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5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6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8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6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9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9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5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6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5E7F-CC08-4C80-82F9-E5371B439FC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AAFB-6239-4C2B-B175-70BD8A8F5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Straight Arrow Connector 176"/>
          <p:cNvCxnSpPr>
            <a:stCxn id="18" idx="3"/>
            <a:endCxn id="43" idx="1"/>
          </p:cNvCxnSpPr>
          <p:nvPr/>
        </p:nvCxnSpPr>
        <p:spPr>
          <a:xfrm flipV="1">
            <a:off x="2127544" y="4001037"/>
            <a:ext cx="1462377" cy="876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43" idx="3"/>
            <a:endCxn id="37" idx="1"/>
          </p:cNvCxnSpPr>
          <p:nvPr/>
        </p:nvCxnSpPr>
        <p:spPr>
          <a:xfrm>
            <a:off x="4431420" y="4001037"/>
            <a:ext cx="2572523" cy="968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C3C7E66-F06A-94F4-50F1-2B95EF62E7CD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 flipV="1">
            <a:off x="6719293" y="2854665"/>
            <a:ext cx="1426732" cy="15378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3" idx="3"/>
            <a:endCxn id="45" idx="1"/>
          </p:cNvCxnSpPr>
          <p:nvPr/>
        </p:nvCxnSpPr>
        <p:spPr>
          <a:xfrm flipV="1">
            <a:off x="4465673" y="2337550"/>
            <a:ext cx="1357031" cy="267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25" idx="3"/>
            <a:endCxn id="33" idx="1"/>
          </p:cNvCxnSpPr>
          <p:nvPr/>
        </p:nvCxnSpPr>
        <p:spPr>
          <a:xfrm flipV="1">
            <a:off x="2136763" y="2604902"/>
            <a:ext cx="1414510" cy="43500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cxnSpLocks/>
            <a:stCxn id="41" idx="3"/>
            <a:endCxn id="52" idx="1"/>
          </p:cNvCxnSpPr>
          <p:nvPr/>
        </p:nvCxnSpPr>
        <p:spPr>
          <a:xfrm flipV="1">
            <a:off x="6725951" y="2854665"/>
            <a:ext cx="1420074" cy="8837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43" idx="3"/>
            <a:endCxn id="39" idx="1"/>
          </p:cNvCxnSpPr>
          <p:nvPr/>
        </p:nvCxnSpPr>
        <p:spPr>
          <a:xfrm flipV="1">
            <a:off x="4431420" y="2074949"/>
            <a:ext cx="2539786" cy="1926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9" idx="3"/>
            <a:endCxn id="49" idx="1"/>
          </p:cNvCxnSpPr>
          <p:nvPr/>
        </p:nvCxnSpPr>
        <p:spPr>
          <a:xfrm>
            <a:off x="3252424" y="4206306"/>
            <a:ext cx="1454978" cy="1178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43" idx="3"/>
            <a:endCxn id="41" idx="1"/>
          </p:cNvCxnSpPr>
          <p:nvPr/>
        </p:nvCxnSpPr>
        <p:spPr>
          <a:xfrm flipV="1">
            <a:off x="4431420" y="3738436"/>
            <a:ext cx="1385199" cy="262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49008" y="5540433"/>
            <a:ext cx="914400" cy="515586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 2100 &amp; 2101 (2)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Intro CAD</a:t>
            </a:r>
          </a:p>
        </p:txBody>
      </p:sp>
      <p:sp>
        <p:nvSpPr>
          <p:cNvPr id="1094" name="Rectangle 1093"/>
          <p:cNvSpPr/>
          <p:nvPr/>
        </p:nvSpPr>
        <p:spPr>
          <a:xfrm>
            <a:off x="0" y="6446006"/>
            <a:ext cx="9144000" cy="41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642" y="3726385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 1020 (2) 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Engr Discp &amp; Skills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642" y="4341528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 1010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Gen Chemistry 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642" y="1730905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MATH 1060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Calculus 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642" y="5974363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ENGL 1030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Composition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13144" y="4694388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 1020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Gen Chemistry II</a:t>
            </a:r>
          </a:p>
        </p:txBody>
      </p:sp>
      <p:sp>
        <p:nvSpPr>
          <p:cNvPr id="19" name="Oval 18"/>
          <p:cNvSpPr/>
          <p:nvPr/>
        </p:nvSpPr>
        <p:spPr>
          <a:xfrm>
            <a:off x="119952" y="5261697"/>
            <a:ext cx="809781" cy="31978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SS1 (3)</a:t>
            </a:r>
          </a:p>
        </p:txBody>
      </p:sp>
      <p:sp>
        <p:nvSpPr>
          <p:cNvPr id="20" name="Oval 19"/>
          <p:cNvSpPr/>
          <p:nvPr/>
        </p:nvSpPr>
        <p:spPr>
          <a:xfrm>
            <a:off x="4731688" y="5990312"/>
            <a:ext cx="855786" cy="293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Lit (3)</a:t>
            </a:r>
          </a:p>
        </p:txBody>
      </p:sp>
      <p:sp>
        <p:nvSpPr>
          <p:cNvPr id="21" name="Oval 20"/>
          <p:cNvSpPr/>
          <p:nvPr/>
        </p:nvSpPr>
        <p:spPr>
          <a:xfrm>
            <a:off x="8041222" y="5938239"/>
            <a:ext cx="1066003" cy="3848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 5</a:t>
            </a:r>
            <a:r>
              <a:rPr lang="en-US" sz="1000" baseline="30000" dirty="0">
                <a:solidFill>
                  <a:schemeClr val="tx1"/>
                </a:solidFill>
              </a:rPr>
              <a:t>th</a:t>
            </a:r>
            <a:r>
              <a:rPr lang="en-US" sz="1000" dirty="0">
                <a:solidFill>
                  <a:schemeClr val="tx1"/>
                </a:solidFill>
              </a:rPr>
              <a:t> (3)</a:t>
            </a:r>
          </a:p>
        </p:txBody>
      </p:sp>
      <p:sp>
        <p:nvSpPr>
          <p:cNvPr id="22" name="Oval 21"/>
          <p:cNvSpPr/>
          <p:nvPr/>
        </p:nvSpPr>
        <p:spPr>
          <a:xfrm>
            <a:off x="1141413" y="5341599"/>
            <a:ext cx="1057862" cy="40261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SS2 (3)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[HIST 1240]</a:t>
            </a:r>
          </a:p>
        </p:txBody>
      </p:sp>
      <p:sp>
        <p:nvSpPr>
          <p:cNvPr id="23" name="Oval 22"/>
          <p:cNvSpPr/>
          <p:nvPr/>
        </p:nvSpPr>
        <p:spPr>
          <a:xfrm>
            <a:off x="8033214" y="5439703"/>
            <a:ext cx="1068606" cy="4011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Non-Lit (3)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16603" y="1560155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MATH 2060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Multi-Var  Calculus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16603" y="5734413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BIOL 1050 (1)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Gen Biol Lab 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16603" y="5178482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BIOL 1030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Gen Biol 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13144" y="2093299"/>
            <a:ext cx="914400" cy="3515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PHYS 1220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Phys w/ Calc I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13144" y="1207519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MATH 1080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Calculus II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420819" y="4046522"/>
            <a:ext cx="831605" cy="319567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2010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Env Eng Fund I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75025" y="4712802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 2010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Survey Organic Chem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16603" y="964905"/>
            <a:ext cx="914400" cy="3686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PHYS 2210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Phys w/ Calc II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17133" y="2360888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CE 2010 (3) 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Statics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68367" y="1855565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MATH 2080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Diff Equations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959500" y="3962400"/>
            <a:ext cx="961315" cy="31922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4840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Solid Waste Mgmt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003943" y="4818192"/>
            <a:ext cx="934583" cy="30355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4850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Haz Waste Mgmt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71206" y="1887315"/>
            <a:ext cx="940648" cy="375267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4800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Env Risk Assessment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816619" y="3571178"/>
            <a:ext cx="909332" cy="33451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4300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Air Pollution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698034" y="2625735"/>
            <a:ext cx="923094" cy="10035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3030 (2)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Water Treatment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EES 3040 (2)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Wastewater Treatment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EES 3050 (1)  </a:t>
            </a:r>
            <a:r>
              <a:rPr lang="en-US" sz="700" dirty="0">
                <a:solidFill>
                  <a:schemeClr val="tx1"/>
                </a:solidFill>
              </a:rPr>
              <a:t>Water &amp; Waste Lab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589921" y="3841072"/>
            <a:ext cx="841499" cy="3199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2020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Env Eng Fund II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822704" y="2154670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CE 3410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Fluid Mech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28332" y="1199046"/>
            <a:ext cx="914400" cy="3635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ME 3100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Thermo &amp; Heat Transfer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72929" y="1556854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MATH 3020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Stats for Sci &amp; Engr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90050" y="1168942"/>
            <a:ext cx="914400" cy="4984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CE 3520 /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IE 3840 (2+)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Engr Econ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07402" y="5188634"/>
            <a:ext cx="904358" cy="3928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MICR 3050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Gen Microbiology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760005" y="5608471"/>
            <a:ext cx="1051054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GEOL 1010/1030 (4)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Phys Geology &amp; Lab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837416" y="4215147"/>
            <a:ext cx="881877" cy="35466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4860 (3)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Env Sustainability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146025" y="2656731"/>
            <a:ext cx="949426" cy="395867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4750 (3)*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Capstone Design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135558" y="4205298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Engr/Sci Reqt (3)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978610" y="5513322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Engr/Sci Reqt (3)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35558" y="4795897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Engr/Sci Reqt (3)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1070441" y="0"/>
            <a:ext cx="18556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234493" y="0"/>
            <a:ext cx="85138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67813" y="0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94" idx="2"/>
          </p:cNvCxnSpPr>
          <p:nvPr/>
        </p:nvCxnSpPr>
        <p:spPr>
          <a:xfrm flipH="1">
            <a:off x="4572000" y="0"/>
            <a:ext cx="29075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715000" y="0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858000" y="0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8025059" y="-76200"/>
            <a:ext cx="12374" cy="6934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3" idx="3"/>
            <a:endCxn id="125" idx="1"/>
          </p:cNvCxnSpPr>
          <p:nvPr/>
        </p:nvCxnSpPr>
        <p:spPr>
          <a:xfrm flipV="1">
            <a:off x="982042" y="3039906"/>
            <a:ext cx="240321" cy="8693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4" idx="3"/>
            <a:endCxn id="18" idx="1"/>
          </p:cNvCxnSpPr>
          <p:nvPr/>
        </p:nvCxnSpPr>
        <p:spPr>
          <a:xfrm>
            <a:off x="982042" y="4524408"/>
            <a:ext cx="231102" cy="35286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9" idx="3"/>
            <a:endCxn id="43" idx="1"/>
          </p:cNvCxnSpPr>
          <p:nvPr/>
        </p:nvCxnSpPr>
        <p:spPr>
          <a:xfrm flipV="1">
            <a:off x="3252424" y="4001037"/>
            <a:ext cx="337497" cy="2052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8" idx="3"/>
            <a:endCxn id="30" idx="1"/>
          </p:cNvCxnSpPr>
          <p:nvPr/>
        </p:nvCxnSpPr>
        <p:spPr>
          <a:xfrm>
            <a:off x="2127544" y="4877268"/>
            <a:ext cx="1447481" cy="18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6" idx="2"/>
            <a:endCxn id="25" idx="0"/>
          </p:cNvCxnSpPr>
          <p:nvPr/>
        </p:nvCxnSpPr>
        <p:spPr>
          <a:xfrm>
            <a:off x="2873803" y="5544242"/>
            <a:ext cx="0" cy="19017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3"/>
            <a:endCxn id="42" idx="1"/>
          </p:cNvCxnSpPr>
          <p:nvPr/>
        </p:nvCxnSpPr>
        <p:spPr>
          <a:xfrm flipV="1">
            <a:off x="4431420" y="3127500"/>
            <a:ext cx="266614" cy="87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5" idx="3"/>
            <a:endCxn id="28" idx="1"/>
          </p:cNvCxnSpPr>
          <p:nvPr/>
        </p:nvCxnSpPr>
        <p:spPr>
          <a:xfrm flipV="1">
            <a:off x="982042" y="1390399"/>
            <a:ext cx="231102" cy="5233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8" idx="3"/>
            <a:endCxn id="24" idx="1"/>
          </p:cNvCxnSpPr>
          <p:nvPr/>
        </p:nvCxnSpPr>
        <p:spPr>
          <a:xfrm>
            <a:off x="2127544" y="1390399"/>
            <a:ext cx="289059" cy="352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4" idx="3"/>
            <a:endCxn id="34" idx="1"/>
          </p:cNvCxnSpPr>
          <p:nvPr/>
        </p:nvCxnSpPr>
        <p:spPr>
          <a:xfrm>
            <a:off x="3331003" y="1743035"/>
            <a:ext cx="237364" cy="295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32" idx="3"/>
            <a:endCxn id="33" idx="1"/>
          </p:cNvCxnSpPr>
          <p:nvPr/>
        </p:nvCxnSpPr>
        <p:spPr>
          <a:xfrm>
            <a:off x="3331533" y="2543768"/>
            <a:ext cx="219740" cy="61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cxnSpLocks/>
            <a:stCxn id="39" idx="3"/>
            <a:endCxn id="52" idx="1"/>
          </p:cNvCxnSpPr>
          <p:nvPr/>
        </p:nvCxnSpPr>
        <p:spPr>
          <a:xfrm>
            <a:off x="7911854" y="2074949"/>
            <a:ext cx="234171" cy="779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6" idx="3"/>
            <a:endCxn id="20" idx="2"/>
          </p:cNvCxnSpPr>
          <p:nvPr/>
        </p:nvCxnSpPr>
        <p:spPr>
          <a:xfrm flipV="1">
            <a:off x="982042" y="6136912"/>
            <a:ext cx="3749646" cy="20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  <a:endCxn id="37" idx="1"/>
          </p:cNvCxnSpPr>
          <p:nvPr/>
        </p:nvCxnSpPr>
        <p:spPr>
          <a:xfrm>
            <a:off x="4419600" y="4895683"/>
            <a:ext cx="2584343" cy="7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3" idx="3"/>
            <a:endCxn id="36" idx="1"/>
          </p:cNvCxnSpPr>
          <p:nvPr/>
        </p:nvCxnSpPr>
        <p:spPr>
          <a:xfrm>
            <a:off x="4431420" y="4001037"/>
            <a:ext cx="2528080" cy="120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5" idx="2"/>
            <a:endCxn id="13" idx="0"/>
          </p:cNvCxnSpPr>
          <p:nvPr/>
        </p:nvCxnSpPr>
        <p:spPr>
          <a:xfrm>
            <a:off x="524842" y="2096665"/>
            <a:ext cx="0" cy="16297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5" idx="3"/>
            <a:endCxn id="27" idx="1"/>
          </p:cNvCxnSpPr>
          <p:nvPr/>
        </p:nvCxnSpPr>
        <p:spPr>
          <a:xfrm>
            <a:off x="982042" y="1913785"/>
            <a:ext cx="231102" cy="35528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27" idx="3"/>
            <a:endCxn id="32" idx="1"/>
          </p:cNvCxnSpPr>
          <p:nvPr/>
        </p:nvCxnSpPr>
        <p:spPr>
          <a:xfrm>
            <a:off x="2127544" y="2269070"/>
            <a:ext cx="289589" cy="274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25" idx="3"/>
            <a:endCxn id="29" idx="1"/>
          </p:cNvCxnSpPr>
          <p:nvPr/>
        </p:nvCxnSpPr>
        <p:spPr>
          <a:xfrm>
            <a:off x="2136763" y="3039906"/>
            <a:ext cx="284056" cy="1166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3" idx="3"/>
            <a:endCxn id="29" idx="1"/>
          </p:cNvCxnSpPr>
          <p:nvPr/>
        </p:nvCxnSpPr>
        <p:spPr>
          <a:xfrm>
            <a:off x="982042" y="3909265"/>
            <a:ext cx="1438777" cy="2970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4" idx="3"/>
            <a:endCxn id="29" idx="1"/>
          </p:cNvCxnSpPr>
          <p:nvPr/>
        </p:nvCxnSpPr>
        <p:spPr>
          <a:xfrm flipV="1">
            <a:off x="982042" y="4206306"/>
            <a:ext cx="1438777" cy="318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28" idx="3"/>
            <a:endCxn id="31" idx="1"/>
          </p:cNvCxnSpPr>
          <p:nvPr/>
        </p:nvCxnSpPr>
        <p:spPr>
          <a:xfrm flipV="1">
            <a:off x="2127544" y="1149216"/>
            <a:ext cx="289059" cy="24118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25" idx="3"/>
            <a:endCxn id="43" idx="1"/>
          </p:cNvCxnSpPr>
          <p:nvPr/>
        </p:nvCxnSpPr>
        <p:spPr>
          <a:xfrm>
            <a:off x="2136763" y="3039906"/>
            <a:ext cx="1453158" cy="961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" idx="3"/>
            <a:endCxn id="49" idx="1"/>
          </p:cNvCxnSpPr>
          <p:nvPr/>
        </p:nvCxnSpPr>
        <p:spPr>
          <a:xfrm>
            <a:off x="2127544" y="4877268"/>
            <a:ext cx="2579858" cy="507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34" idx="3"/>
            <a:endCxn id="39" idx="1"/>
          </p:cNvCxnSpPr>
          <p:nvPr/>
        </p:nvCxnSpPr>
        <p:spPr>
          <a:xfrm>
            <a:off x="4482767" y="2038445"/>
            <a:ext cx="2488439" cy="36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cxnSpLocks/>
            <a:stCxn id="36" idx="3"/>
            <a:endCxn id="52" idx="1"/>
          </p:cNvCxnSpPr>
          <p:nvPr/>
        </p:nvCxnSpPr>
        <p:spPr>
          <a:xfrm flipV="1">
            <a:off x="7920815" y="2854665"/>
            <a:ext cx="225210" cy="12673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0" y="6477000"/>
            <a:ext cx="1070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1</a:t>
            </a:r>
            <a:r>
              <a:rPr lang="en-US" sz="1000" baseline="30000" dirty="0"/>
              <a:t>st</a:t>
            </a:r>
            <a:r>
              <a:rPr lang="en-US" sz="1000" dirty="0"/>
              <a:t> Fall</a:t>
            </a:r>
          </a:p>
          <a:p>
            <a:pPr algn="ctr"/>
            <a:r>
              <a:rPr lang="en-US" sz="1000" b="1" dirty="0"/>
              <a:t>16 hrs</a:t>
            </a:r>
            <a:endParaRPr lang="en-US" sz="1200" b="1" dirty="0"/>
          </a:p>
        </p:txBody>
      </p:sp>
      <p:sp>
        <p:nvSpPr>
          <p:cNvPr id="238" name="TextBox 237"/>
          <p:cNvSpPr txBox="1"/>
          <p:nvPr/>
        </p:nvSpPr>
        <p:spPr>
          <a:xfrm>
            <a:off x="1315537" y="6466114"/>
            <a:ext cx="86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1</a:t>
            </a:r>
            <a:r>
              <a:rPr lang="en-US" sz="1000" baseline="30000" dirty="0"/>
              <a:t>st</a:t>
            </a:r>
            <a:r>
              <a:rPr lang="en-US" sz="1000" dirty="0"/>
              <a:t> Spring</a:t>
            </a:r>
          </a:p>
          <a:p>
            <a:pPr algn="ctr"/>
            <a:r>
              <a:rPr lang="en-US" sz="1000" b="1" dirty="0"/>
              <a:t>17 hrs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2461356" y="6457890"/>
            <a:ext cx="86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2</a:t>
            </a:r>
            <a:r>
              <a:rPr lang="en-US" sz="1000" baseline="30000" dirty="0"/>
              <a:t>nd</a:t>
            </a:r>
            <a:r>
              <a:rPr lang="en-US" sz="1000" dirty="0"/>
              <a:t> Fall</a:t>
            </a:r>
          </a:p>
          <a:p>
            <a:pPr algn="ctr"/>
            <a:r>
              <a:rPr lang="en-US" sz="1000" b="1" dirty="0"/>
              <a:t>17 hrs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3586428" y="6457890"/>
            <a:ext cx="913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2</a:t>
            </a:r>
            <a:r>
              <a:rPr lang="en-US" sz="1000" baseline="30000" dirty="0"/>
              <a:t>nd</a:t>
            </a:r>
            <a:r>
              <a:rPr lang="en-US" sz="1000" dirty="0"/>
              <a:t> Spring</a:t>
            </a:r>
          </a:p>
          <a:p>
            <a:pPr algn="ctr"/>
            <a:r>
              <a:rPr lang="en-US" sz="1000" b="1" dirty="0"/>
              <a:t>15 hrs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4657840" y="6457890"/>
            <a:ext cx="919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3</a:t>
            </a:r>
            <a:r>
              <a:rPr lang="en-US" sz="1000" baseline="30000" dirty="0"/>
              <a:t>rd</a:t>
            </a:r>
            <a:r>
              <a:rPr lang="en-US" sz="1000" dirty="0"/>
              <a:t> Fall</a:t>
            </a:r>
          </a:p>
          <a:p>
            <a:pPr algn="ctr"/>
            <a:r>
              <a:rPr lang="en-US" sz="1000" b="1" dirty="0"/>
              <a:t>15 hrs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857971" y="6447669"/>
            <a:ext cx="889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3</a:t>
            </a:r>
            <a:r>
              <a:rPr lang="en-US" sz="1000" baseline="30000" dirty="0"/>
              <a:t>rd</a:t>
            </a:r>
            <a:r>
              <a:rPr lang="en-US" sz="1000" dirty="0"/>
              <a:t> Spring</a:t>
            </a:r>
          </a:p>
          <a:p>
            <a:pPr algn="ctr"/>
            <a:r>
              <a:rPr lang="en-US" sz="1000" b="1" dirty="0"/>
              <a:t>17 hrs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952951" y="6466114"/>
            <a:ext cx="93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4</a:t>
            </a:r>
            <a:r>
              <a:rPr lang="en-US" sz="1000" baseline="30000" dirty="0"/>
              <a:t>th</a:t>
            </a:r>
            <a:r>
              <a:rPr lang="en-US" sz="1000" dirty="0"/>
              <a:t> Fall</a:t>
            </a:r>
          </a:p>
          <a:p>
            <a:pPr algn="ctr"/>
            <a:r>
              <a:rPr lang="en-US" sz="1000" b="1" dirty="0"/>
              <a:t>15/16 hrs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8164430" y="6477000"/>
            <a:ext cx="865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4</a:t>
            </a:r>
            <a:r>
              <a:rPr lang="en-US" sz="1000" baseline="30000" dirty="0"/>
              <a:t>th</a:t>
            </a:r>
            <a:r>
              <a:rPr lang="en-US" sz="1000" dirty="0"/>
              <a:t> Spring</a:t>
            </a:r>
          </a:p>
          <a:p>
            <a:pPr algn="ctr"/>
            <a:r>
              <a:rPr lang="en-US" sz="1000" b="1" dirty="0"/>
              <a:t>15 hrs</a:t>
            </a:r>
          </a:p>
        </p:txBody>
      </p:sp>
      <p:cxnSp>
        <p:nvCxnSpPr>
          <p:cNvPr id="997" name="Straight Arrow Connector 996"/>
          <p:cNvCxnSpPr>
            <a:stCxn id="24" idx="3"/>
            <a:endCxn id="47" idx="1"/>
          </p:cNvCxnSpPr>
          <p:nvPr/>
        </p:nvCxnSpPr>
        <p:spPr>
          <a:xfrm flipV="1">
            <a:off x="3331003" y="1739734"/>
            <a:ext cx="1341926" cy="3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9" name="Rectangle 1058"/>
          <p:cNvSpPr/>
          <p:nvPr/>
        </p:nvSpPr>
        <p:spPr>
          <a:xfrm>
            <a:off x="0" y="-1"/>
            <a:ext cx="9144000" cy="8714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Environmental Engineering</a:t>
            </a:r>
          </a:p>
          <a:p>
            <a:r>
              <a:rPr lang="en-US" sz="2000"/>
              <a:t>2023-2024 </a:t>
            </a:r>
            <a:r>
              <a:rPr lang="en-US" sz="2000" dirty="0"/>
              <a:t>Curriculum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1222363" y="2857026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ENGR 1410 (3) 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Prog &amp; Prob Solving</a:t>
            </a:r>
          </a:p>
        </p:txBody>
      </p:sp>
      <p:cxnSp>
        <p:nvCxnSpPr>
          <p:cNvPr id="181" name="Straight Arrow Connector 180"/>
          <p:cNvCxnSpPr>
            <a:stCxn id="42" idx="3"/>
            <a:endCxn id="40" idx="1"/>
          </p:cNvCxnSpPr>
          <p:nvPr/>
        </p:nvCxnSpPr>
        <p:spPr>
          <a:xfrm>
            <a:off x="5621128" y="3127500"/>
            <a:ext cx="1353335" cy="1271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24" idx="2"/>
            <a:endCxn id="32" idx="0"/>
          </p:cNvCxnSpPr>
          <p:nvPr/>
        </p:nvCxnSpPr>
        <p:spPr>
          <a:xfrm>
            <a:off x="2873803" y="1925915"/>
            <a:ext cx="530" cy="43497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25" idx="3"/>
            <a:endCxn id="32" idx="1"/>
          </p:cNvCxnSpPr>
          <p:nvPr/>
        </p:nvCxnSpPr>
        <p:spPr>
          <a:xfrm flipV="1">
            <a:off x="2136763" y="2543768"/>
            <a:ext cx="280370" cy="4961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24" idx="3"/>
            <a:endCxn id="33" idx="1"/>
          </p:cNvCxnSpPr>
          <p:nvPr/>
        </p:nvCxnSpPr>
        <p:spPr>
          <a:xfrm>
            <a:off x="3331003" y="1743035"/>
            <a:ext cx="220270" cy="861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Arrow Connector 400"/>
          <p:cNvCxnSpPr>
            <a:stCxn id="31" idx="3"/>
            <a:endCxn id="46" idx="1"/>
          </p:cNvCxnSpPr>
          <p:nvPr/>
        </p:nvCxnSpPr>
        <p:spPr>
          <a:xfrm>
            <a:off x="3331003" y="1149216"/>
            <a:ext cx="2497329" cy="23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>
            <a:stCxn id="24" idx="3"/>
            <a:endCxn id="46" idx="1"/>
          </p:cNvCxnSpPr>
          <p:nvPr/>
        </p:nvCxnSpPr>
        <p:spPr>
          <a:xfrm flipV="1">
            <a:off x="3331003" y="1380803"/>
            <a:ext cx="2497329" cy="362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51273" y="2422022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CE 2080 (2)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Dynamics</a:t>
            </a:r>
          </a:p>
        </p:txBody>
      </p:sp>
      <p:cxnSp>
        <p:nvCxnSpPr>
          <p:cNvPr id="411" name="Straight Arrow Connector 410"/>
          <p:cNvCxnSpPr>
            <a:stCxn id="26" idx="3"/>
            <a:endCxn id="49" idx="1"/>
          </p:cNvCxnSpPr>
          <p:nvPr/>
        </p:nvCxnSpPr>
        <p:spPr>
          <a:xfrm>
            <a:off x="3331003" y="5361362"/>
            <a:ext cx="1376399" cy="23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37" idx="3"/>
            <a:endCxn id="40" idx="1"/>
          </p:cNvCxnSpPr>
          <p:nvPr/>
        </p:nvCxnSpPr>
        <p:spPr>
          <a:xfrm flipH="1" flipV="1">
            <a:off x="6974463" y="3254610"/>
            <a:ext cx="964063" cy="171536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46025" y="3068095"/>
            <a:ext cx="8991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 Plus eGPA ≥ 2.0</a:t>
            </a:r>
          </a:p>
        </p:txBody>
      </p:sp>
      <p:cxnSp>
        <p:nvCxnSpPr>
          <p:cNvPr id="114" name="Straight Arrow Connector 113"/>
          <p:cNvCxnSpPr>
            <a:stCxn id="28" idx="3"/>
            <a:endCxn id="29" idx="1"/>
          </p:cNvCxnSpPr>
          <p:nvPr/>
        </p:nvCxnSpPr>
        <p:spPr>
          <a:xfrm>
            <a:off x="2127544" y="1390399"/>
            <a:ext cx="293275" cy="28159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Rectangle 1067"/>
          <p:cNvSpPr/>
          <p:nvPr/>
        </p:nvSpPr>
        <p:spPr>
          <a:xfrm>
            <a:off x="4879127" y="7620"/>
            <a:ext cx="4249675" cy="1085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u="sng" dirty="0">
                <a:solidFill>
                  <a:schemeClr val="tx1"/>
                </a:solidFill>
              </a:rPr>
              <a:t>Key: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9" name="Rectangle 1068"/>
          <p:cNvSpPr/>
          <p:nvPr/>
        </p:nvSpPr>
        <p:spPr>
          <a:xfrm>
            <a:off x="5489009" y="114856"/>
            <a:ext cx="1058014" cy="214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Non-EES course</a:t>
            </a:r>
          </a:p>
        </p:txBody>
      </p:sp>
      <p:sp>
        <p:nvSpPr>
          <p:cNvPr id="1074" name="Rectangle 1073"/>
          <p:cNvSpPr/>
          <p:nvPr/>
        </p:nvSpPr>
        <p:spPr>
          <a:xfrm>
            <a:off x="6781800" y="115955"/>
            <a:ext cx="907935" cy="202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Engineering</a:t>
            </a:r>
          </a:p>
        </p:txBody>
      </p:sp>
      <p:sp>
        <p:nvSpPr>
          <p:cNvPr id="1075" name="Rounded Rectangle 1074"/>
          <p:cNvSpPr/>
          <p:nvPr/>
        </p:nvSpPr>
        <p:spPr>
          <a:xfrm>
            <a:off x="5479019" y="419656"/>
            <a:ext cx="1058014" cy="216345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EES courses</a:t>
            </a:r>
          </a:p>
        </p:txBody>
      </p:sp>
      <p:sp>
        <p:nvSpPr>
          <p:cNvPr id="1076" name="Oval 1075"/>
          <p:cNvSpPr/>
          <p:nvPr/>
        </p:nvSpPr>
        <p:spPr>
          <a:xfrm>
            <a:off x="5489009" y="743883"/>
            <a:ext cx="1064191" cy="2281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Gen Ed</a:t>
            </a:r>
          </a:p>
        </p:txBody>
      </p:sp>
      <p:cxnSp>
        <p:nvCxnSpPr>
          <p:cNvPr id="1078" name="Straight Arrow Connector 1077"/>
          <p:cNvCxnSpPr>
            <a:cxnSpLocks/>
          </p:cNvCxnSpPr>
          <p:nvPr/>
        </p:nvCxnSpPr>
        <p:spPr>
          <a:xfrm>
            <a:off x="7914607" y="304800"/>
            <a:ext cx="396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0" name="Straight Arrow Connector 1079"/>
          <p:cNvCxnSpPr>
            <a:cxnSpLocks/>
          </p:cNvCxnSpPr>
          <p:nvPr/>
        </p:nvCxnSpPr>
        <p:spPr>
          <a:xfrm>
            <a:off x="7914607" y="457200"/>
            <a:ext cx="38287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Straight Arrow Connector 1081"/>
          <p:cNvCxnSpPr>
            <a:cxnSpLocks/>
          </p:cNvCxnSpPr>
          <p:nvPr/>
        </p:nvCxnSpPr>
        <p:spPr>
          <a:xfrm>
            <a:off x="7914607" y="609600"/>
            <a:ext cx="3911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0" name="TextBox 1089"/>
          <p:cNvSpPr txBox="1"/>
          <p:nvPr/>
        </p:nvSpPr>
        <p:spPr>
          <a:xfrm>
            <a:off x="8277605" y="174258"/>
            <a:ext cx="636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Preq</a:t>
            </a:r>
          </a:p>
        </p:txBody>
      </p:sp>
      <p:sp>
        <p:nvSpPr>
          <p:cNvPr id="1092" name="TextBox 1091"/>
          <p:cNvSpPr txBox="1"/>
          <p:nvPr/>
        </p:nvSpPr>
        <p:spPr>
          <a:xfrm>
            <a:off x="8277605" y="326658"/>
            <a:ext cx="636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Coreq</a:t>
            </a:r>
          </a:p>
        </p:txBody>
      </p:sp>
      <p:sp>
        <p:nvSpPr>
          <p:cNvPr id="1093" name="TextBox 1092"/>
          <p:cNvSpPr txBox="1"/>
          <p:nvPr/>
        </p:nvSpPr>
        <p:spPr>
          <a:xfrm>
            <a:off x="8272153" y="479058"/>
            <a:ext cx="636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Preq ≥ C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CEB07E8-4CB9-4089-B95B-A88D3702E135}"/>
              </a:ext>
            </a:extLst>
          </p:cNvPr>
          <p:cNvCxnSpPr>
            <a:cxnSpLocks/>
          </p:cNvCxnSpPr>
          <p:nvPr/>
        </p:nvCxnSpPr>
        <p:spPr>
          <a:xfrm>
            <a:off x="7914607" y="774859"/>
            <a:ext cx="39119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3A032E5-DEE9-45B5-82CC-7034B65780D0}"/>
              </a:ext>
            </a:extLst>
          </p:cNvPr>
          <p:cNvSpPr txBox="1"/>
          <p:nvPr/>
        </p:nvSpPr>
        <p:spPr>
          <a:xfrm>
            <a:off x="8278917" y="644317"/>
            <a:ext cx="7878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Preq: 3 of 6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B62491D5-569D-41E2-8287-58684157C0BF}"/>
              </a:ext>
            </a:extLst>
          </p:cNvPr>
          <p:cNvCxnSpPr>
            <a:cxnSpLocks/>
            <a:stCxn id="37" idx="3"/>
            <a:endCxn id="52" idx="1"/>
          </p:cNvCxnSpPr>
          <p:nvPr/>
        </p:nvCxnSpPr>
        <p:spPr>
          <a:xfrm flipV="1">
            <a:off x="7938526" y="2854665"/>
            <a:ext cx="207499" cy="21153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974463" y="3093591"/>
            <a:ext cx="964063" cy="32203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EES 4500 (1)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Prof Seminar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C736D7EA-5401-4F5E-B71A-5A8A214F2CFE}"/>
              </a:ext>
            </a:extLst>
          </p:cNvPr>
          <p:cNvCxnSpPr>
            <a:cxnSpLocks/>
            <a:stCxn id="45" idx="3"/>
            <a:endCxn id="52" idx="1"/>
          </p:cNvCxnSpPr>
          <p:nvPr/>
        </p:nvCxnSpPr>
        <p:spPr>
          <a:xfrm>
            <a:off x="6737104" y="2337550"/>
            <a:ext cx="1408921" cy="517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31CCB41-0CD8-4F05-87E9-AF196F54AAD3}"/>
              </a:ext>
            </a:extLst>
          </p:cNvPr>
          <p:cNvCxnSpPr>
            <a:cxnSpLocks/>
            <a:stCxn id="42" idx="3"/>
            <a:endCxn id="52" idx="1"/>
          </p:cNvCxnSpPr>
          <p:nvPr/>
        </p:nvCxnSpPr>
        <p:spPr>
          <a:xfrm flipV="1">
            <a:off x="5621128" y="2854665"/>
            <a:ext cx="2524897" cy="272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A389B76-60B1-422B-AA72-597A65EF20C6}"/>
              </a:ext>
            </a:extLst>
          </p:cNvPr>
          <p:cNvSpPr/>
          <p:nvPr/>
        </p:nvSpPr>
        <p:spPr>
          <a:xfrm>
            <a:off x="6781800" y="435205"/>
            <a:ext cx="907935" cy="2029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Fall Only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F6C976E-6803-408E-8CA9-3577918785A6}"/>
              </a:ext>
            </a:extLst>
          </p:cNvPr>
          <p:cNvSpPr/>
          <p:nvPr/>
        </p:nvSpPr>
        <p:spPr>
          <a:xfrm>
            <a:off x="6781800" y="747283"/>
            <a:ext cx="907935" cy="20299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Spring Only</a:t>
            </a:r>
          </a:p>
        </p:txBody>
      </p:sp>
    </p:spTree>
    <p:extLst>
      <p:ext uri="{BB962C8B-B14F-4D97-AF65-F5344CB8AC3E}">
        <p14:creationId xmlns:p14="http://schemas.microsoft.com/office/powerpoint/2010/main" val="357693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8401</TotalTime>
  <Words>390</Words>
  <Application>Microsoft Office PowerPoint</Application>
  <PresentationFormat>On-screen Show (4:3)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Briana Marie Peele</cp:lastModifiedBy>
  <cp:revision>84</cp:revision>
  <cp:lastPrinted>2019-08-15T13:47:11Z</cp:lastPrinted>
  <dcterms:created xsi:type="dcterms:W3CDTF">2013-05-23T19:01:34Z</dcterms:created>
  <dcterms:modified xsi:type="dcterms:W3CDTF">2023-07-24T18:01:25Z</dcterms:modified>
</cp:coreProperties>
</file>