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3"/>
  </p:notesMasterIdLst>
  <p:handoutMasterIdLst>
    <p:handoutMasterId r:id="rId44"/>
  </p:handoutMasterIdLst>
  <p:sldIdLst>
    <p:sldId id="256" r:id="rId5"/>
    <p:sldId id="371" r:id="rId6"/>
    <p:sldId id="260" r:id="rId7"/>
    <p:sldId id="259" r:id="rId8"/>
    <p:sldId id="369" r:id="rId9"/>
    <p:sldId id="370" r:id="rId10"/>
    <p:sldId id="372" r:id="rId11"/>
    <p:sldId id="350" r:id="rId12"/>
    <p:sldId id="351" r:id="rId13"/>
    <p:sldId id="352" r:id="rId14"/>
    <p:sldId id="353" r:id="rId15"/>
    <p:sldId id="354" r:id="rId16"/>
    <p:sldId id="356" r:id="rId17"/>
    <p:sldId id="379" r:id="rId18"/>
    <p:sldId id="364" r:id="rId19"/>
    <p:sldId id="261" r:id="rId20"/>
    <p:sldId id="262" r:id="rId21"/>
    <p:sldId id="264" r:id="rId22"/>
    <p:sldId id="267" r:id="rId23"/>
    <p:sldId id="268" r:id="rId24"/>
    <p:sldId id="272" r:id="rId25"/>
    <p:sldId id="275" r:id="rId26"/>
    <p:sldId id="276" r:id="rId27"/>
    <p:sldId id="277" r:id="rId28"/>
    <p:sldId id="278" r:id="rId29"/>
    <p:sldId id="279" r:id="rId30"/>
    <p:sldId id="283" r:id="rId31"/>
    <p:sldId id="284" r:id="rId32"/>
    <p:sldId id="285" r:id="rId33"/>
    <p:sldId id="289" r:id="rId34"/>
    <p:sldId id="290" r:id="rId35"/>
    <p:sldId id="378" r:id="rId36"/>
    <p:sldId id="292" r:id="rId37"/>
    <p:sldId id="295" r:id="rId38"/>
    <p:sldId id="373" r:id="rId39"/>
    <p:sldId id="374" r:id="rId40"/>
    <p:sldId id="375" r:id="rId41"/>
    <p:sldId id="376"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219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3FD03B8-07A4-49A3-9C54-9547D4A62C9B}" type="datetimeFigureOut">
              <a:rPr lang="en-US" smtClean="0"/>
              <a:pPr/>
              <a:t>10/23/2012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A196396-E563-461B-B130-9CA6F481C0CA}" type="slidenum">
              <a:rPr lang="en-US" smtClean="0"/>
              <a:pPr/>
              <a:t>‹#›</a:t>
            </a:fld>
            <a:endParaRPr lang="en-US" dirty="0"/>
          </a:p>
        </p:txBody>
      </p:sp>
    </p:spTree>
    <p:extLst>
      <p:ext uri="{BB962C8B-B14F-4D97-AF65-F5344CB8AC3E}">
        <p14:creationId xmlns:p14="http://schemas.microsoft.com/office/powerpoint/2010/main" xmlns="" val="2054562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E24653-C4FA-42A0-9895-14C1CA8D01F1}" type="datetimeFigureOut">
              <a:rPr lang="en-US" smtClean="0"/>
              <a:pPr/>
              <a:t>10/23/2012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51FCF5-5724-4183-8B72-1F647E0234A9}" type="slidenum">
              <a:rPr lang="en-US" smtClean="0"/>
              <a:pPr/>
              <a:t>‹#›</a:t>
            </a:fld>
            <a:endParaRPr lang="en-US" dirty="0"/>
          </a:p>
        </p:txBody>
      </p:sp>
    </p:spTree>
    <p:extLst>
      <p:ext uri="{BB962C8B-B14F-4D97-AF65-F5344CB8AC3E}">
        <p14:creationId xmlns:p14="http://schemas.microsoft.com/office/powerpoint/2010/main" xmlns="" val="1013153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Mcclennaville</a:t>
            </a:r>
          </a:p>
          <a:p>
            <a:endParaRPr lang="en-US" dirty="0"/>
          </a:p>
        </p:txBody>
      </p:sp>
      <p:sp>
        <p:nvSpPr>
          <p:cNvPr id="4" name="Slide Number Placeholder 3"/>
          <p:cNvSpPr>
            <a:spLocks noGrp="1"/>
          </p:cNvSpPr>
          <p:nvPr>
            <p:ph type="sldNum" sz="quarter" idx="10"/>
          </p:nvPr>
        </p:nvSpPr>
        <p:spPr/>
        <p:txBody>
          <a:bodyPr/>
          <a:lstStyle/>
          <a:p>
            <a:fld id="{1051FCF5-5724-4183-8B72-1F647E0234A9}" type="slidenum">
              <a:rPr lang="en-US" smtClean="0"/>
              <a:pPr/>
              <a:t>1</a:t>
            </a:fld>
            <a:endParaRPr lang="en-US" dirty="0"/>
          </a:p>
        </p:txBody>
      </p:sp>
    </p:spTree>
    <p:extLst>
      <p:ext uri="{BB962C8B-B14F-4D97-AF65-F5344CB8AC3E}">
        <p14:creationId xmlns:p14="http://schemas.microsoft.com/office/powerpoint/2010/main" xmlns="" val="2186607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prstGeom prst="rect">
            <a:avLst/>
          </a:prstGeom>
        </p:spPr>
      </p:sp>
      <p:sp>
        <p:nvSpPr>
          <p:cNvPr id="3" name="Notes Placeholder 2"/>
          <p:cNvSpPr>
            <a:spLocks noGrp="1"/>
          </p:cNvSpPr>
          <p:nvPr>
            <p:ph type="body" idx="1"/>
          </p:nvPr>
        </p:nvSpPr>
        <p:spPr/>
        <p:txBody>
          <a:bodyPr>
            <a:normAutofit/>
          </a:bodyPr>
          <a:lstStyle/>
          <a:p>
            <a:r>
              <a:rPr lang="en-US" b="1" dirty="0" smtClean="0"/>
              <a:t>Council minutes are often</a:t>
            </a:r>
            <a:r>
              <a:rPr lang="en-US" b="1" baseline="0" dirty="0" smtClean="0"/>
              <a:t> available on-line.</a:t>
            </a:r>
            <a:r>
              <a:rPr lang="en-US" b="0" baseline="0" dirty="0" smtClean="0"/>
              <a:t>  Geographical Information Systems (GIS) are very useful in this process.  School district data are useful as well (where available).</a:t>
            </a:r>
            <a:endParaRPr lang="en-US" b="1" dirty="0"/>
          </a:p>
        </p:txBody>
      </p:sp>
      <p:sp>
        <p:nvSpPr>
          <p:cNvPr id="4" name="Slide Number Placeholder 3"/>
          <p:cNvSpPr>
            <a:spLocks noGrp="1"/>
          </p:cNvSpPr>
          <p:nvPr>
            <p:ph type="sldNum" sz="quarter" idx="10"/>
          </p:nvPr>
        </p:nvSpPr>
        <p:spPr/>
        <p:txBody>
          <a:bodyPr/>
          <a:lstStyle/>
          <a:p>
            <a:fld id="{E39D4298-1872-4B67-8D0A-88C7EA3CC5F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You</a:t>
            </a:r>
            <a:r>
              <a:rPr lang="en-US" baseline="0" dirty="0" smtClean="0"/>
              <a:t> usually want about twenty questions administered to at least twenty people.  The number should be based on the time that you can afford.  The more data you get at this stage, the more strength your outcomes will have.  Try to get them to identify problems and assets spatially, if possible.</a:t>
            </a:r>
            <a:endParaRPr lang="en-US" dirty="0"/>
          </a:p>
        </p:txBody>
      </p:sp>
      <p:sp>
        <p:nvSpPr>
          <p:cNvPr id="4" name="Slide Number Placeholder 3"/>
          <p:cNvSpPr>
            <a:spLocks noGrp="1"/>
          </p:cNvSpPr>
          <p:nvPr>
            <p:ph type="sldNum" sz="quarter" idx="10"/>
          </p:nvPr>
        </p:nvSpPr>
        <p:spPr/>
        <p:txBody>
          <a:bodyPr/>
          <a:lstStyle/>
          <a:p>
            <a:fld id="{E39D4298-1872-4B67-8D0A-88C7EA3CC5F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Using all of the data and impressions gathered up to this point, the PI now develops</a:t>
            </a:r>
            <a:r>
              <a:rPr lang="en-US" baseline="0" dirty="0" smtClean="0"/>
              <a:t> a survey.  Part of this will be standard (questions about basic services, housing, safety, transportation), but some questions should come from outstanding issues from the earlier processes.  Try to incorporate some questions that measure perceived capabilities and deficiencies in terms of current market conditions (without stating these conditions).  </a:t>
            </a:r>
            <a:endParaRPr lang="en-US" dirty="0"/>
          </a:p>
        </p:txBody>
      </p:sp>
      <p:sp>
        <p:nvSpPr>
          <p:cNvPr id="4" name="Slide Number Placeholder 3"/>
          <p:cNvSpPr>
            <a:spLocks noGrp="1"/>
          </p:cNvSpPr>
          <p:nvPr>
            <p:ph type="sldNum" sz="quarter" idx="10"/>
          </p:nvPr>
        </p:nvSpPr>
        <p:spPr/>
        <p:txBody>
          <a:bodyPr/>
          <a:lstStyle/>
          <a:p>
            <a:fld id="{E39D4298-1872-4B67-8D0A-88C7EA3CC5F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previous process prepares for the workshop</a:t>
            </a:r>
          </a:p>
          <a:p>
            <a:r>
              <a:rPr lang="en-US" dirty="0" smtClean="0"/>
              <a:t>Begin advertising two weeks before the event</a:t>
            </a:r>
          </a:p>
          <a:p>
            <a:r>
              <a:rPr lang="en-US" dirty="0" smtClean="0"/>
              <a:t>Be sure to use a neutral ground (not a church or an institution that can be identified as belonging to one group)</a:t>
            </a:r>
          </a:p>
          <a:p>
            <a:r>
              <a:rPr lang="en-US" dirty="0" smtClean="0"/>
              <a:t>Be sure to locate this in the community core if at all possible</a:t>
            </a:r>
          </a:p>
          <a:p>
            <a:r>
              <a:rPr lang="en-US" dirty="0" smtClean="0"/>
              <a:t>Include workshop details in survey cover letter</a:t>
            </a:r>
          </a:p>
          <a:p>
            <a:r>
              <a:rPr lang="en-US" dirty="0" smtClean="0"/>
              <a:t>Coordinate with graduate students</a:t>
            </a:r>
          </a:p>
          <a:p>
            <a:r>
              <a:rPr lang="en-US" dirty="0" smtClean="0"/>
              <a:t>Number name tags to avoid ‘clique’ grouping</a:t>
            </a:r>
          </a:p>
          <a:p>
            <a:endParaRPr lang="en-US" dirty="0"/>
          </a:p>
        </p:txBody>
      </p:sp>
      <p:sp>
        <p:nvSpPr>
          <p:cNvPr id="4" name="Slide Number Placeholder 3"/>
          <p:cNvSpPr>
            <a:spLocks noGrp="1"/>
          </p:cNvSpPr>
          <p:nvPr>
            <p:ph type="sldNum" sz="quarter" idx="10"/>
          </p:nvPr>
        </p:nvSpPr>
        <p:spPr/>
        <p:txBody>
          <a:bodyPr/>
          <a:lstStyle/>
          <a:p>
            <a:fld id="{E39D4298-1872-4B67-8D0A-88C7EA3CC5F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240373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It is important</a:t>
            </a:r>
            <a:r>
              <a:rPr lang="en-US" baseline="0" dirty="0" smtClean="0"/>
              <a:t> to keep the town council informed throughout this process.</a:t>
            </a:r>
            <a:endParaRPr lang="en-US" dirty="0"/>
          </a:p>
        </p:txBody>
      </p:sp>
      <p:sp>
        <p:nvSpPr>
          <p:cNvPr id="4" name="Slide Number Placeholder 3"/>
          <p:cNvSpPr>
            <a:spLocks noGrp="1"/>
          </p:cNvSpPr>
          <p:nvPr>
            <p:ph type="sldNum" sz="quarter" idx="10"/>
          </p:nvPr>
        </p:nvSpPr>
        <p:spPr/>
        <p:txBody>
          <a:bodyPr/>
          <a:lstStyle/>
          <a:p>
            <a:fld id="{E39D4298-1872-4B67-8D0A-88C7EA3CC5F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much</a:t>
            </a:r>
            <a:r>
              <a:rPr lang="en-US" baseline="0" dirty="0" smtClean="0"/>
              <a:t> effort for rebirth?</a:t>
            </a:r>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1FCF5-5724-4183-8B72-1F647E0234A9}" type="slidenum">
              <a:rPr lang="en-US" smtClean="0"/>
              <a:pPr/>
              <a:t>2</a:t>
            </a:fld>
            <a:endParaRPr lang="en-US" dirty="0"/>
          </a:p>
        </p:txBody>
      </p:sp>
    </p:spTree>
    <p:extLst>
      <p:ext uri="{BB962C8B-B14F-4D97-AF65-F5344CB8AC3E}">
        <p14:creationId xmlns:p14="http://schemas.microsoft.com/office/powerpoint/2010/main" xmlns="" val="2854929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1FCF5-5724-4183-8B72-1F647E0234A9}" type="slidenum">
              <a:rPr lang="en-US" smtClean="0"/>
              <a:pPr/>
              <a:t>3</a:t>
            </a:fld>
            <a:endParaRPr lang="en-US" dirty="0"/>
          </a:p>
        </p:txBody>
      </p:sp>
    </p:spTree>
    <p:extLst>
      <p:ext uri="{BB962C8B-B14F-4D97-AF65-F5344CB8AC3E}">
        <p14:creationId xmlns:p14="http://schemas.microsoft.com/office/powerpoint/2010/main" xmlns="" val="2861936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5A4C3-8368-4EF1-B79E-0C3434193F86}"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D4298-1872-4B67-8D0A-88C7EA3CC5F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xmlns="" val="2727325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1FCF5-5724-4183-8B72-1F647E0234A9}" type="slidenum">
              <a:rPr lang="en-US" smtClean="0"/>
              <a:pPr/>
              <a:t>33</a:t>
            </a:fld>
            <a:endParaRPr lang="en-US" dirty="0"/>
          </a:p>
        </p:txBody>
      </p:sp>
    </p:spTree>
    <p:extLst>
      <p:ext uri="{BB962C8B-B14F-4D97-AF65-F5344CB8AC3E}">
        <p14:creationId xmlns:p14="http://schemas.microsoft.com/office/powerpoint/2010/main" xmlns="" val="1560941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74607-AED8-428D-803A-5F31E8F9E3C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xmlns="" val="121449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Fall Semester 2009: </a:t>
            </a:r>
          </a:p>
          <a:p>
            <a:r>
              <a:rPr lang="en-US" dirty="0" smtClean="0"/>
              <a:t>7 Clemson Undergraduate students enrolled in independent study</a:t>
            </a:r>
          </a:p>
          <a:p>
            <a:r>
              <a:rPr lang="en-US" dirty="0" smtClean="0"/>
              <a:t>Topic of Community and Economic Development of McClellanville, SC</a:t>
            </a:r>
          </a:p>
          <a:p>
            <a:r>
              <a:rPr lang="en-US" dirty="0" smtClean="0"/>
              <a:t>All students from previously classes</a:t>
            </a:r>
          </a:p>
          <a:p>
            <a:r>
              <a:rPr lang="en-US" dirty="0" smtClean="0"/>
              <a:t>Harry Crissy conducted key informant interviews</a:t>
            </a:r>
          </a:p>
          <a:p>
            <a:r>
              <a:rPr lang="en-US" dirty="0" smtClean="0"/>
              <a:t>Developed and conducted surveys</a:t>
            </a:r>
          </a:p>
          <a:p>
            <a:r>
              <a:rPr lang="en-US" dirty="0" smtClean="0"/>
              <a:t>December 2009: community workshop </a:t>
            </a:r>
          </a:p>
          <a:p>
            <a:r>
              <a:rPr lang="en-US" dirty="0" smtClean="0"/>
              <a:t>	</a:t>
            </a:r>
          </a:p>
          <a:p>
            <a:r>
              <a:rPr lang="en-US" dirty="0" smtClean="0"/>
              <a:t>McClellanville</a:t>
            </a:r>
          </a:p>
          <a:p>
            <a:endParaRPr lang="en-US" dirty="0"/>
          </a:p>
        </p:txBody>
      </p:sp>
      <p:sp>
        <p:nvSpPr>
          <p:cNvPr id="4" name="Slide Number Placeholder 3"/>
          <p:cNvSpPr>
            <a:spLocks noGrp="1"/>
          </p:cNvSpPr>
          <p:nvPr>
            <p:ph type="sldNum" sz="quarter" idx="10"/>
          </p:nvPr>
        </p:nvSpPr>
        <p:spPr/>
        <p:txBody>
          <a:bodyPr/>
          <a:lstStyle/>
          <a:p>
            <a:fld id="{1051FCF5-5724-4183-8B72-1F647E0234A9}" type="slidenum">
              <a:rPr lang="en-US" smtClean="0"/>
              <a:pPr/>
              <a:t>4</a:t>
            </a:fld>
            <a:endParaRPr lang="en-US" dirty="0"/>
          </a:p>
        </p:txBody>
      </p:sp>
    </p:spTree>
    <p:extLst>
      <p:ext uri="{BB962C8B-B14F-4D97-AF65-F5344CB8AC3E}">
        <p14:creationId xmlns:p14="http://schemas.microsoft.com/office/powerpoint/2010/main" xmlns="" val="71260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component of APEC 412-612, Regional Economic Policy.  January 2011-May 2011: student team developed marketing plan for Mcclennaville Shrimp in Charleston, SC Area Restaurant Market</a:t>
            </a:r>
          </a:p>
          <a:p>
            <a:r>
              <a:rPr lang="en-US" dirty="0" smtClean="0"/>
              <a:t>APEC 361, Introduction to Health Economics.  January-May 2012: student team examined the effective demand for local clinic and local pharmacy </a:t>
            </a:r>
          </a:p>
          <a:p>
            <a:endParaRPr lang="en-US" dirty="0"/>
          </a:p>
        </p:txBody>
      </p:sp>
      <p:sp>
        <p:nvSpPr>
          <p:cNvPr id="4" name="Slide Number Placeholder 3"/>
          <p:cNvSpPr>
            <a:spLocks noGrp="1"/>
          </p:cNvSpPr>
          <p:nvPr>
            <p:ph type="sldNum" sz="quarter" idx="10"/>
          </p:nvPr>
        </p:nvSpPr>
        <p:spPr/>
        <p:txBody>
          <a:bodyPr/>
          <a:lstStyle/>
          <a:p>
            <a:fld id="{1051FCF5-5724-4183-8B72-1F647E0234A9}" type="slidenum">
              <a:rPr lang="en-US" smtClean="0"/>
              <a:pPr/>
              <a:t>5</a:t>
            </a:fld>
            <a:endParaRPr lang="en-US" dirty="0"/>
          </a:p>
        </p:txBody>
      </p:sp>
    </p:spTree>
    <p:extLst>
      <p:ext uri="{BB962C8B-B14F-4D97-AF65-F5344CB8AC3E}">
        <p14:creationId xmlns:p14="http://schemas.microsoft.com/office/powerpoint/2010/main" xmlns="" val="71260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1FCF5-5724-4183-8B72-1F647E0234A9}" type="slidenum">
              <a:rPr lang="en-US" smtClean="0"/>
              <a:pPr/>
              <a:t>6</a:t>
            </a:fld>
            <a:endParaRPr lang="en-US" dirty="0"/>
          </a:p>
        </p:txBody>
      </p:sp>
    </p:spTree>
    <p:extLst>
      <p:ext uri="{BB962C8B-B14F-4D97-AF65-F5344CB8AC3E}">
        <p14:creationId xmlns:p14="http://schemas.microsoft.com/office/powerpoint/2010/main" xmlns="" val="408214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1FCF5-5724-4183-8B72-1F647E0234A9}" type="slidenum">
              <a:rPr lang="en-US" smtClean="0"/>
              <a:pPr/>
              <a:t>7</a:t>
            </a:fld>
            <a:endParaRPr lang="en-US" dirty="0"/>
          </a:p>
        </p:txBody>
      </p:sp>
    </p:spTree>
    <p:extLst>
      <p:ext uri="{BB962C8B-B14F-4D97-AF65-F5344CB8AC3E}">
        <p14:creationId xmlns:p14="http://schemas.microsoft.com/office/powerpoint/2010/main" xmlns="" val="258474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9D4298-1872-4B67-8D0A-88C7EA3CC5F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a:prstGeom prst="rect">
            <a:avLst/>
          </a:prstGeom>
        </p:spPr>
      </p:sp>
      <p:sp>
        <p:nvSpPr>
          <p:cNvPr id="3" name="Notes Placeholder 2"/>
          <p:cNvSpPr>
            <a:spLocks noGrp="1"/>
          </p:cNvSpPr>
          <p:nvPr>
            <p:ph type="body" idx="1"/>
          </p:nvPr>
        </p:nvSpPr>
        <p:spPr/>
        <p:txBody>
          <a:bodyPr>
            <a:normAutofit fontScale="92500"/>
          </a:bodyPr>
          <a:lstStyle/>
          <a:p>
            <a:r>
              <a:rPr lang="en-US" b="1" dirty="0" smtClean="0"/>
              <a:t>Implementation</a:t>
            </a:r>
            <a:r>
              <a:rPr lang="en-US" dirty="0" smtClean="0"/>
              <a:t>-</a:t>
            </a:r>
            <a:r>
              <a:rPr lang="en-US" baseline="0" dirty="0" smtClean="0"/>
              <a:t> many rural communities have plans that they have spent valuable resources on, that will never be implemented.  Community members see this and when someone comes in to plan and implement, residents are reluctant to participate. They’ve already ‘seen it all before.’</a:t>
            </a:r>
          </a:p>
          <a:p>
            <a:r>
              <a:rPr lang="en-US" b="1" baseline="0" dirty="0" smtClean="0"/>
              <a:t>Costly-</a:t>
            </a:r>
            <a:r>
              <a:rPr lang="en-US" b="0" baseline="0" dirty="0" smtClean="0"/>
              <a:t> plans are not cheap, usually costing between $50k-100k.  Private organizations charge for their work, but the communities rarely understand what they’re undertaking.  Without implementation, the chances for success diminish with each new plan.  Our rural communities can no longer afford this.</a:t>
            </a:r>
          </a:p>
          <a:p>
            <a:r>
              <a:rPr lang="en-US" b="1" baseline="0" dirty="0" smtClean="0"/>
              <a:t>Fragmentation-</a:t>
            </a:r>
            <a:r>
              <a:rPr lang="en-US" b="0" baseline="0" dirty="0" smtClean="0"/>
              <a:t> often there are various entities creating plans for the same community.  Their aim is to get grant funding.  They produce a product expecting someone else to follow through with the plan when the document is complete.  Each claims that their plan is ‘the one.’  </a:t>
            </a:r>
          </a:p>
          <a:p>
            <a:r>
              <a:rPr lang="en-US" b="1" baseline="0" dirty="0" smtClean="0"/>
              <a:t>Special interest-</a:t>
            </a:r>
            <a:r>
              <a:rPr lang="en-US" b="0" baseline="0" dirty="0" smtClean="0"/>
              <a:t> in some instances an group or individual has a certain project in mind that they expect to be included in the planning process.  They engage the public in participation with the intention of only implementing that part of the plan that interests them, wasting resources and credibility during the process.</a:t>
            </a:r>
          </a:p>
          <a:p>
            <a:r>
              <a:rPr lang="en-US" b="1" baseline="0" dirty="0" smtClean="0"/>
              <a:t>Exclusive-</a:t>
            </a:r>
            <a:r>
              <a:rPr lang="en-US" b="0" baseline="0" dirty="0" smtClean="0"/>
              <a:t> often, the same active community members participate in the process, while the majority of the community remains inactive.  Many are simply disinterested.  They feel no real ownership of their community.  While the activists should be commended for their efforts, a strategy to include those lacking participatory inclinations is needed.</a:t>
            </a:r>
            <a:endParaRPr lang="en-US" b="1" baseline="0" dirty="0" smtClean="0"/>
          </a:p>
          <a:p>
            <a:pPr defTabSz="966612">
              <a:defRPr/>
            </a:pPr>
            <a:r>
              <a:rPr lang="en-US" b="1" dirty="0" smtClean="0"/>
              <a:t>Inclusive</a:t>
            </a:r>
            <a:r>
              <a:rPr lang="en-US" b="1" baseline="0" dirty="0" smtClean="0"/>
              <a:t> Processes</a:t>
            </a:r>
            <a:r>
              <a:rPr lang="en-US" b="0" baseline="0" dirty="0" smtClean="0"/>
              <a:t>- while we cannot fix all of the problems mentioned, we must keep them in mind as we proceed with the planning.  If the planning entity is not going to follow through with implementation, the rural communities should take up the planning process themselves.  Getting the community behind the plan is crucial, if it is to be realized.  We’re going to describe an inclusive process that will result in executable plans.  Repeat the fact that the entity creating the plan must stay to implement.</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E39D4298-1872-4B67-8D0A-88C7EA3CC5FA}"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104C80-B68F-421D-B81F-9EF24C54BA08}" type="datetimeFigureOut">
              <a:rPr lang="en-US" smtClean="0"/>
              <a:pPr/>
              <a:t>10/23/2012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CD1E8-E165-4935-9F57-0010B66ED954}" type="slidenum">
              <a:rPr lang="en-US" smtClean="0"/>
              <a:pPr/>
              <a:t>‹#›</a:t>
            </a:fld>
            <a:endParaRPr lang="en-US" dirty="0"/>
          </a:p>
        </p:txBody>
      </p:sp>
    </p:spTree>
    <p:extLst>
      <p:ext uri="{BB962C8B-B14F-4D97-AF65-F5344CB8AC3E}">
        <p14:creationId xmlns:p14="http://schemas.microsoft.com/office/powerpoint/2010/main" xmlns="" val="2491971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04C80-B68F-421D-B81F-9EF24C54BA08}" type="datetimeFigureOut">
              <a:rPr lang="en-US" smtClean="0"/>
              <a:pPr/>
              <a:t>10/23/2012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CD1E8-E165-4935-9F57-0010B66ED954}" type="slidenum">
              <a:rPr lang="en-US" smtClean="0"/>
              <a:pPr/>
              <a:t>‹#›</a:t>
            </a:fld>
            <a:endParaRPr lang="en-US" dirty="0"/>
          </a:p>
        </p:txBody>
      </p:sp>
    </p:spTree>
    <p:extLst>
      <p:ext uri="{BB962C8B-B14F-4D97-AF65-F5344CB8AC3E}">
        <p14:creationId xmlns:p14="http://schemas.microsoft.com/office/powerpoint/2010/main" xmlns="" val="177133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04C80-B68F-421D-B81F-9EF24C54BA08}" type="datetimeFigureOut">
              <a:rPr lang="en-US" smtClean="0"/>
              <a:pPr/>
              <a:t>10/23/2012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CD1E8-E165-4935-9F57-0010B66ED954}" type="slidenum">
              <a:rPr lang="en-US" smtClean="0"/>
              <a:pPr/>
              <a:t>‹#›</a:t>
            </a:fld>
            <a:endParaRPr lang="en-US" dirty="0"/>
          </a:p>
        </p:txBody>
      </p:sp>
    </p:spTree>
    <p:extLst>
      <p:ext uri="{BB962C8B-B14F-4D97-AF65-F5344CB8AC3E}">
        <p14:creationId xmlns:p14="http://schemas.microsoft.com/office/powerpoint/2010/main" xmlns="" val="869850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97F322E-9E64-4EFC-9192-0A24236E4723}"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CC7EC184-F6AD-477A-BC9E-2216BEAC4015}"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81779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7F322E-9E64-4EFC-9192-0A24236E4723}"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CC7EC184-F6AD-477A-BC9E-2216BEAC4015}"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396488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7F322E-9E64-4EFC-9192-0A24236E4723}"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CC7EC184-F6AD-477A-BC9E-2216BEAC4015}"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74084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7F322E-9E64-4EFC-9192-0A24236E4723}"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CC7EC184-F6AD-477A-BC9E-2216BEAC4015}"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2259123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7F322E-9E64-4EFC-9192-0A24236E4723}"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DBF5F9">
                  <a:shade val="90000"/>
                </a:srgbClr>
              </a:solidFill>
            </a:endParaRPr>
          </a:p>
        </p:txBody>
      </p:sp>
      <p:sp>
        <p:nvSpPr>
          <p:cNvPr id="9" name="Slide Number Placeholder 8"/>
          <p:cNvSpPr>
            <a:spLocks noGrp="1"/>
          </p:cNvSpPr>
          <p:nvPr>
            <p:ph type="sldNum" sz="quarter" idx="12"/>
          </p:nvPr>
        </p:nvSpPr>
        <p:spPr/>
        <p:txBody>
          <a:bodyPr/>
          <a:lstStyle/>
          <a:p>
            <a:fld id="{CC7EC184-F6AD-477A-BC9E-2216BEAC4015}"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850509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7F322E-9E64-4EFC-9192-0A24236E4723}"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CC7EC184-F6AD-477A-BC9E-2216BEAC4015}"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452694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F322E-9E64-4EFC-9192-0A24236E4723}"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DBF5F9">
                  <a:shade val="90000"/>
                </a:srgbClr>
              </a:solidFill>
            </a:endParaRPr>
          </a:p>
        </p:txBody>
      </p:sp>
      <p:sp>
        <p:nvSpPr>
          <p:cNvPr id="4" name="Slide Number Placeholder 3"/>
          <p:cNvSpPr>
            <a:spLocks noGrp="1"/>
          </p:cNvSpPr>
          <p:nvPr>
            <p:ph type="sldNum" sz="quarter" idx="12"/>
          </p:nvPr>
        </p:nvSpPr>
        <p:spPr/>
        <p:txBody>
          <a:bodyPr/>
          <a:lstStyle/>
          <a:p>
            <a:fld id="{CC7EC184-F6AD-477A-BC9E-2216BEAC4015}"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195266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7F322E-9E64-4EFC-9192-0A24236E4723}"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90000"/>
                </a:srgbClr>
              </a:solidFill>
            </a:endParaRPr>
          </a:p>
        </p:txBody>
      </p:sp>
      <p:sp>
        <p:nvSpPr>
          <p:cNvPr id="7" name="Slide Number Placeholder 6"/>
          <p:cNvSpPr>
            <a:spLocks noGrp="1"/>
          </p:cNvSpPr>
          <p:nvPr>
            <p:ph type="sldNum" sz="quarter" idx="12"/>
          </p:nvPr>
        </p:nvSpPr>
        <p:spPr/>
        <p:txBody>
          <a:bodyPr/>
          <a:lstStyle/>
          <a:p>
            <a:fld id="{CC7EC184-F6AD-477A-BC9E-2216BEAC4015}"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221183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04C80-B68F-421D-B81F-9EF24C54BA08}" type="datetimeFigureOut">
              <a:rPr lang="en-US" smtClean="0"/>
              <a:pPr/>
              <a:t>10/23/2012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CD1E8-E165-4935-9F57-0010B66ED954}" type="slidenum">
              <a:rPr lang="en-US" smtClean="0"/>
              <a:pPr/>
              <a:t>‹#›</a:t>
            </a:fld>
            <a:endParaRPr lang="en-US" dirty="0"/>
          </a:p>
        </p:txBody>
      </p:sp>
    </p:spTree>
    <p:extLst>
      <p:ext uri="{BB962C8B-B14F-4D97-AF65-F5344CB8AC3E}">
        <p14:creationId xmlns:p14="http://schemas.microsoft.com/office/powerpoint/2010/main" xmlns="" val="3474371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7F322E-9E64-4EFC-9192-0A24236E4723}"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C7EC184-F6AD-477A-BC9E-2216BEAC4015}" type="slidenum">
              <a:rPr lang="en-US" smtClean="0">
                <a:solidFill>
                  <a:srgbClr val="DBF5F9">
                    <a:shade val="90000"/>
                  </a:srgbClr>
                </a:solidFill>
              </a:rPr>
              <a:pPr/>
              <a:t>‹#›</a:t>
            </a:fld>
            <a:endParaRPr lang="en-US" dirty="0">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Tree>
    <p:extLst>
      <p:ext uri="{BB962C8B-B14F-4D97-AF65-F5344CB8AC3E}">
        <p14:creationId xmlns:p14="http://schemas.microsoft.com/office/powerpoint/2010/main" xmlns="" val="4165930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7F322E-9E64-4EFC-9192-0A24236E4723}"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CC7EC184-F6AD-477A-BC9E-2216BEAC4015}"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2297331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7F322E-9E64-4EFC-9192-0A24236E4723}"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CC7EC184-F6AD-477A-BC9E-2216BEAC4015}"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1194569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68A681-457B-4A00-8B03-BE513BC0CF54}" type="datetimeFigureOut">
              <a:rPr lang="en-US" smtClean="0">
                <a:solidFill>
                  <a:prstClr val="black">
                    <a:tint val="75000"/>
                  </a:prstClr>
                </a:solidFill>
              </a:rPr>
              <a:pPr/>
              <a:t>10/23/2012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8B35FD-ACA8-4C7C-BC09-CDBE2E6DC9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076031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90600" y="1905000"/>
            <a:ext cx="7239000" cy="3916363"/>
          </a:xfrm>
        </p:spPr>
        <p:txBody>
          <a:bodyPr/>
          <a:lstStyle>
            <a:lvl1pPr>
              <a:defRPr sz="2800">
                <a:latin typeface="+mn-lt"/>
              </a:defRPr>
            </a:lvl1pPr>
            <a:lvl2pPr>
              <a:defRPr sz="2400">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mn-lt"/>
              </a:defRPr>
            </a:lvl1pPr>
          </a:lstStyle>
          <a:p>
            <a:fld id="{4B68A681-457B-4A00-8B03-BE513BC0CF54}" type="datetimeFigureOut">
              <a:rPr lang="en-US" smtClean="0">
                <a:solidFill>
                  <a:prstClr val="black">
                    <a:tint val="75000"/>
                  </a:prstClr>
                </a:solidFill>
              </a:rPr>
              <a:pPr/>
              <a:t>10/23/2012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n-lt"/>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138B35FD-ACA8-4C7C-BC09-CDBE2E6DC9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940000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8A681-457B-4A00-8B03-BE513BC0CF54}" type="datetimeFigureOut">
              <a:rPr lang="en-US" smtClean="0">
                <a:solidFill>
                  <a:prstClr val="black">
                    <a:tint val="75000"/>
                  </a:prstClr>
                </a:solidFill>
              </a:rPr>
              <a:pPr/>
              <a:t>10/23/2012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8B35FD-ACA8-4C7C-BC09-CDBE2E6DC9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366927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68A681-457B-4A00-8B03-BE513BC0CF54}" type="datetimeFigureOut">
              <a:rPr lang="en-US" smtClean="0">
                <a:solidFill>
                  <a:prstClr val="black">
                    <a:tint val="75000"/>
                  </a:prstClr>
                </a:solidFill>
              </a:rPr>
              <a:pPr/>
              <a:t>10/23/2012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8B35FD-ACA8-4C7C-BC09-CDBE2E6DC9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0577311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68A681-457B-4A00-8B03-BE513BC0CF54}" type="datetimeFigureOut">
              <a:rPr lang="en-US" smtClean="0">
                <a:solidFill>
                  <a:prstClr val="black">
                    <a:tint val="75000"/>
                  </a:prstClr>
                </a:solidFill>
              </a:rPr>
              <a:pPr/>
              <a:t>10/23/2012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38B35FD-ACA8-4C7C-BC09-CDBE2E6DC9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179237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68A681-457B-4A00-8B03-BE513BC0CF54}" type="datetimeFigureOut">
              <a:rPr lang="en-US" smtClean="0">
                <a:solidFill>
                  <a:prstClr val="black">
                    <a:tint val="75000"/>
                  </a:prstClr>
                </a:solidFill>
              </a:rPr>
              <a:pPr/>
              <a:t>10/23/2012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38B35FD-ACA8-4C7C-BC09-CDBE2E6DC9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794492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8A681-457B-4A00-8B03-BE513BC0CF54}" type="datetimeFigureOut">
              <a:rPr lang="en-US" smtClean="0">
                <a:solidFill>
                  <a:prstClr val="black">
                    <a:tint val="75000"/>
                  </a:prstClr>
                </a:solidFill>
              </a:rPr>
              <a:pPr/>
              <a:t>10/23/2012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38B35FD-ACA8-4C7C-BC09-CDBE2E6DC9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361492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04C80-B68F-421D-B81F-9EF24C54BA08}" type="datetimeFigureOut">
              <a:rPr lang="en-US" smtClean="0"/>
              <a:pPr/>
              <a:t>10/23/2012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CD1E8-E165-4935-9F57-0010B66ED954}" type="slidenum">
              <a:rPr lang="en-US" smtClean="0"/>
              <a:pPr/>
              <a:t>‹#›</a:t>
            </a:fld>
            <a:endParaRPr lang="en-US" dirty="0"/>
          </a:p>
        </p:txBody>
      </p:sp>
    </p:spTree>
    <p:extLst>
      <p:ext uri="{BB962C8B-B14F-4D97-AF65-F5344CB8AC3E}">
        <p14:creationId xmlns:p14="http://schemas.microsoft.com/office/powerpoint/2010/main" xmlns="" val="1560315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8A681-457B-4A00-8B03-BE513BC0CF54}" type="datetimeFigureOut">
              <a:rPr lang="en-US" smtClean="0">
                <a:solidFill>
                  <a:prstClr val="black">
                    <a:tint val="75000"/>
                  </a:prstClr>
                </a:solidFill>
              </a:rPr>
              <a:pPr/>
              <a:t>10/23/2012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8B35FD-ACA8-4C7C-BC09-CDBE2E6DC9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07110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8A681-457B-4A00-8B03-BE513BC0CF54}" type="datetimeFigureOut">
              <a:rPr lang="en-US" smtClean="0">
                <a:solidFill>
                  <a:prstClr val="black">
                    <a:tint val="75000"/>
                  </a:prstClr>
                </a:solidFill>
              </a:rPr>
              <a:pPr/>
              <a:t>10/23/2012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8B35FD-ACA8-4C7C-BC09-CDBE2E6DC9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12364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8A681-457B-4A00-8B03-BE513BC0CF54}" type="datetimeFigureOut">
              <a:rPr lang="en-US" smtClean="0">
                <a:solidFill>
                  <a:prstClr val="black">
                    <a:tint val="75000"/>
                  </a:prstClr>
                </a:solidFill>
              </a:rPr>
              <a:pPr/>
              <a:t>10/23/2012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8B35FD-ACA8-4C7C-BC09-CDBE2E6DC9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40646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8A681-457B-4A00-8B03-BE513BC0CF54}" type="datetimeFigureOut">
              <a:rPr lang="en-US" smtClean="0">
                <a:solidFill>
                  <a:prstClr val="black">
                    <a:tint val="75000"/>
                  </a:prstClr>
                </a:solidFill>
              </a:rPr>
              <a:pPr/>
              <a:t>10/23/2012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8B35FD-ACA8-4C7C-BC09-CDBE2E6DC9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9979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9D06878-7F73-4044-8CFC-3FA56BF862C1}"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6D2196EC-832F-48D6-AA96-E18E548CFF8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388010696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D06878-7F73-4044-8CFC-3FA56BF862C1}" type="datetimeFigureOut">
              <a:rPr lang="en-US" smtClean="0">
                <a:solidFill>
                  <a:srgbClr val="04617B">
                    <a:shade val="90000"/>
                  </a:srgbClr>
                </a:solidFill>
              </a:rPr>
              <a:pPr/>
              <a:t>10/23/2012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D2196EC-832F-48D6-AA96-E18E548CFF8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3030702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D06878-7F73-4044-8CFC-3FA56BF862C1}"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D2196EC-832F-48D6-AA96-E18E548CFF8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230669880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D06878-7F73-4044-8CFC-3FA56BF862C1}" type="datetimeFigureOut">
              <a:rPr lang="en-US" smtClean="0">
                <a:solidFill>
                  <a:srgbClr val="04617B">
                    <a:shade val="90000"/>
                  </a:srgbClr>
                </a:solidFill>
              </a:rPr>
              <a:pPr/>
              <a:t>10/23/2012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6D2196EC-832F-48D6-AA96-E18E548CFF8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35061882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D06878-7F73-4044-8CFC-3FA56BF862C1}" type="datetimeFigureOut">
              <a:rPr lang="en-US" smtClean="0">
                <a:solidFill>
                  <a:srgbClr val="04617B">
                    <a:shade val="90000"/>
                  </a:srgbClr>
                </a:solidFill>
              </a:rPr>
              <a:pPr/>
              <a:t>10/23/2012</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6D2196EC-832F-48D6-AA96-E18E548CFF8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4226605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D06878-7F73-4044-8CFC-3FA56BF862C1}" type="datetimeFigureOut">
              <a:rPr lang="en-US" smtClean="0">
                <a:solidFill>
                  <a:srgbClr val="04617B">
                    <a:shade val="90000"/>
                  </a:srgbClr>
                </a:solidFill>
              </a:rPr>
              <a:pPr/>
              <a:t>10/23/2012</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6D2196EC-832F-48D6-AA96-E18E548CFF8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328943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104C80-B68F-421D-B81F-9EF24C54BA08}" type="datetimeFigureOut">
              <a:rPr lang="en-US" smtClean="0"/>
              <a:pPr/>
              <a:t>10/23/2012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CD1E8-E165-4935-9F57-0010B66ED954}" type="slidenum">
              <a:rPr lang="en-US" smtClean="0"/>
              <a:pPr/>
              <a:t>‹#›</a:t>
            </a:fld>
            <a:endParaRPr lang="en-US" dirty="0"/>
          </a:p>
        </p:txBody>
      </p:sp>
    </p:spTree>
    <p:extLst>
      <p:ext uri="{BB962C8B-B14F-4D97-AF65-F5344CB8AC3E}">
        <p14:creationId xmlns:p14="http://schemas.microsoft.com/office/powerpoint/2010/main" xmlns="" val="1281629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06878-7F73-4044-8CFC-3FA56BF862C1}" type="datetimeFigureOut">
              <a:rPr lang="en-US" smtClean="0">
                <a:solidFill>
                  <a:srgbClr val="04617B">
                    <a:shade val="90000"/>
                  </a:srgbClr>
                </a:solidFill>
              </a:rPr>
              <a:pPr/>
              <a:t>10/23/2012</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6D2196EC-832F-48D6-AA96-E18E548CFF8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3644674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D06878-7F73-4044-8CFC-3FA56BF862C1}" type="datetimeFigureOut">
              <a:rPr lang="en-US" smtClean="0">
                <a:solidFill>
                  <a:srgbClr val="04617B">
                    <a:shade val="90000"/>
                  </a:srgbClr>
                </a:solidFill>
              </a:rPr>
              <a:pPr/>
              <a:t>10/23/2012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6D2196EC-832F-48D6-AA96-E18E548CFF8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2168130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D06878-7F73-4044-8CFC-3FA56BF862C1}" type="datetimeFigureOut">
              <a:rPr lang="en-US" smtClean="0">
                <a:solidFill>
                  <a:srgbClr val="04617B">
                    <a:shade val="90000"/>
                  </a:srgbClr>
                </a:solidFill>
              </a:rPr>
              <a:pPr/>
              <a:t>10/23/2012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1"/>
            <a:ext cx="609600" cy="365125"/>
          </a:xfrm>
        </p:spPr>
        <p:txBody>
          <a:bodyPr/>
          <a:lstStyle/>
          <a:p>
            <a:fld id="{6D2196EC-832F-48D6-AA96-E18E548CFF8D}"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xmlns="" val="3208580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D06878-7F73-4044-8CFC-3FA56BF862C1}" type="datetimeFigureOut">
              <a:rPr lang="en-US" smtClean="0">
                <a:solidFill>
                  <a:srgbClr val="04617B">
                    <a:shade val="90000"/>
                  </a:srgbClr>
                </a:solidFill>
              </a:rPr>
              <a:pPr/>
              <a:t>10/23/2012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D2196EC-832F-48D6-AA96-E18E548CFF8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1529595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D06878-7F73-4044-8CFC-3FA56BF862C1}" type="datetimeFigureOut">
              <a:rPr lang="en-US" smtClean="0">
                <a:solidFill>
                  <a:srgbClr val="04617B">
                    <a:shade val="90000"/>
                  </a:srgbClr>
                </a:solidFill>
              </a:rPr>
              <a:pPr/>
              <a:t>10/23/2012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D2196EC-832F-48D6-AA96-E18E548CFF8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305208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104C80-B68F-421D-B81F-9EF24C54BA08}" type="datetimeFigureOut">
              <a:rPr lang="en-US" smtClean="0"/>
              <a:pPr/>
              <a:t>10/23/2012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9CD1E8-E165-4935-9F57-0010B66ED954}" type="slidenum">
              <a:rPr lang="en-US" smtClean="0"/>
              <a:pPr/>
              <a:t>‹#›</a:t>
            </a:fld>
            <a:endParaRPr lang="en-US" dirty="0"/>
          </a:p>
        </p:txBody>
      </p:sp>
    </p:spTree>
    <p:extLst>
      <p:ext uri="{BB962C8B-B14F-4D97-AF65-F5344CB8AC3E}">
        <p14:creationId xmlns:p14="http://schemas.microsoft.com/office/powerpoint/2010/main" xmlns="" val="109561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104C80-B68F-421D-B81F-9EF24C54BA08}" type="datetimeFigureOut">
              <a:rPr lang="en-US" smtClean="0"/>
              <a:pP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9CD1E8-E165-4935-9F57-0010B66ED954}" type="slidenum">
              <a:rPr lang="en-US" smtClean="0"/>
              <a:pPr/>
              <a:t>‹#›</a:t>
            </a:fld>
            <a:endParaRPr lang="en-US" dirty="0"/>
          </a:p>
        </p:txBody>
      </p:sp>
    </p:spTree>
    <p:extLst>
      <p:ext uri="{BB962C8B-B14F-4D97-AF65-F5344CB8AC3E}">
        <p14:creationId xmlns:p14="http://schemas.microsoft.com/office/powerpoint/2010/main" xmlns="" val="125267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04C80-B68F-421D-B81F-9EF24C54BA08}" type="datetimeFigureOut">
              <a:rPr lang="en-US" smtClean="0"/>
              <a:pPr/>
              <a:t>10/23/2012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9CD1E8-E165-4935-9F57-0010B66ED954}" type="slidenum">
              <a:rPr lang="en-US" smtClean="0"/>
              <a:pPr/>
              <a:t>‹#›</a:t>
            </a:fld>
            <a:endParaRPr lang="en-US" dirty="0"/>
          </a:p>
        </p:txBody>
      </p:sp>
    </p:spTree>
    <p:extLst>
      <p:ext uri="{BB962C8B-B14F-4D97-AF65-F5344CB8AC3E}">
        <p14:creationId xmlns:p14="http://schemas.microsoft.com/office/powerpoint/2010/main" xmlns="" val="397549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04C80-B68F-421D-B81F-9EF24C54BA08}" type="datetimeFigureOut">
              <a:rPr lang="en-US" smtClean="0"/>
              <a:pPr/>
              <a:t>10/23/2012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CD1E8-E165-4935-9F57-0010B66ED954}" type="slidenum">
              <a:rPr lang="en-US" smtClean="0"/>
              <a:pPr/>
              <a:t>‹#›</a:t>
            </a:fld>
            <a:endParaRPr lang="en-US" dirty="0"/>
          </a:p>
        </p:txBody>
      </p:sp>
    </p:spTree>
    <p:extLst>
      <p:ext uri="{BB962C8B-B14F-4D97-AF65-F5344CB8AC3E}">
        <p14:creationId xmlns:p14="http://schemas.microsoft.com/office/powerpoint/2010/main" xmlns="" val="174284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04C80-B68F-421D-B81F-9EF24C54BA08}" type="datetimeFigureOut">
              <a:rPr lang="en-US" smtClean="0"/>
              <a:pPr/>
              <a:t>10/23/2012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CD1E8-E165-4935-9F57-0010B66ED954}" type="slidenum">
              <a:rPr lang="en-US" smtClean="0"/>
              <a:pPr/>
              <a:t>‹#›</a:t>
            </a:fld>
            <a:endParaRPr lang="en-US" dirty="0"/>
          </a:p>
        </p:txBody>
      </p:sp>
    </p:spTree>
    <p:extLst>
      <p:ext uri="{BB962C8B-B14F-4D97-AF65-F5344CB8AC3E}">
        <p14:creationId xmlns:p14="http://schemas.microsoft.com/office/powerpoint/2010/main" xmlns="" val="17929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04C80-B68F-421D-B81F-9EF24C54BA08}" type="datetimeFigureOut">
              <a:rPr lang="en-US" smtClean="0"/>
              <a:pPr/>
              <a:t>10/23/2012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CD1E8-E165-4935-9F57-0010B66ED954}" type="slidenum">
              <a:rPr lang="en-US" smtClean="0"/>
              <a:pPr/>
              <a:t>‹#›</a:t>
            </a:fld>
            <a:endParaRPr lang="en-US" dirty="0"/>
          </a:p>
        </p:txBody>
      </p:sp>
    </p:spTree>
    <p:extLst>
      <p:ext uri="{BB962C8B-B14F-4D97-AF65-F5344CB8AC3E}">
        <p14:creationId xmlns:p14="http://schemas.microsoft.com/office/powerpoint/2010/main" xmlns="" val="3319715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97F322E-9E64-4EFC-9192-0A24236E4723}" type="datetimeFigureOut">
              <a:rPr lang="en-US" smtClean="0">
                <a:solidFill>
                  <a:srgbClr val="DBF5F9">
                    <a:shade val="90000"/>
                  </a:srgbClr>
                </a:solidFill>
              </a:rPr>
              <a:pPr/>
              <a:t>10/23/2012</a:t>
            </a:fld>
            <a:endParaRPr lang="en-US" dirty="0">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C7EC184-F6AD-477A-BC9E-2216BEAC4015}" type="slidenum">
              <a:rPr lang="en-US" smtClean="0">
                <a:solidFill>
                  <a:srgbClr val="DBF5F9">
                    <a:shade val="90000"/>
                  </a:srgbClr>
                </a:solidFill>
              </a:rPr>
              <a:pPr/>
              <a:t>‹#›</a:t>
            </a:fld>
            <a:endParaRPr lang="en-US" dirty="0">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grpSp>
    </p:spTree>
    <p:extLst>
      <p:ext uri="{BB962C8B-B14F-4D97-AF65-F5344CB8AC3E}">
        <p14:creationId xmlns:p14="http://schemas.microsoft.com/office/powerpoint/2010/main" xmlns="" val="12048254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8A681-457B-4A00-8B03-BE513BC0CF54}" type="datetimeFigureOut">
              <a:rPr lang="en-US" smtClean="0">
                <a:solidFill>
                  <a:prstClr val="black">
                    <a:tint val="75000"/>
                  </a:prstClr>
                </a:solidFill>
              </a:rPr>
              <a:pPr/>
              <a:t>10/23/2012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B35FD-ACA8-4C7C-BC09-CDBE2E6DC9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38502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D06878-7F73-4044-8CFC-3FA56BF862C1}" type="datetimeFigureOut">
              <a:rPr lang="en-US" smtClean="0">
                <a:solidFill>
                  <a:srgbClr val="04617B">
                    <a:shade val="90000"/>
                  </a:srgbClr>
                </a:solidFill>
              </a:rPr>
              <a:pPr/>
              <a:t>10/23/2012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2196EC-832F-48D6-AA96-E18E548CFF8D}"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xmlns="" val="705027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en.wikipedia.org/wiki/File:SCMap-doton-McClellanville.PN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470025"/>
          </a:xfrm>
        </p:spPr>
        <p:txBody>
          <a:bodyPr>
            <a:normAutofit fontScale="90000"/>
          </a:bodyPr>
          <a:lstStyle/>
          <a:p>
            <a:r>
              <a:rPr lang="en-US" dirty="0"/>
              <a:t>Service Learning for Economic and Community Development Strategic Planning</a:t>
            </a:r>
            <a:r>
              <a:rPr lang="en-US" dirty="0" smtClean="0"/>
              <a:t>:</a:t>
            </a:r>
            <a:endParaRPr lang="en-US" dirty="0"/>
          </a:p>
        </p:txBody>
      </p:sp>
      <p:sp>
        <p:nvSpPr>
          <p:cNvPr id="3" name="Subtitle 2"/>
          <p:cNvSpPr>
            <a:spLocks noGrp="1"/>
          </p:cNvSpPr>
          <p:nvPr>
            <p:ph type="subTitle" idx="1"/>
          </p:nvPr>
        </p:nvSpPr>
        <p:spPr>
          <a:xfrm>
            <a:off x="1371600" y="2667000"/>
            <a:ext cx="6400800" cy="1752600"/>
          </a:xfrm>
        </p:spPr>
        <p:txBody>
          <a:bodyPr>
            <a:normAutofit/>
          </a:bodyPr>
          <a:lstStyle/>
          <a:p>
            <a:r>
              <a:rPr lang="en-US" sz="4000" dirty="0">
                <a:solidFill>
                  <a:schemeClr val="tx1"/>
                </a:solidFill>
                <a:latin typeface="+mj-lt"/>
              </a:rPr>
              <a:t>McClellanville, South Carolina as a Case Study</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4045705"/>
            <a:ext cx="5349703" cy="2706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2200" y="4187802"/>
            <a:ext cx="1500187" cy="1493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0726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 Secondary Data</a:t>
            </a:r>
            <a:endParaRPr lang="en-US" dirty="0"/>
          </a:p>
        </p:txBody>
      </p:sp>
      <p:sp>
        <p:nvSpPr>
          <p:cNvPr id="3" name="Content Placeholder 2"/>
          <p:cNvSpPr>
            <a:spLocks noGrp="1"/>
          </p:cNvSpPr>
          <p:nvPr>
            <p:ph idx="1"/>
          </p:nvPr>
        </p:nvSpPr>
        <p:spPr/>
        <p:txBody>
          <a:bodyPr/>
          <a:lstStyle/>
          <a:p>
            <a:r>
              <a:rPr lang="en-US" dirty="0" smtClean="0"/>
              <a:t>Search newspapers, journals, websites, etc. </a:t>
            </a:r>
          </a:p>
          <a:p>
            <a:r>
              <a:rPr lang="en-US" dirty="0" smtClean="0"/>
              <a:t>Search town council minutes</a:t>
            </a:r>
          </a:p>
          <a:p>
            <a:r>
              <a:rPr lang="en-US" dirty="0" smtClean="0"/>
              <a:t>Look at census trends, BEA website, economic census</a:t>
            </a:r>
          </a:p>
          <a:p>
            <a:r>
              <a:rPr lang="en-US" dirty="0" smtClean="0"/>
              <a:t>Build a GIS of the community and the surrounding region-use longitudinal data</a:t>
            </a:r>
            <a:endParaRPr lang="en-US" dirty="0"/>
          </a:p>
        </p:txBody>
      </p:sp>
    </p:spTree>
    <p:extLst>
      <p:ext uri="{BB962C8B-B14F-4D97-AF65-F5344CB8AC3E}">
        <p14:creationId xmlns:p14="http://schemas.microsoft.com/office/powerpoint/2010/main" xmlns="" val="4085134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Interview Questions</a:t>
            </a:r>
            <a:endParaRPr lang="en-US" dirty="0"/>
          </a:p>
        </p:txBody>
      </p:sp>
      <p:sp>
        <p:nvSpPr>
          <p:cNvPr id="3" name="Content Placeholder 2"/>
          <p:cNvSpPr>
            <a:spLocks noGrp="1"/>
          </p:cNvSpPr>
          <p:nvPr>
            <p:ph idx="1"/>
          </p:nvPr>
        </p:nvSpPr>
        <p:spPr/>
        <p:txBody>
          <a:bodyPr>
            <a:normAutofit/>
          </a:bodyPr>
          <a:lstStyle/>
          <a:p>
            <a:r>
              <a:rPr lang="en-US" dirty="0" smtClean="0"/>
              <a:t>Based on impressions from step one</a:t>
            </a:r>
          </a:p>
          <a:p>
            <a:r>
              <a:rPr lang="en-US" dirty="0" smtClean="0"/>
              <a:t>Based on impressions from windshield surveys</a:t>
            </a:r>
          </a:p>
          <a:p>
            <a:r>
              <a:rPr lang="en-US" dirty="0" smtClean="0"/>
              <a:t>Keep these open ended </a:t>
            </a:r>
          </a:p>
          <a:p>
            <a:r>
              <a:rPr lang="en-US" dirty="0" smtClean="0"/>
              <a:t>Designed to generate conversation</a:t>
            </a:r>
          </a:p>
          <a:p>
            <a:r>
              <a:rPr lang="en-US" dirty="0" smtClean="0"/>
              <a:t>Interview:</a:t>
            </a:r>
          </a:p>
          <a:p>
            <a:pPr lvl="1"/>
            <a:r>
              <a:rPr lang="en-US" dirty="0" smtClean="0"/>
              <a:t>Business owners, Public officials, random</a:t>
            </a:r>
            <a:endParaRPr lang="en-US" dirty="0"/>
          </a:p>
        </p:txBody>
      </p:sp>
    </p:spTree>
    <p:extLst>
      <p:ext uri="{BB962C8B-B14F-4D97-AF65-F5344CB8AC3E}">
        <p14:creationId xmlns:p14="http://schemas.microsoft.com/office/powerpoint/2010/main" xmlns="" val="307920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 Development-Administer</a:t>
            </a:r>
            <a:endParaRPr lang="en-US" dirty="0"/>
          </a:p>
        </p:txBody>
      </p:sp>
      <p:sp>
        <p:nvSpPr>
          <p:cNvPr id="3" name="Content Placeholder 2"/>
          <p:cNvSpPr>
            <a:spLocks noGrp="1"/>
          </p:cNvSpPr>
          <p:nvPr>
            <p:ph idx="1"/>
          </p:nvPr>
        </p:nvSpPr>
        <p:spPr/>
        <p:txBody>
          <a:bodyPr/>
          <a:lstStyle/>
          <a:p>
            <a:r>
              <a:rPr lang="en-US" dirty="0" smtClean="0"/>
              <a:t>Use basic categories with scalable questions but also some open ended questions</a:t>
            </a:r>
          </a:p>
          <a:p>
            <a:r>
              <a:rPr lang="en-US" dirty="0" smtClean="0"/>
              <a:t>Include space for comments</a:t>
            </a:r>
          </a:p>
          <a:p>
            <a:r>
              <a:rPr lang="en-US" dirty="0" smtClean="0"/>
              <a:t>Stay under 5 pages/20 minutes</a:t>
            </a:r>
          </a:p>
          <a:p>
            <a:r>
              <a:rPr lang="en-US" dirty="0"/>
              <a:t>Use GIS to identify proper distribution</a:t>
            </a:r>
          </a:p>
          <a:p>
            <a:r>
              <a:rPr lang="en-US" dirty="0"/>
              <a:t>Use Community Development students to help administer surveys. Be sure to be visible.  Look for discussions with pedestrians as you go (you’re marketing the process)</a:t>
            </a:r>
          </a:p>
          <a:p>
            <a:endParaRPr lang="en-US" dirty="0" smtClean="0"/>
          </a:p>
        </p:txBody>
      </p:sp>
    </p:spTree>
    <p:extLst>
      <p:ext uri="{BB962C8B-B14F-4D97-AF65-F5344CB8AC3E}">
        <p14:creationId xmlns:p14="http://schemas.microsoft.com/office/powerpoint/2010/main" xmlns="" val="412261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Workshop</a:t>
            </a:r>
            <a:endParaRPr lang="en-US" dirty="0"/>
          </a:p>
        </p:txBody>
      </p:sp>
      <p:sp>
        <p:nvSpPr>
          <p:cNvPr id="3" name="Content Placeholder 2"/>
          <p:cNvSpPr>
            <a:spLocks noGrp="1"/>
          </p:cNvSpPr>
          <p:nvPr>
            <p:ph idx="1"/>
          </p:nvPr>
        </p:nvSpPr>
        <p:spPr/>
        <p:txBody>
          <a:bodyPr>
            <a:normAutofit/>
          </a:bodyPr>
          <a:lstStyle/>
          <a:p>
            <a:r>
              <a:rPr lang="en-US" dirty="0" smtClean="0"/>
              <a:t>Follow best practices in formulating workshop (lead time on advertising, neutral ground in community core, breakup cliques).</a:t>
            </a:r>
          </a:p>
          <a:p>
            <a:r>
              <a:rPr lang="en-US" dirty="0" smtClean="0"/>
              <a:t>Assess Strengths, Weaknesses, Opportunities and Threats in terms of external and internal forces</a:t>
            </a:r>
          </a:p>
          <a:p>
            <a:r>
              <a:rPr lang="en-US" dirty="0" smtClean="0"/>
              <a:t>1=major weakness, 4=major strength for example</a:t>
            </a:r>
          </a:p>
          <a:p>
            <a:r>
              <a:rPr lang="en-US" dirty="0" smtClean="0"/>
              <a:t>Workshop used to obtain public input assessment</a:t>
            </a:r>
          </a:p>
          <a:p>
            <a:r>
              <a:rPr lang="en-US" dirty="0" smtClean="0"/>
              <a:t>Small group each provided with 100 poker chips to distribute based on priority items; used to facilitate discussion and ultimately to vote on priorities</a:t>
            </a:r>
          </a:p>
        </p:txBody>
      </p:sp>
    </p:spTree>
    <p:extLst>
      <p:ext uri="{BB962C8B-B14F-4D97-AF65-F5344CB8AC3E}">
        <p14:creationId xmlns:p14="http://schemas.microsoft.com/office/powerpoint/2010/main" xmlns="" val="542160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a:t>
            </a:r>
            <a:endParaRPr lang="en-US" dirty="0"/>
          </a:p>
        </p:txBody>
      </p:sp>
      <p:sp>
        <p:nvSpPr>
          <p:cNvPr id="3" name="Content Placeholder 2"/>
          <p:cNvSpPr>
            <a:spLocks noGrp="1"/>
          </p:cNvSpPr>
          <p:nvPr>
            <p:ph idx="1"/>
          </p:nvPr>
        </p:nvSpPr>
        <p:spPr/>
        <p:txBody>
          <a:bodyPr/>
          <a:lstStyle/>
          <a:p>
            <a:r>
              <a:rPr lang="en-US" dirty="0" smtClean="0"/>
              <a:t>Used to identify target areas based on opportunity and/or need</a:t>
            </a:r>
          </a:p>
          <a:p>
            <a:r>
              <a:rPr lang="en-US" dirty="0" smtClean="0"/>
              <a:t>Examples: </a:t>
            </a:r>
          </a:p>
          <a:p>
            <a:pPr lvl="1"/>
            <a:r>
              <a:rPr lang="en-US" dirty="0" smtClean="0"/>
              <a:t>Green indicates places I like</a:t>
            </a:r>
          </a:p>
          <a:p>
            <a:pPr lvl="1"/>
            <a:r>
              <a:rPr lang="en-US" dirty="0" smtClean="0"/>
              <a:t>Blue indicates areas with potential but in need of work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next</a:t>
            </a:r>
            <a:endParaRPr lang="en-US" dirty="0"/>
          </a:p>
        </p:txBody>
      </p:sp>
      <p:sp>
        <p:nvSpPr>
          <p:cNvPr id="3" name="Content Placeholder 2"/>
          <p:cNvSpPr>
            <a:spLocks noGrp="1"/>
          </p:cNvSpPr>
          <p:nvPr>
            <p:ph idx="1"/>
          </p:nvPr>
        </p:nvSpPr>
        <p:spPr/>
        <p:txBody>
          <a:bodyPr>
            <a:normAutofit/>
          </a:bodyPr>
          <a:lstStyle/>
          <a:p>
            <a:r>
              <a:rPr lang="en-US" sz="3200" dirty="0" smtClean="0"/>
              <a:t>Prepare a report based on survey data and public workshop—identify specific, reasonable objectives</a:t>
            </a:r>
          </a:p>
          <a:p>
            <a:r>
              <a:rPr lang="en-US" sz="3200" dirty="0" smtClean="0"/>
              <a:t>Town council approves moving forward</a:t>
            </a:r>
          </a:p>
          <a:p>
            <a:r>
              <a:rPr lang="en-US" sz="3200" dirty="0" smtClean="0"/>
              <a:t>Keep students engaged whenever possible</a:t>
            </a:r>
          </a:p>
          <a:p>
            <a:r>
              <a:rPr lang="en-US" sz="3200" dirty="0" smtClean="0"/>
              <a:t>Use university resources whenever possible </a:t>
            </a:r>
            <a:endParaRPr lang="en-US" sz="3200" dirty="0"/>
          </a:p>
        </p:txBody>
      </p:sp>
    </p:spTree>
    <p:extLst>
      <p:ext uri="{BB962C8B-B14F-4D97-AF65-F5344CB8AC3E}">
        <p14:creationId xmlns:p14="http://schemas.microsoft.com/office/powerpoint/2010/main" xmlns="" val="2513131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McClellanville Public Workshop</a:t>
            </a:r>
            <a:endParaRPr lang="en-US" dirty="0"/>
          </a:p>
        </p:txBody>
      </p:sp>
      <p:sp>
        <p:nvSpPr>
          <p:cNvPr id="3" name="Subtitle 2"/>
          <p:cNvSpPr>
            <a:spLocks noGrp="1"/>
          </p:cNvSpPr>
          <p:nvPr>
            <p:ph type="subTitle" idx="1"/>
          </p:nvPr>
        </p:nvSpPr>
        <p:spPr>
          <a:xfrm>
            <a:off x="5410200" y="3228536"/>
            <a:ext cx="2977896" cy="3096064"/>
          </a:xfrm>
        </p:spPr>
        <p:txBody>
          <a:bodyPr>
            <a:normAutofit fontScale="70000" lnSpcReduction="20000"/>
          </a:bodyPr>
          <a:lstStyle/>
          <a:p>
            <a:pPr algn="l"/>
            <a:r>
              <a:rPr lang="en-US" b="1" i="1" dirty="0" smtClean="0"/>
              <a:t>Administrative Team:</a:t>
            </a:r>
          </a:p>
          <a:p>
            <a:r>
              <a:rPr lang="en-US" dirty="0" smtClean="0"/>
              <a:t>Harry Crissy</a:t>
            </a:r>
          </a:p>
          <a:p>
            <a:r>
              <a:rPr lang="en-US" dirty="0" smtClean="0"/>
              <a:t>Dr. David Hughes</a:t>
            </a:r>
          </a:p>
          <a:p>
            <a:r>
              <a:rPr lang="en-US" dirty="0" smtClean="0"/>
              <a:t>Devin Swindall</a:t>
            </a:r>
          </a:p>
          <a:p>
            <a:pPr algn="l"/>
            <a:r>
              <a:rPr lang="en-US" b="1" i="1" dirty="0" smtClean="0"/>
              <a:t>Student Team:</a:t>
            </a:r>
          </a:p>
          <a:p>
            <a:r>
              <a:rPr lang="en-US" dirty="0" smtClean="0"/>
              <a:t>Catherine Barnes</a:t>
            </a:r>
          </a:p>
          <a:p>
            <a:r>
              <a:rPr lang="en-US" dirty="0" smtClean="0"/>
              <a:t>Story Cosgrove</a:t>
            </a:r>
          </a:p>
          <a:p>
            <a:r>
              <a:rPr lang="en-US" dirty="0" smtClean="0"/>
              <a:t>Meghan Harper</a:t>
            </a:r>
          </a:p>
          <a:p>
            <a:r>
              <a:rPr lang="en-US" dirty="0" smtClean="0"/>
              <a:t>Michael Inman</a:t>
            </a:r>
          </a:p>
          <a:p>
            <a:r>
              <a:rPr lang="en-US" dirty="0" smtClean="0"/>
              <a:t>Sarah Meyers</a:t>
            </a:r>
          </a:p>
          <a:p>
            <a:r>
              <a:rPr lang="en-US" dirty="0" smtClean="0"/>
              <a:t>John Zelenka</a:t>
            </a:r>
          </a:p>
          <a:p>
            <a:endParaRPr lang="en-US" dirty="0" smtClean="0"/>
          </a:p>
          <a:p>
            <a:endParaRPr lang="en-US" dirty="0"/>
          </a:p>
        </p:txBody>
      </p:sp>
    </p:spTree>
    <p:extLst>
      <p:ext uri="{BB962C8B-B14F-4D97-AF65-F5344CB8AC3E}">
        <p14:creationId xmlns:p14="http://schemas.microsoft.com/office/powerpoint/2010/main" xmlns="" val="4014593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p:txBody>
          <a:bodyPr>
            <a:normAutofit fontScale="77500" lnSpcReduction="20000"/>
          </a:bodyPr>
          <a:lstStyle/>
          <a:p>
            <a:r>
              <a:rPr lang="en-US" sz="3600" dirty="0" smtClean="0"/>
              <a:t>Maintain ‘communityscape’</a:t>
            </a:r>
          </a:p>
          <a:p>
            <a:r>
              <a:rPr lang="en-US" sz="3600" dirty="0" smtClean="0"/>
              <a:t>Family environment (schools, rec, etc.)</a:t>
            </a:r>
          </a:p>
          <a:p>
            <a:r>
              <a:rPr lang="en-US" sz="3600" dirty="0" smtClean="0"/>
              <a:t>Opportunities for personal and economic growth</a:t>
            </a:r>
          </a:p>
          <a:p>
            <a:r>
              <a:rPr lang="en-US" sz="3600" dirty="0" smtClean="0"/>
              <a:t>People work together (status quo)</a:t>
            </a:r>
          </a:p>
          <a:p>
            <a:r>
              <a:rPr lang="en-US" sz="3600" dirty="0" smtClean="0"/>
              <a:t>Opportunities for youth </a:t>
            </a:r>
          </a:p>
          <a:p>
            <a:r>
              <a:rPr lang="en-US" sz="3600" dirty="0" smtClean="0"/>
              <a:t>Opportunities for recreation (LID)</a:t>
            </a:r>
          </a:p>
          <a:p>
            <a:r>
              <a:rPr lang="en-US" sz="3600" dirty="0" smtClean="0"/>
              <a:t>‘Eco’-destination</a:t>
            </a:r>
          </a:p>
          <a:p>
            <a:r>
              <a:rPr lang="en-US" sz="3600" dirty="0" smtClean="0"/>
              <a:t>Boutique destination- very low profile</a:t>
            </a:r>
          </a:p>
          <a:p>
            <a:pPr lvl="1"/>
            <a:r>
              <a:rPr lang="en-US" sz="3400" dirty="0" smtClean="0"/>
              <a:t>Lodging?</a:t>
            </a:r>
          </a:p>
          <a:p>
            <a:pPr lvl="1"/>
            <a:r>
              <a:rPr lang="en-US" sz="3400" dirty="0" smtClean="0"/>
              <a:t>Retail?</a:t>
            </a:r>
          </a:p>
          <a:p>
            <a:endParaRPr lang="en-US" sz="3600" dirty="0"/>
          </a:p>
        </p:txBody>
      </p:sp>
    </p:spTree>
    <p:extLst>
      <p:ext uri="{BB962C8B-B14F-4D97-AF65-F5344CB8AC3E}">
        <p14:creationId xmlns:p14="http://schemas.microsoft.com/office/powerpoint/2010/main" xmlns="" val="2609793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Forces To Consider</a:t>
            </a:r>
            <a:endParaRPr lang="en-US" dirty="0"/>
          </a:p>
        </p:txBody>
      </p:sp>
      <p:sp>
        <p:nvSpPr>
          <p:cNvPr id="3" name="Content Placeholder 2"/>
          <p:cNvSpPr>
            <a:spLocks noGrp="1"/>
          </p:cNvSpPr>
          <p:nvPr>
            <p:ph idx="1"/>
          </p:nvPr>
        </p:nvSpPr>
        <p:spPr/>
        <p:txBody>
          <a:bodyPr>
            <a:normAutofit/>
          </a:bodyPr>
          <a:lstStyle/>
          <a:p>
            <a:pPr lvl="1"/>
            <a:endParaRPr lang="en-US" sz="3600" dirty="0" smtClean="0"/>
          </a:p>
          <a:p>
            <a:pPr lvl="1"/>
            <a:r>
              <a:rPr lang="en-US" sz="3600" dirty="0" smtClean="0">
                <a:solidFill>
                  <a:srgbClr val="FFC000"/>
                </a:solidFill>
              </a:rPr>
              <a:t>These are forces outside of our boundaries that we should be paying attention to.  They can be regional, statewide, national or global.  We’ve considered these in term of ‘Us’ (McClellanville)</a:t>
            </a:r>
            <a:endParaRPr lang="en-US" sz="3600" dirty="0">
              <a:solidFill>
                <a:srgbClr val="FFC000"/>
              </a:solidFill>
            </a:endParaRPr>
          </a:p>
        </p:txBody>
      </p:sp>
    </p:spTree>
    <p:extLst>
      <p:ext uri="{BB962C8B-B14F-4D97-AF65-F5344CB8AC3E}">
        <p14:creationId xmlns:p14="http://schemas.microsoft.com/office/powerpoint/2010/main" xmlns="" val="4105619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Technology (Op)</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t>Could become a model community for environmentally friendly development</a:t>
            </a:r>
          </a:p>
          <a:p>
            <a:r>
              <a:rPr lang="en-US" sz="3600" dirty="0" smtClean="0"/>
              <a:t>A strong movement in the Charleston area</a:t>
            </a:r>
          </a:p>
          <a:p>
            <a:r>
              <a:rPr lang="en-US" sz="3600" dirty="0" smtClean="0"/>
              <a:t>Would improve preservation efforts</a:t>
            </a:r>
          </a:p>
          <a:p>
            <a:r>
              <a:rPr lang="en-US" sz="3600" dirty="0" smtClean="0"/>
              <a:t>Could instill attractive values in youth- stimulate career paths</a:t>
            </a:r>
          </a:p>
          <a:p>
            <a:r>
              <a:rPr lang="en-US" sz="3600" dirty="0" smtClean="0"/>
              <a:t>Would create  income opportunities</a:t>
            </a:r>
          </a:p>
          <a:p>
            <a:r>
              <a:rPr lang="en-US" sz="3600" dirty="0" smtClean="0"/>
              <a:t>Could be extended to education infrastructure</a:t>
            </a:r>
            <a:endParaRPr lang="en-US" sz="3600" dirty="0"/>
          </a:p>
        </p:txBody>
      </p:sp>
    </p:spTree>
    <p:extLst>
      <p:ext uri="{BB962C8B-B14F-4D97-AF65-F5344CB8AC3E}">
        <p14:creationId xmlns:p14="http://schemas.microsoft.com/office/powerpoint/2010/main" xmlns="" val="2292490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Will Proceed</a:t>
            </a:r>
            <a:endParaRPr lang="en-US" dirty="0"/>
          </a:p>
        </p:txBody>
      </p:sp>
      <p:sp>
        <p:nvSpPr>
          <p:cNvPr id="3" name="Content Placeholder 2"/>
          <p:cNvSpPr>
            <a:spLocks noGrp="1"/>
          </p:cNvSpPr>
          <p:nvPr>
            <p:ph idx="1"/>
          </p:nvPr>
        </p:nvSpPr>
        <p:spPr/>
        <p:txBody>
          <a:bodyPr/>
          <a:lstStyle/>
          <a:p>
            <a:r>
              <a:rPr lang="en-US" dirty="0" smtClean="0"/>
              <a:t>Little background data on the community</a:t>
            </a:r>
          </a:p>
          <a:p>
            <a:r>
              <a:rPr lang="en-US" dirty="0" smtClean="0"/>
              <a:t>Timing and personnel</a:t>
            </a:r>
          </a:p>
          <a:p>
            <a:r>
              <a:rPr lang="en-US" dirty="0" smtClean="0"/>
              <a:t>SWOT-based strategic planning in general</a:t>
            </a:r>
          </a:p>
          <a:p>
            <a:r>
              <a:rPr lang="en-US" dirty="0" smtClean="0"/>
              <a:t>Application to McClellanville</a:t>
            </a:r>
          </a:p>
          <a:p>
            <a:r>
              <a:rPr lang="en-US" dirty="0" smtClean="0"/>
              <a:t>Implementation</a:t>
            </a:r>
          </a:p>
          <a:p>
            <a:r>
              <a:rPr lang="en-US" dirty="0" smtClean="0"/>
              <a:t>Lessons learned as summary and conclusions</a:t>
            </a:r>
            <a:endParaRPr lang="en-US" dirty="0"/>
          </a:p>
        </p:txBody>
      </p:sp>
    </p:spTree>
    <p:extLst>
      <p:ext uri="{BB962C8B-B14F-4D97-AF65-F5344CB8AC3E}">
        <p14:creationId xmlns:p14="http://schemas.microsoft.com/office/powerpoint/2010/main" xmlns="" val="2918637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in Seafood (Op) </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Traditional contributor to our economy</a:t>
            </a:r>
          </a:p>
          <a:p>
            <a:r>
              <a:rPr lang="en-US" sz="3600" dirty="0" smtClean="0"/>
              <a:t>Many consider this part of healthy living</a:t>
            </a:r>
          </a:p>
          <a:p>
            <a:r>
              <a:rPr lang="en-US" sz="3600" dirty="0" smtClean="0"/>
              <a:t>Consumers/tourists in Charleston expect exceptional seafood when they visit</a:t>
            </a:r>
          </a:p>
          <a:p>
            <a:r>
              <a:rPr lang="en-US" sz="3600" dirty="0" smtClean="0"/>
              <a:t>Makes town attractive</a:t>
            </a:r>
          </a:p>
          <a:p>
            <a:r>
              <a:rPr lang="en-US" sz="3600" dirty="0" smtClean="0"/>
              <a:t>May be new possibilities for growth</a:t>
            </a:r>
          </a:p>
          <a:p>
            <a:pPr lvl="1"/>
            <a:r>
              <a:rPr lang="en-US" sz="3400" dirty="0" smtClean="0"/>
              <a:t>Requires creative approaches</a:t>
            </a:r>
          </a:p>
          <a:p>
            <a:pPr lvl="1"/>
            <a:r>
              <a:rPr lang="en-US" sz="3400" dirty="0" smtClean="0"/>
              <a:t>Requires differentiation</a:t>
            </a:r>
          </a:p>
          <a:p>
            <a:endParaRPr lang="en-US" sz="3600" dirty="0"/>
          </a:p>
        </p:txBody>
      </p:sp>
    </p:spTree>
    <p:extLst>
      <p:ext uri="{BB962C8B-B14F-4D97-AF65-F5344CB8AC3E}">
        <p14:creationId xmlns:p14="http://schemas.microsoft.com/office/powerpoint/2010/main" xmlns="" val="3969971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Growth (Th)</a:t>
            </a:r>
            <a:endParaRPr lang="en-US" dirty="0"/>
          </a:p>
        </p:txBody>
      </p:sp>
      <p:sp>
        <p:nvSpPr>
          <p:cNvPr id="3" name="Content Placeholder 2"/>
          <p:cNvSpPr>
            <a:spLocks noGrp="1"/>
          </p:cNvSpPr>
          <p:nvPr>
            <p:ph idx="1"/>
          </p:nvPr>
        </p:nvSpPr>
        <p:spPr/>
        <p:txBody>
          <a:bodyPr>
            <a:normAutofit/>
          </a:bodyPr>
          <a:lstStyle/>
          <a:p>
            <a:r>
              <a:rPr lang="en-US" sz="3600" dirty="0" smtClean="0"/>
              <a:t>Pressure from developers to develop infrastructure</a:t>
            </a:r>
          </a:p>
          <a:p>
            <a:r>
              <a:rPr lang="en-US" sz="3600" dirty="0" smtClean="0"/>
              <a:t>Could ruin what we love most about our community</a:t>
            </a:r>
          </a:p>
          <a:p>
            <a:r>
              <a:rPr lang="en-US" sz="3600" dirty="0" smtClean="0"/>
              <a:t>Sometimes $$$ is hard to resist</a:t>
            </a:r>
          </a:p>
          <a:p>
            <a:r>
              <a:rPr lang="en-US" sz="3600" dirty="0" smtClean="0"/>
              <a:t>Neighboring communities already developing</a:t>
            </a:r>
          </a:p>
        </p:txBody>
      </p:sp>
    </p:spTree>
    <p:extLst>
      <p:ext uri="{BB962C8B-B14F-4D97-AF65-F5344CB8AC3E}">
        <p14:creationId xmlns:p14="http://schemas.microsoft.com/office/powerpoint/2010/main" xmlns="" val="1758724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 Turmoil (Th)</a:t>
            </a:r>
            <a:endParaRPr lang="en-US" dirty="0"/>
          </a:p>
        </p:txBody>
      </p:sp>
      <p:sp>
        <p:nvSpPr>
          <p:cNvPr id="3" name="Content Placeholder 2"/>
          <p:cNvSpPr>
            <a:spLocks noGrp="1"/>
          </p:cNvSpPr>
          <p:nvPr>
            <p:ph idx="1"/>
          </p:nvPr>
        </p:nvSpPr>
        <p:spPr/>
        <p:txBody>
          <a:bodyPr>
            <a:normAutofit/>
          </a:bodyPr>
          <a:lstStyle/>
          <a:p>
            <a:r>
              <a:rPr lang="en-US" sz="3600" dirty="0" smtClean="0"/>
              <a:t>Loss of employment opportunities</a:t>
            </a:r>
          </a:p>
          <a:p>
            <a:r>
              <a:rPr lang="en-US" sz="3600" dirty="0" smtClean="0"/>
              <a:t>Lower retirement income for many</a:t>
            </a:r>
          </a:p>
          <a:p>
            <a:r>
              <a:rPr lang="en-US" sz="3600" dirty="0" smtClean="0"/>
              <a:t>Less disposable income for tourism</a:t>
            </a:r>
          </a:p>
          <a:p>
            <a:r>
              <a:rPr lang="en-US" sz="3600" dirty="0" smtClean="0"/>
              <a:t>Commuting costs rising</a:t>
            </a:r>
          </a:p>
          <a:p>
            <a:r>
              <a:rPr lang="en-US" sz="3600" dirty="0" smtClean="0"/>
              <a:t>Community more vulnerable to opportunistic investment (if we do not act on our own behalf)</a:t>
            </a:r>
          </a:p>
        </p:txBody>
      </p:sp>
    </p:spTree>
    <p:extLst>
      <p:ext uri="{BB962C8B-B14F-4D97-AF65-F5344CB8AC3E}">
        <p14:creationId xmlns:p14="http://schemas.microsoft.com/office/powerpoint/2010/main" xmlns="" val="3021702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One</a:t>
            </a:r>
            <a:endParaRPr lang="en-US" dirty="0"/>
          </a:p>
        </p:txBody>
      </p:sp>
      <p:sp>
        <p:nvSpPr>
          <p:cNvPr id="3" name="Content Placeholder 2"/>
          <p:cNvSpPr>
            <a:spLocks noGrp="1"/>
          </p:cNvSpPr>
          <p:nvPr>
            <p:ph idx="1"/>
          </p:nvPr>
        </p:nvSpPr>
        <p:spPr/>
        <p:txBody>
          <a:bodyPr>
            <a:normAutofit fontScale="77500" lnSpcReduction="20000"/>
          </a:bodyPr>
          <a:lstStyle/>
          <a:p>
            <a:r>
              <a:rPr lang="en-US" sz="3600" dirty="0" smtClean="0"/>
              <a:t>You have 100 points (chips) to distribute according to the importance of each factor.  Where should we turn our attention.  Please assign a value to each of the forces according to decisions reached through discussions at your table.  Once you’ve agreed on proper distribution, your facilitator will write the totals in the squares.  Question to ask:  </a:t>
            </a:r>
            <a:r>
              <a:rPr lang="en-US" sz="5200" dirty="0" smtClean="0">
                <a:solidFill>
                  <a:srgbClr val="FFFF00"/>
                </a:solidFill>
              </a:rPr>
              <a:t>‘How important is this factor in developing a strategy for our community?’</a:t>
            </a:r>
            <a:endParaRPr lang="en-US" sz="5200" dirty="0">
              <a:solidFill>
                <a:srgbClr val="FFFF00"/>
              </a:solidFill>
            </a:endParaRPr>
          </a:p>
        </p:txBody>
      </p:sp>
    </p:spTree>
    <p:extLst>
      <p:ext uri="{BB962C8B-B14F-4D97-AF65-F5344CB8AC3E}">
        <p14:creationId xmlns:p14="http://schemas.microsoft.com/office/powerpoint/2010/main" xmlns="" val="1498827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Forces to Consider</a:t>
            </a:r>
            <a:endParaRPr lang="en-US" dirty="0"/>
          </a:p>
        </p:txBody>
      </p:sp>
      <p:sp>
        <p:nvSpPr>
          <p:cNvPr id="3" name="Content Placeholder 2"/>
          <p:cNvSpPr>
            <a:spLocks noGrp="1"/>
          </p:cNvSpPr>
          <p:nvPr>
            <p:ph idx="1"/>
          </p:nvPr>
        </p:nvSpPr>
        <p:spPr>
          <a:xfrm>
            <a:off x="457200" y="2438400"/>
            <a:ext cx="8229600" cy="3886200"/>
          </a:xfrm>
        </p:spPr>
        <p:txBody>
          <a:bodyPr/>
          <a:lstStyle/>
          <a:p>
            <a:pPr marL="274320" lvl="1" indent="-274320">
              <a:buClr>
                <a:schemeClr val="accent3"/>
              </a:buClr>
              <a:buSzPct val="95000"/>
              <a:buNone/>
            </a:pPr>
            <a:r>
              <a:rPr lang="en-US" sz="3600" dirty="0" smtClean="0">
                <a:solidFill>
                  <a:srgbClr val="FFC000"/>
                </a:solidFill>
              </a:rPr>
              <a:t>  These are characteristics of McClellanville.  This is what we have determined are our most relevant characteristics for economic development.  This is what we have to work with.</a:t>
            </a:r>
          </a:p>
          <a:p>
            <a:endParaRPr lang="en-US" dirty="0"/>
          </a:p>
        </p:txBody>
      </p:sp>
    </p:spTree>
    <p:extLst>
      <p:ext uri="{BB962C8B-B14F-4D97-AF65-F5344CB8AC3E}">
        <p14:creationId xmlns:p14="http://schemas.microsoft.com/office/powerpoint/2010/main" xmlns="" val="3993277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Protective Community (St)</a:t>
            </a:r>
            <a:endParaRPr lang="en-US" dirty="0"/>
          </a:p>
        </p:txBody>
      </p:sp>
      <p:sp>
        <p:nvSpPr>
          <p:cNvPr id="3" name="Content Placeholder 2"/>
          <p:cNvSpPr>
            <a:spLocks noGrp="1"/>
          </p:cNvSpPr>
          <p:nvPr>
            <p:ph idx="1"/>
          </p:nvPr>
        </p:nvSpPr>
        <p:spPr>
          <a:xfrm>
            <a:off x="457200" y="2438400"/>
            <a:ext cx="8229600" cy="3886200"/>
          </a:xfrm>
        </p:spPr>
        <p:txBody>
          <a:bodyPr>
            <a:normAutofit fontScale="85000" lnSpcReduction="10000"/>
          </a:bodyPr>
          <a:lstStyle/>
          <a:p>
            <a:r>
              <a:rPr lang="en-US" sz="3600" dirty="0" smtClean="0"/>
              <a:t>Residents appreciate their environment and the close knit nature of the town</a:t>
            </a:r>
          </a:p>
          <a:p>
            <a:r>
              <a:rPr lang="en-US" sz="3600" dirty="0" smtClean="0"/>
              <a:t>Most understand the circumstances they face</a:t>
            </a:r>
          </a:p>
          <a:p>
            <a:r>
              <a:rPr lang="en-US" sz="3600" dirty="0" smtClean="0"/>
              <a:t>Can restrict strategies to focus on our needs </a:t>
            </a:r>
          </a:p>
          <a:p>
            <a:r>
              <a:rPr lang="en-US" sz="3600" dirty="0" smtClean="0"/>
              <a:t>Investors know what they are getting into-characteristics will be slow to change or not change at all</a:t>
            </a:r>
          </a:p>
          <a:p>
            <a:r>
              <a:rPr lang="en-US" sz="3600" dirty="0" smtClean="0"/>
              <a:t>Community places high premium on itself</a:t>
            </a:r>
          </a:p>
          <a:p>
            <a:pPr>
              <a:buNone/>
            </a:pPr>
            <a:endParaRPr lang="en-US" sz="3600" dirty="0"/>
          </a:p>
        </p:txBody>
      </p:sp>
    </p:spTree>
    <p:extLst>
      <p:ext uri="{BB962C8B-B14F-4D97-AF65-F5344CB8AC3E}">
        <p14:creationId xmlns:p14="http://schemas.microsoft.com/office/powerpoint/2010/main" xmlns="" val="815158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Assets (St)</a:t>
            </a:r>
            <a:endParaRPr lang="en-US" dirty="0"/>
          </a:p>
        </p:txBody>
      </p:sp>
      <p:sp>
        <p:nvSpPr>
          <p:cNvPr id="3" name="Content Placeholder 2"/>
          <p:cNvSpPr>
            <a:spLocks noGrp="1"/>
          </p:cNvSpPr>
          <p:nvPr>
            <p:ph idx="1"/>
          </p:nvPr>
        </p:nvSpPr>
        <p:spPr>
          <a:xfrm>
            <a:off x="457200" y="2286000"/>
            <a:ext cx="8229600" cy="4038600"/>
          </a:xfrm>
        </p:spPr>
        <p:txBody>
          <a:bodyPr>
            <a:normAutofit fontScale="85000" lnSpcReduction="20000"/>
          </a:bodyPr>
          <a:lstStyle/>
          <a:p>
            <a:r>
              <a:rPr lang="en-US" sz="3600" dirty="0" smtClean="0"/>
              <a:t>History- rich with it, community very knowledgeable of this</a:t>
            </a:r>
          </a:p>
          <a:p>
            <a:r>
              <a:rPr lang="en-US" sz="3600" dirty="0" smtClean="0"/>
              <a:t>Waterways- kayak/canoes</a:t>
            </a:r>
          </a:p>
          <a:p>
            <a:r>
              <a:rPr lang="en-US" sz="3600" dirty="0" smtClean="0"/>
              <a:t>Waterways/ocean- sport fishing</a:t>
            </a:r>
          </a:p>
          <a:p>
            <a:r>
              <a:rPr lang="en-US" sz="3600" dirty="0" smtClean="0"/>
              <a:t>Wetlands- wildlife and bird watching</a:t>
            </a:r>
          </a:p>
          <a:p>
            <a:r>
              <a:rPr lang="en-US" sz="3600" dirty="0" smtClean="0"/>
              <a:t>Trees, forests- natural beauty, even ‘downtown’- quiet living, peaceful environment</a:t>
            </a:r>
          </a:p>
          <a:p>
            <a:r>
              <a:rPr lang="en-US" sz="3600" dirty="0" smtClean="0"/>
              <a:t>Francis Marion National Forest</a:t>
            </a:r>
          </a:p>
        </p:txBody>
      </p:sp>
    </p:spTree>
    <p:extLst>
      <p:ext uri="{BB962C8B-B14F-4D97-AF65-F5344CB8AC3E}">
        <p14:creationId xmlns:p14="http://schemas.microsoft.com/office/powerpoint/2010/main" xmlns="" val="1840346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Shrimping/Fishing Industry (St)</a:t>
            </a:r>
            <a:endParaRPr lang="en-US" dirty="0"/>
          </a:p>
        </p:txBody>
      </p:sp>
      <p:sp>
        <p:nvSpPr>
          <p:cNvPr id="3" name="Content Placeholder 2"/>
          <p:cNvSpPr>
            <a:spLocks noGrp="1"/>
          </p:cNvSpPr>
          <p:nvPr>
            <p:ph idx="1"/>
          </p:nvPr>
        </p:nvSpPr>
        <p:spPr>
          <a:xfrm>
            <a:off x="457200" y="2286000"/>
            <a:ext cx="8229600" cy="4038600"/>
          </a:xfrm>
        </p:spPr>
        <p:txBody>
          <a:bodyPr>
            <a:normAutofit lnSpcReduction="10000"/>
          </a:bodyPr>
          <a:lstStyle/>
          <a:p>
            <a:r>
              <a:rPr lang="en-US" sz="3600" dirty="0" smtClean="0"/>
              <a:t>Already have many well-versed professionals (and equipment) for this industry</a:t>
            </a:r>
          </a:p>
          <a:p>
            <a:r>
              <a:rPr lang="en-US" sz="3600" dirty="0" smtClean="0"/>
              <a:t>Charleston, Georgetown, Myrtle Beach, Columbia and Savannah are close by</a:t>
            </a:r>
          </a:p>
          <a:p>
            <a:pPr lvl="1"/>
            <a:r>
              <a:rPr lang="en-US" sz="3400" dirty="0" smtClean="0"/>
              <a:t>All easy day trips for shipping</a:t>
            </a:r>
          </a:p>
          <a:p>
            <a:pPr lvl="1"/>
            <a:r>
              <a:rPr lang="en-US" sz="3400" dirty="0" smtClean="0"/>
              <a:t>All important markets</a:t>
            </a:r>
            <a:endParaRPr lang="en-US" sz="3400" dirty="0"/>
          </a:p>
        </p:txBody>
      </p:sp>
    </p:spTree>
    <p:extLst>
      <p:ext uri="{BB962C8B-B14F-4D97-AF65-F5344CB8AC3E}">
        <p14:creationId xmlns:p14="http://schemas.microsoft.com/office/powerpoint/2010/main" xmlns="" val="3353513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(Wk)</a:t>
            </a:r>
            <a:endParaRPr lang="en-US" dirty="0"/>
          </a:p>
        </p:txBody>
      </p:sp>
      <p:sp>
        <p:nvSpPr>
          <p:cNvPr id="3" name="Content Placeholder 2"/>
          <p:cNvSpPr>
            <a:spLocks noGrp="1"/>
          </p:cNvSpPr>
          <p:nvPr>
            <p:ph idx="1"/>
          </p:nvPr>
        </p:nvSpPr>
        <p:spPr/>
        <p:txBody>
          <a:bodyPr/>
          <a:lstStyle/>
          <a:p>
            <a:r>
              <a:rPr lang="en-US" sz="3200" dirty="0" smtClean="0"/>
              <a:t>Declining youth population weakens our local school system</a:t>
            </a:r>
          </a:p>
          <a:p>
            <a:r>
              <a:rPr lang="en-US" sz="3200" dirty="0" smtClean="0"/>
              <a:t>Long commute to other systems</a:t>
            </a:r>
          </a:p>
          <a:p>
            <a:r>
              <a:rPr lang="en-US" sz="3200" dirty="0" smtClean="0"/>
              <a:t>Hard to offer quality programs with limited tax base</a:t>
            </a:r>
          </a:p>
          <a:p>
            <a:r>
              <a:rPr lang="en-US" sz="3200" dirty="0" smtClean="0"/>
              <a:t>Hard to attract younger families when schools are declining and property costs are high</a:t>
            </a:r>
          </a:p>
          <a:p>
            <a:pPr>
              <a:buNone/>
            </a:pPr>
            <a:endParaRPr lang="en-US" dirty="0"/>
          </a:p>
        </p:txBody>
      </p:sp>
    </p:spTree>
    <p:extLst>
      <p:ext uri="{BB962C8B-B14F-4D97-AF65-F5344CB8AC3E}">
        <p14:creationId xmlns:p14="http://schemas.microsoft.com/office/powerpoint/2010/main" xmlns="" val="3643850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Infrastructure (Wk)</a:t>
            </a:r>
            <a:endParaRPr lang="en-US" dirty="0"/>
          </a:p>
        </p:txBody>
      </p:sp>
      <p:sp>
        <p:nvSpPr>
          <p:cNvPr id="3" name="Content Placeholder 2"/>
          <p:cNvSpPr>
            <a:spLocks noGrp="1"/>
          </p:cNvSpPr>
          <p:nvPr>
            <p:ph idx="1"/>
          </p:nvPr>
        </p:nvSpPr>
        <p:spPr/>
        <p:txBody>
          <a:bodyPr>
            <a:normAutofit/>
          </a:bodyPr>
          <a:lstStyle/>
          <a:p>
            <a:r>
              <a:rPr lang="en-US" sz="2800" dirty="0" smtClean="0"/>
              <a:t>Lack of grocery store</a:t>
            </a:r>
          </a:p>
          <a:p>
            <a:r>
              <a:rPr lang="en-US" sz="2800" dirty="0" smtClean="0"/>
              <a:t>Lack of lodging facilities</a:t>
            </a:r>
          </a:p>
          <a:p>
            <a:r>
              <a:rPr lang="en-US" sz="2800" dirty="0" smtClean="0"/>
              <a:t>Lack of tourism retail</a:t>
            </a:r>
          </a:p>
          <a:p>
            <a:pPr lvl="1"/>
            <a:r>
              <a:rPr lang="en-US" sz="2800" dirty="0" smtClean="0"/>
              <a:t>While we have some, more would support what exists and improve our tourism product</a:t>
            </a:r>
          </a:p>
          <a:p>
            <a:r>
              <a:rPr lang="en-US" sz="2800" dirty="0" smtClean="0"/>
              <a:t>Lack of outfitters</a:t>
            </a:r>
          </a:p>
          <a:p>
            <a:pPr lvl="1"/>
            <a:r>
              <a:rPr lang="en-US" sz="2800" dirty="0" smtClean="0"/>
              <a:t>Would support local (Charleston) recreation</a:t>
            </a:r>
          </a:p>
          <a:p>
            <a:pPr lvl="1"/>
            <a:r>
              <a:rPr lang="en-US" sz="2800" dirty="0" smtClean="0"/>
              <a:t>Would support tourism product</a:t>
            </a:r>
            <a:endParaRPr lang="en-US" sz="2800" dirty="0"/>
          </a:p>
        </p:txBody>
      </p:sp>
    </p:spTree>
    <p:extLst>
      <p:ext uri="{BB962C8B-B14F-4D97-AF65-F5344CB8AC3E}">
        <p14:creationId xmlns:p14="http://schemas.microsoft.com/office/powerpoint/2010/main" xmlns="" val="73273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86800" cy="1470025"/>
          </a:xfrm>
        </p:spPr>
        <p:txBody>
          <a:bodyPr>
            <a:normAutofit fontScale="90000"/>
          </a:bodyPr>
          <a:lstStyle/>
          <a:p>
            <a:r>
              <a:rPr lang="en-US" dirty="0" smtClean="0"/>
              <a:t>McClellanville, SC small fishing village in Charleston County (population of 500)</a:t>
            </a:r>
            <a:endParaRPr lang="en-US" dirty="0"/>
          </a:p>
        </p:txBody>
      </p:sp>
      <p:sp>
        <p:nvSpPr>
          <p:cNvPr id="7" name="Subtitle 6"/>
          <p:cNvSpPr>
            <a:spLocks noGrp="1"/>
          </p:cNvSpPr>
          <p:nvPr>
            <p:ph type="subTitle" idx="1"/>
          </p:nvPr>
        </p:nvSpPr>
        <p:spPr>
          <a:xfrm>
            <a:off x="457200" y="4015780"/>
            <a:ext cx="7315200" cy="2514600"/>
          </a:xfrm>
        </p:spPr>
        <p:txBody>
          <a:bodyPr>
            <a:normAutofit fontScale="62500" lnSpcReduction="20000"/>
          </a:bodyPr>
          <a:lstStyle/>
          <a:p>
            <a:r>
              <a:rPr lang="en-US" dirty="0" smtClean="0">
                <a:solidFill>
                  <a:schemeClr val="tx1"/>
                </a:solidFill>
              </a:rPr>
              <a:t>Part of Charleston, MSA</a:t>
            </a:r>
          </a:p>
          <a:p>
            <a:r>
              <a:rPr lang="en-US" dirty="0" smtClean="0">
                <a:solidFill>
                  <a:schemeClr val="tx1"/>
                </a:solidFill>
              </a:rPr>
              <a:t>Established 1860s</a:t>
            </a:r>
          </a:p>
          <a:p>
            <a:r>
              <a:rPr lang="en-US" dirty="0" smtClean="0">
                <a:solidFill>
                  <a:schemeClr val="tx1"/>
                </a:solidFill>
              </a:rPr>
              <a:t>Direct Hit Hurricane Hugo in 1989</a:t>
            </a:r>
          </a:p>
          <a:p>
            <a:r>
              <a:rPr lang="en-US" dirty="0" smtClean="0">
                <a:solidFill>
                  <a:schemeClr val="tx1"/>
                </a:solidFill>
              </a:rPr>
              <a:t>Extremely Scenic Area</a:t>
            </a:r>
          </a:p>
          <a:p>
            <a:r>
              <a:rPr lang="en-US" dirty="0" smtClean="0">
                <a:solidFill>
                  <a:schemeClr val="tx1"/>
                </a:solidFill>
              </a:rPr>
              <a:t>Quant Village Atmosphere</a:t>
            </a:r>
          </a:p>
          <a:p>
            <a:r>
              <a:rPr lang="en-US" dirty="0" smtClean="0">
                <a:solidFill>
                  <a:schemeClr val="tx1"/>
                </a:solidFill>
              </a:rPr>
              <a:t>Primarily, White, significant African-American Community</a:t>
            </a:r>
          </a:p>
          <a:p>
            <a:r>
              <a:rPr lang="en-US" dirty="0" smtClean="0">
                <a:solidFill>
                  <a:schemeClr val="tx1"/>
                </a:solidFill>
              </a:rPr>
              <a:t>Well-educated population, commute into Charleston, Mt. Pleasant</a:t>
            </a:r>
          </a:p>
          <a:p>
            <a:endParaRPr lang="en-US" dirty="0" smtClean="0"/>
          </a:p>
          <a:p>
            <a:endParaRPr lang="en-US" dirty="0"/>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a:xfrm>
            <a:off x="152400" y="1905000"/>
            <a:ext cx="2125663" cy="1689100"/>
          </a:xfrm>
        </p:spPr>
      </p:pic>
      <p:pic>
        <p:nvPicPr>
          <p:cNvPr id="2050" name="Picture 2" descr="http://upload.wikimedia.org/wikipedia/commons/thumb/b/b5/SCMap-doton-McClellanville.PNG/250px-SCMap-doton-McClellanville.PNG">
            <a:hlinkClick r:id="rId4" tooltip="Location of McClellanville inSouth Carolina"/>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75357" y="1524000"/>
            <a:ext cx="3146186" cy="24917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775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Two</a:t>
            </a:r>
            <a:endParaRPr lang="en-US" dirty="0"/>
          </a:p>
        </p:txBody>
      </p:sp>
      <p:sp>
        <p:nvSpPr>
          <p:cNvPr id="3" name="Content Placeholder 2"/>
          <p:cNvSpPr>
            <a:spLocks noGrp="1"/>
          </p:cNvSpPr>
          <p:nvPr>
            <p:ph idx="1"/>
          </p:nvPr>
        </p:nvSpPr>
        <p:spPr/>
        <p:txBody>
          <a:bodyPr>
            <a:normAutofit fontScale="77500" lnSpcReduction="20000"/>
          </a:bodyPr>
          <a:lstStyle/>
          <a:p>
            <a:r>
              <a:rPr lang="en-US" sz="3600" dirty="0" smtClean="0"/>
              <a:t>You have 100 points (chips) to distribute according to the importance of each factor.  Where should we turn our attention.  Please assign a value to each of the forces according to decisions reached through discussions at your table.  Once you’ve agreed on proper distribution, your facilitator will write the totals in the squares.  Question to ask:  </a:t>
            </a:r>
            <a:r>
              <a:rPr lang="en-US" sz="5200" dirty="0" smtClean="0">
                <a:solidFill>
                  <a:srgbClr val="FFFF00"/>
                </a:solidFill>
              </a:rPr>
              <a:t>‘How important is this factor, or changing this factor, to the success of our community?’</a:t>
            </a:r>
          </a:p>
          <a:p>
            <a:endParaRPr lang="en-US" sz="3600" dirty="0"/>
          </a:p>
        </p:txBody>
      </p:sp>
    </p:spTree>
    <p:extLst>
      <p:ext uri="{BB962C8B-B14F-4D97-AF65-F5344CB8AC3E}">
        <p14:creationId xmlns:p14="http://schemas.microsoft.com/office/powerpoint/2010/main" xmlns="" val="2006380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a:t>
            </a:r>
            <a:endParaRPr lang="en-US" dirty="0"/>
          </a:p>
        </p:txBody>
      </p:sp>
      <p:sp>
        <p:nvSpPr>
          <p:cNvPr id="3" name="Content Placeholder 2"/>
          <p:cNvSpPr>
            <a:spLocks noGrp="1"/>
          </p:cNvSpPr>
          <p:nvPr>
            <p:ph idx="1"/>
          </p:nvPr>
        </p:nvSpPr>
        <p:spPr/>
        <p:txBody>
          <a:bodyPr>
            <a:normAutofit fontScale="92500"/>
          </a:bodyPr>
          <a:lstStyle/>
          <a:p>
            <a:r>
              <a:rPr lang="en-US" sz="3600" dirty="0" smtClean="0">
                <a:solidFill>
                  <a:srgbClr val="0BD723"/>
                </a:solidFill>
              </a:rPr>
              <a:t>Green= places I think people should see</a:t>
            </a:r>
          </a:p>
          <a:p>
            <a:r>
              <a:rPr lang="en-US" sz="3600" dirty="0" smtClean="0">
                <a:solidFill>
                  <a:srgbClr val="FFFF00"/>
                </a:solidFill>
              </a:rPr>
              <a:t>Yellow= places that should remain ‘ours’—they need protection from outsiders</a:t>
            </a:r>
          </a:p>
          <a:p>
            <a:r>
              <a:rPr lang="en-US" sz="3600" dirty="0" smtClean="0">
                <a:solidFill>
                  <a:srgbClr val="FF0000"/>
                </a:solidFill>
              </a:rPr>
              <a:t>Red= places that are unsightly/ desolate</a:t>
            </a:r>
          </a:p>
          <a:p>
            <a:r>
              <a:rPr lang="en-US" sz="3600" dirty="0" smtClean="0">
                <a:solidFill>
                  <a:schemeClr val="accent4">
                    <a:lumMod val="40000"/>
                    <a:lumOff val="60000"/>
                  </a:schemeClr>
                </a:solidFill>
              </a:rPr>
              <a:t>Blue= areas that should be developed/improved</a:t>
            </a:r>
            <a:endParaRPr lang="en-US" sz="3600" dirty="0">
              <a:solidFill>
                <a:schemeClr val="accent4">
                  <a:lumMod val="40000"/>
                  <a:lumOff val="60000"/>
                </a:schemeClr>
              </a:solidFill>
            </a:endParaRPr>
          </a:p>
        </p:txBody>
      </p:sp>
    </p:spTree>
    <p:extLst>
      <p:ext uri="{BB962C8B-B14F-4D97-AF65-F5344CB8AC3E}">
        <p14:creationId xmlns:p14="http://schemas.microsoft.com/office/powerpoint/2010/main" xmlns="" val="1919122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38200"/>
          </a:xfrm>
        </p:spPr>
        <p:txBody>
          <a:bodyPr/>
          <a:lstStyle/>
          <a:p>
            <a:pPr algn="ctr"/>
            <a:r>
              <a:rPr lang="en-US" dirty="0" smtClean="0">
                <a:solidFill>
                  <a:schemeClr val="bg1"/>
                </a:solidFill>
              </a:rPr>
              <a:t>Mapping</a:t>
            </a:r>
            <a:endParaRPr lang="en-US" dirty="0">
              <a:solidFill>
                <a:schemeClr val="bg1"/>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914400" y="1219201"/>
            <a:ext cx="7010400" cy="5417127"/>
          </a:xfrm>
          <a:prstGeom prst="rect">
            <a:avLst/>
          </a:prstGeom>
          <a:noFill/>
          <a:ln w="9525">
            <a:noFill/>
            <a:miter lim="800000"/>
            <a:headEnd/>
            <a:tailEnd/>
          </a:ln>
          <a:effectLst/>
        </p:spPr>
      </p:pic>
    </p:spTree>
    <p:extLst>
      <p:ext uri="{BB962C8B-B14F-4D97-AF65-F5344CB8AC3E}">
        <p14:creationId xmlns:p14="http://schemas.microsoft.com/office/powerpoint/2010/main" xmlns="" val="2804781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Implementation Phase</a:t>
            </a:r>
            <a:endParaRPr lang="en-US" dirty="0"/>
          </a:p>
        </p:txBody>
      </p:sp>
      <p:sp>
        <p:nvSpPr>
          <p:cNvPr id="4" name="Subtitle 3"/>
          <p:cNvSpPr>
            <a:spLocks noGrp="1"/>
          </p:cNvSpPr>
          <p:nvPr>
            <p:ph type="subTitle" idx="1"/>
          </p:nvPr>
        </p:nvSpPr>
        <p:spPr/>
        <p:txBody>
          <a:bodyPr/>
          <a:lstStyle/>
          <a:p>
            <a:r>
              <a:rPr lang="en-US" dirty="0" smtClean="0">
                <a:solidFill>
                  <a:schemeClr val="tx1"/>
                </a:solidFill>
              </a:rPr>
              <a:t>An Ongoing Process!</a:t>
            </a:r>
          </a:p>
          <a:p>
            <a:r>
              <a:rPr lang="en-US" dirty="0" smtClean="0">
                <a:solidFill>
                  <a:schemeClr val="tx1"/>
                </a:solidFill>
              </a:rPr>
              <a:t>Often 4-5 Years!</a:t>
            </a:r>
          </a:p>
          <a:p>
            <a:r>
              <a:rPr lang="en-US" dirty="0" smtClean="0">
                <a:solidFill>
                  <a:schemeClr val="tx1"/>
                </a:solidFill>
              </a:rPr>
              <a:t>Critical to Maintain Engagement!</a:t>
            </a:r>
            <a:endParaRPr lang="en-US"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3813" y="228600"/>
            <a:ext cx="2609850" cy="19621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6000" y="247224"/>
            <a:ext cx="2609850" cy="1962150"/>
          </a:xfrm>
          <a:prstGeom prst="rect">
            <a:avLst/>
          </a:prstGeom>
        </p:spPr>
      </p:pic>
    </p:spTree>
    <p:extLst>
      <p:ext uri="{BB962C8B-B14F-4D97-AF65-F5344CB8AC3E}">
        <p14:creationId xmlns:p14="http://schemas.microsoft.com/office/powerpoint/2010/main" xmlns="" val="3785780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3745" y="533400"/>
            <a:ext cx="7772400" cy="1470025"/>
          </a:xfrm>
        </p:spPr>
        <p:txBody>
          <a:bodyPr/>
          <a:lstStyle/>
          <a:p>
            <a:r>
              <a:rPr lang="en-US" dirty="0" smtClean="0">
                <a:solidFill>
                  <a:srgbClr val="002060"/>
                </a:solidFill>
              </a:rPr>
              <a:t>Fresh, Local Seafood</a:t>
            </a:r>
            <a:endParaRPr lang="en-US" dirty="0">
              <a:solidFill>
                <a:srgbClr val="002060"/>
              </a:solidFill>
            </a:endParaRPr>
          </a:p>
        </p:txBody>
      </p:sp>
      <p:sp>
        <p:nvSpPr>
          <p:cNvPr id="4" name="Subtitle 3"/>
          <p:cNvSpPr>
            <a:spLocks noGrp="1"/>
          </p:cNvSpPr>
          <p:nvPr>
            <p:ph type="subTitle" idx="1"/>
          </p:nvPr>
        </p:nvSpPr>
        <p:spPr>
          <a:xfrm>
            <a:off x="1408113" y="4440072"/>
            <a:ext cx="6400800" cy="914400"/>
          </a:xfrm>
        </p:spPr>
        <p:txBody>
          <a:bodyPr/>
          <a:lstStyle/>
          <a:p>
            <a:r>
              <a:rPr lang="en-US" dirty="0" smtClean="0">
                <a:solidFill>
                  <a:schemeClr val="tx2">
                    <a:lumMod val="75000"/>
                  </a:schemeClr>
                </a:solidFill>
              </a:rPr>
              <a:t>McClellanville, SC</a:t>
            </a:r>
            <a:endParaRPr lang="en-US" dirty="0">
              <a:solidFill>
                <a:schemeClr val="tx2">
                  <a:lumMod val="75000"/>
                </a:schemeClr>
              </a:solidFill>
            </a:endParaRPr>
          </a:p>
        </p:txBody>
      </p:sp>
      <p:pic>
        <p:nvPicPr>
          <p:cNvPr id="1026" name="Picture 2" descr="C:\Users\user\AppData\Local\Microsoft\Windows\Temporary Internet Files\Content.IE5\ERQUOV6T\MC900212245[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4200" y="1752600"/>
            <a:ext cx="2831491" cy="243408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3"/>
          <p:cNvSpPr txBox="1">
            <a:spLocks/>
          </p:cNvSpPr>
          <p:nvPr/>
        </p:nvSpPr>
        <p:spPr>
          <a:xfrm>
            <a:off x="722313" y="5334000"/>
            <a:ext cx="7772400" cy="1362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Alfred Bundrick, Alex Crunkleton, Kevin Diener, David Lorentz</a:t>
            </a:r>
            <a:endParaRPr lang="en-US" sz="3200" dirty="0"/>
          </a:p>
        </p:txBody>
      </p:sp>
    </p:spTree>
    <p:extLst>
      <p:ext uri="{BB962C8B-B14F-4D97-AF65-F5344CB8AC3E}">
        <p14:creationId xmlns:p14="http://schemas.microsoft.com/office/powerpoint/2010/main" xmlns="" val="662930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Student Work</a:t>
            </a:r>
            <a:endParaRPr lang="en-US" dirty="0"/>
          </a:p>
        </p:txBody>
      </p:sp>
      <p:sp>
        <p:nvSpPr>
          <p:cNvPr id="3" name="Content Placeholder 2"/>
          <p:cNvSpPr>
            <a:spLocks noGrp="1"/>
          </p:cNvSpPr>
          <p:nvPr>
            <p:ph idx="1"/>
          </p:nvPr>
        </p:nvSpPr>
        <p:spPr>
          <a:xfrm>
            <a:off x="914400" y="1447800"/>
            <a:ext cx="7239000" cy="3916363"/>
          </a:xfrm>
        </p:spPr>
        <p:txBody>
          <a:bodyPr/>
          <a:lstStyle/>
          <a:p>
            <a:r>
              <a:rPr lang="en-US" dirty="0" smtClean="0"/>
              <a:t>Growing Demand for local foods</a:t>
            </a:r>
          </a:p>
          <a:p>
            <a:r>
              <a:rPr lang="en-US" dirty="0" smtClean="0"/>
              <a:t>Economic clustering strategies</a:t>
            </a:r>
          </a:p>
          <a:p>
            <a:r>
              <a:rPr lang="en-US" dirty="0" smtClean="0"/>
              <a:t>Seafood S-D data, emphasis on local shrimp</a:t>
            </a:r>
          </a:p>
          <a:p>
            <a:r>
              <a:rPr lang="en-US" dirty="0" smtClean="0"/>
              <a:t>Seafood branding by other communities</a:t>
            </a:r>
          </a:p>
          <a:p>
            <a:r>
              <a:rPr lang="en-US" dirty="0" smtClean="0"/>
              <a:t>Seafood regulations</a:t>
            </a:r>
          </a:p>
          <a:p>
            <a:r>
              <a:rPr lang="en-US" dirty="0" smtClean="0"/>
              <a:t>Community-supported-fishery (CSF)</a:t>
            </a:r>
          </a:p>
          <a:p>
            <a:r>
              <a:rPr lang="en-US" dirty="0" smtClean="0"/>
              <a:t>Connected with local CSA to start process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5257800"/>
            <a:ext cx="3431126" cy="1108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4897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Cape Romain Environmental Charter School</a:t>
            </a:r>
          </a:p>
        </p:txBody>
      </p:sp>
      <p:sp>
        <p:nvSpPr>
          <p:cNvPr id="3" name="Content Placeholder 2"/>
          <p:cNvSpPr>
            <a:spLocks noGrp="1"/>
          </p:cNvSpPr>
          <p:nvPr>
            <p:ph idx="1"/>
          </p:nvPr>
        </p:nvSpPr>
        <p:spPr>
          <a:xfrm>
            <a:off x="914400" y="1291407"/>
            <a:ext cx="7239000" cy="3916363"/>
          </a:xfrm>
        </p:spPr>
        <p:txBody>
          <a:bodyPr>
            <a:normAutofit fontScale="92500" lnSpcReduction="20000"/>
          </a:bodyPr>
          <a:lstStyle/>
          <a:p>
            <a:r>
              <a:rPr lang="en-US" dirty="0" smtClean="0"/>
              <a:t>No local school identified as a major weakness</a:t>
            </a:r>
          </a:p>
          <a:p>
            <a:r>
              <a:rPr lang="en-US" dirty="0" smtClean="0"/>
              <a:t>Charter School an option for ground-up school development</a:t>
            </a:r>
          </a:p>
          <a:p>
            <a:r>
              <a:rPr lang="en-US" dirty="0" smtClean="0"/>
              <a:t>Centering on environmental education incorporated local strength</a:t>
            </a:r>
          </a:p>
          <a:p>
            <a:r>
              <a:rPr lang="en-US" dirty="0" smtClean="0"/>
              <a:t>9/21/10- Public Meeting</a:t>
            </a:r>
          </a:p>
          <a:p>
            <a:r>
              <a:rPr lang="en-US" dirty="0" smtClean="0"/>
              <a:t>6/16/10- Conditional approval</a:t>
            </a:r>
          </a:p>
          <a:p>
            <a:r>
              <a:rPr lang="en-US" dirty="0" smtClean="0"/>
              <a:t>Fall 2012- Opens Door</a:t>
            </a:r>
          </a:p>
          <a:p>
            <a:r>
              <a:rPr lang="en-US" dirty="0" smtClean="0"/>
              <a:t>Currently K5 </a:t>
            </a:r>
            <a:r>
              <a:rPr lang="en-US" dirty="0"/>
              <a:t>through </a:t>
            </a:r>
            <a:r>
              <a:rPr lang="en-US" dirty="0" smtClean="0"/>
              <a:t>5</a:t>
            </a:r>
            <a:r>
              <a:rPr lang="en-US" baseline="30000" dirty="0" smtClean="0"/>
              <a:t>th</a:t>
            </a:r>
            <a:r>
              <a:rPr lang="en-US" dirty="0" smtClean="0"/>
              <a:t> grade, </a:t>
            </a:r>
          </a:p>
          <a:p>
            <a:pPr marL="0" indent="0">
              <a:buNone/>
            </a:pPr>
            <a:r>
              <a:rPr lang="en-US" dirty="0"/>
              <a:t> </a:t>
            </a:r>
            <a:r>
              <a:rPr lang="en-US" dirty="0" smtClean="0"/>
              <a:t>    ultimately through 8</a:t>
            </a:r>
            <a:r>
              <a:rPr lang="en-US" baseline="30000" dirty="0" smtClean="0"/>
              <a:t>th</a:t>
            </a:r>
            <a:r>
              <a:rPr lang="en-US" dirty="0" smtClean="0"/>
              <a:t> grade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0" y="3962400"/>
            <a:ext cx="2051209" cy="2628329"/>
          </a:xfrm>
          <a:prstGeom prst="rect">
            <a:avLst/>
          </a:prstGeom>
        </p:spPr>
      </p:pic>
    </p:spTree>
    <p:extLst>
      <p:ext uri="{BB962C8B-B14F-4D97-AF65-F5344CB8AC3E}">
        <p14:creationId xmlns:p14="http://schemas.microsoft.com/office/powerpoint/2010/main" xmlns="" val="300339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Using vetted students a big plus</a:t>
            </a:r>
          </a:p>
          <a:p>
            <a:r>
              <a:rPr lang="en-US" dirty="0" smtClean="0"/>
              <a:t>On the ground personnel critical to maintaining contact and insuring community groups keep momentum</a:t>
            </a:r>
          </a:p>
          <a:p>
            <a:r>
              <a:rPr lang="en-US" dirty="0" smtClean="0"/>
              <a:t>Implementation process is long term</a:t>
            </a:r>
          </a:p>
          <a:p>
            <a:r>
              <a:rPr lang="en-US" dirty="0" smtClean="0"/>
              <a:t>Use of students groups over multiply classes-semesters is very doable and has worked well but with timing, class tie-in drawbacks</a:t>
            </a:r>
            <a:endParaRPr lang="en-US" dirty="0"/>
          </a:p>
        </p:txBody>
      </p:sp>
    </p:spTree>
    <p:extLst>
      <p:ext uri="{BB962C8B-B14F-4D97-AF65-F5344CB8AC3E}">
        <p14:creationId xmlns:p14="http://schemas.microsoft.com/office/powerpoint/2010/main" xmlns="" val="907362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normAutofit fontScale="92500" lnSpcReduction="10000"/>
          </a:bodyPr>
          <a:lstStyle/>
          <a:p>
            <a:r>
              <a:rPr lang="en-US" dirty="0" smtClean="0"/>
              <a:t>Use of research associate, graduate students in leadership:</a:t>
            </a:r>
          </a:p>
          <a:p>
            <a:pPr lvl="1"/>
            <a:r>
              <a:rPr lang="en-US" dirty="0" smtClean="0"/>
              <a:t>Allows for </a:t>
            </a:r>
            <a:r>
              <a:rPr lang="en-US" dirty="0" smtClean="0"/>
              <a:t>multiple </a:t>
            </a:r>
            <a:r>
              <a:rPr lang="en-US" dirty="0" smtClean="0"/>
              <a:t>projects</a:t>
            </a:r>
          </a:p>
          <a:p>
            <a:pPr lvl="1"/>
            <a:r>
              <a:rPr lang="en-US" dirty="0" smtClean="0"/>
              <a:t>Frees up faculty time and energy for publishing, other work</a:t>
            </a:r>
          </a:p>
          <a:p>
            <a:r>
              <a:rPr lang="en-US" dirty="0" smtClean="0"/>
              <a:t>Projects aimed at communities that can’t pay</a:t>
            </a:r>
          </a:p>
          <a:p>
            <a:r>
              <a:rPr lang="en-US" dirty="0" smtClean="0"/>
              <a:t>Use direct fund to support research associate but often indirect, other $s, to cover projects</a:t>
            </a:r>
          </a:p>
          <a:p>
            <a:r>
              <a:rPr lang="en-US" dirty="0" smtClean="0"/>
              <a:t>Support of CU service learning invaluable, especially for funding student site visits</a:t>
            </a:r>
            <a:endParaRPr lang="en-US" dirty="0"/>
          </a:p>
        </p:txBody>
      </p:sp>
    </p:spTree>
    <p:extLst>
      <p:ext uri="{BB962C8B-B14F-4D97-AF65-F5344CB8AC3E}">
        <p14:creationId xmlns:p14="http://schemas.microsoft.com/office/powerpoint/2010/main" xmlns="" val="2791762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Strategic Planning</a:t>
            </a:r>
            <a:endParaRPr lang="en-US" dirty="0"/>
          </a:p>
        </p:txBody>
      </p:sp>
      <p:sp>
        <p:nvSpPr>
          <p:cNvPr id="3" name="Content Placeholder 2"/>
          <p:cNvSpPr>
            <a:spLocks noGrp="1"/>
          </p:cNvSpPr>
          <p:nvPr>
            <p:ph idx="1"/>
          </p:nvPr>
        </p:nvSpPr>
        <p:spPr/>
        <p:txBody>
          <a:bodyPr/>
          <a:lstStyle/>
          <a:p>
            <a:r>
              <a:rPr lang="en-US" dirty="0" smtClean="0"/>
              <a:t>2009: Harry Crissy starts process (GIS and other data, key informant interviews)</a:t>
            </a:r>
          </a:p>
          <a:p>
            <a:r>
              <a:rPr lang="en-US" dirty="0" smtClean="0"/>
              <a:t>2009 Fall: Clemson students develop, administer, and analysis survey data</a:t>
            </a:r>
          </a:p>
          <a:p>
            <a:r>
              <a:rPr lang="en-US" dirty="0" smtClean="0"/>
              <a:t>2009 December: Community Workshop</a:t>
            </a:r>
          </a:p>
          <a:p>
            <a:r>
              <a:rPr lang="en-US" dirty="0" smtClean="0"/>
              <a:t>2010: Results presented to City Council</a:t>
            </a:r>
          </a:p>
          <a:p>
            <a:r>
              <a:rPr lang="en-US" dirty="0" smtClean="0"/>
              <a:t>2010: Implementation </a:t>
            </a:r>
            <a:r>
              <a:rPr lang="en-US" dirty="0" smtClean="0"/>
              <a:t>starts </a:t>
            </a:r>
            <a:r>
              <a:rPr lang="en-US" dirty="0" smtClean="0"/>
              <a:t>and continues through present</a:t>
            </a:r>
          </a:p>
        </p:txBody>
      </p:sp>
    </p:spTree>
    <p:extLst>
      <p:ext uri="{BB962C8B-B14F-4D97-AF65-F5344CB8AC3E}">
        <p14:creationId xmlns:p14="http://schemas.microsoft.com/office/powerpoint/2010/main" xmlns="" val="276049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Implementation</a:t>
            </a:r>
            <a:endParaRPr lang="en-US" dirty="0"/>
          </a:p>
        </p:txBody>
      </p:sp>
      <p:sp>
        <p:nvSpPr>
          <p:cNvPr id="3" name="Content Placeholder 2"/>
          <p:cNvSpPr>
            <a:spLocks noGrp="1"/>
          </p:cNvSpPr>
          <p:nvPr>
            <p:ph idx="1"/>
          </p:nvPr>
        </p:nvSpPr>
        <p:spPr/>
        <p:txBody>
          <a:bodyPr/>
          <a:lstStyle/>
          <a:p>
            <a:r>
              <a:rPr lang="en-US" sz="2800" dirty="0" smtClean="0"/>
              <a:t>Harry Crissy assists in organizing local charter school, emphasis on environmental education (implemented)</a:t>
            </a:r>
          </a:p>
          <a:p>
            <a:r>
              <a:rPr lang="en-US" sz="2800" dirty="0" smtClean="0"/>
              <a:t>GIS-based kayak tour (being implemented)</a:t>
            </a:r>
          </a:p>
          <a:p>
            <a:r>
              <a:rPr lang="en-US" sz="2800" dirty="0" smtClean="0"/>
              <a:t>Clemson students conduct market study of McClellanville Shrimp in Charleston restaurant market (being implemented)</a:t>
            </a:r>
          </a:p>
          <a:p>
            <a:r>
              <a:rPr lang="en-US" sz="2800" dirty="0" smtClean="0"/>
              <a:t>Clemson students analyze effective demand for physician clinic and pharmacy (not implemented)</a:t>
            </a:r>
          </a:p>
          <a:p>
            <a:endParaRPr lang="en-US" dirty="0"/>
          </a:p>
        </p:txBody>
      </p:sp>
    </p:spTree>
    <p:extLst>
      <p:ext uri="{BB962C8B-B14F-4D97-AF65-F5344CB8AC3E}">
        <p14:creationId xmlns:p14="http://schemas.microsoft.com/office/powerpoint/2010/main" xmlns="" val="1266195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Involved in Effort</a:t>
            </a:r>
            <a:endParaRPr lang="en-US" dirty="0"/>
          </a:p>
        </p:txBody>
      </p:sp>
      <p:sp>
        <p:nvSpPr>
          <p:cNvPr id="3" name="Content Placeholder 2"/>
          <p:cNvSpPr>
            <a:spLocks noGrp="1"/>
          </p:cNvSpPr>
          <p:nvPr>
            <p:ph idx="1"/>
          </p:nvPr>
        </p:nvSpPr>
        <p:spPr/>
        <p:txBody>
          <a:bodyPr>
            <a:normAutofit fontScale="92500"/>
          </a:bodyPr>
          <a:lstStyle/>
          <a:p>
            <a:r>
              <a:rPr lang="en-US" sz="2800" dirty="0" smtClean="0"/>
              <a:t>Mr. Harry Crissy is the Clemson Extension CD Agent for the area; his role was critical in organizing and maintaining contacts and in developing SWOT Analysis and implementation!</a:t>
            </a:r>
          </a:p>
          <a:p>
            <a:r>
              <a:rPr lang="en-US" sz="2800" dirty="0" smtClean="0"/>
              <a:t>All students involved in strategic plan vetted (independent study class 6 students)</a:t>
            </a:r>
          </a:p>
          <a:p>
            <a:r>
              <a:rPr lang="en-US" sz="2800" dirty="0" smtClean="0"/>
              <a:t>Other student projects tied into other classes taught by Hughes (5-6 students per team)</a:t>
            </a:r>
          </a:p>
          <a:p>
            <a:r>
              <a:rPr lang="en-US" sz="2800" dirty="0" smtClean="0"/>
              <a:t>Mr. Devin Swindall, Research Associate, plays major role, especially in coordinating student implementation efforts</a:t>
            </a:r>
          </a:p>
          <a:p>
            <a:endParaRPr lang="en-US" dirty="0"/>
          </a:p>
        </p:txBody>
      </p:sp>
    </p:spTree>
    <p:extLst>
      <p:ext uri="{BB962C8B-B14F-4D97-AF65-F5344CB8AC3E}">
        <p14:creationId xmlns:p14="http://schemas.microsoft.com/office/powerpoint/2010/main" xmlns="" val="1174378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56321" y="1066800"/>
            <a:ext cx="7772400" cy="1470025"/>
          </a:xfrm>
        </p:spPr>
        <p:txBody>
          <a:bodyPr/>
          <a:lstStyle/>
          <a:p>
            <a:r>
              <a:rPr lang="en-US" dirty="0" smtClean="0"/>
              <a:t>SWOT-based Strategic Planning</a:t>
            </a:r>
            <a:endParaRPr lang="en-US"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2666999"/>
            <a:ext cx="3432429" cy="2568321"/>
          </a:xfrm>
          <a:prstGeom prst="rect">
            <a:avLst/>
          </a:prstGeom>
        </p:spPr>
      </p:pic>
    </p:spTree>
    <p:extLst>
      <p:ext uri="{BB962C8B-B14F-4D97-AF65-F5344CB8AC3E}">
        <p14:creationId xmlns:p14="http://schemas.microsoft.com/office/powerpoint/2010/main" xmlns="" val="2899236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Outcomes for Implementation</a:t>
            </a:r>
            <a:endParaRPr lang="en-US" dirty="0"/>
          </a:p>
        </p:txBody>
      </p:sp>
      <p:sp>
        <p:nvSpPr>
          <p:cNvPr id="3" name="Subtitle 2"/>
          <p:cNvSpPr>
            <a:spLocks noGrp="1"/>
          </p:cNvSpPr>
          <p:nvPr>
            <p:ph type="subTitle" idx="1"/>
          </p:nvPr>
        </p:nvSpPr>
        <p:spPr/>
        <p:txBody>
          <a:bodyPr/>
          <a:lstStyle/>
          <a:p>
            <a:r>
              <a:rPr lang="en-US" dirty="0" smtClean="0"/>
              <a:t>The Clemson Institute for Economic and Community Development</a:t>
            </a:r>
          </a:p>
          <a:p>
            <a:r>
              <a:rPr lang="en-US" sz="2000" dirty="0" smtClean="0"/>
              <a:t>Harry Crissy</a:t>
            </a:r>
            <a:endParaRPr lang="en-US" sz="2000" dirty="0"/>
          </a:p>
        </p:txBody>
      </p:sp>
    </p:spTree>
    <p:extLst>
      <p:ext uri="{BB962C8B-B14F-4D97-AF65-F5344CB8AC3E}">
        <p14:creationId xmlns:p14="http://schemas.microsoft.com/office/powerpoint/2010/main" xmlns="" val="3697904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Planning Problems</a:t>
            </a: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sz="4000" dirty="0" smtClean="0"/>
              <a:t>Insufficient implementation</a:t>
            </a:r>
          </a:p>
          <a:p>
            <a:pPr>
              <a:lnSpc>
                <a:spcPct val="150000"/>
              </a:lnSpc>
            </a:pPr>
            <a:r>
              <a:rPr lang="en-US" sz="4000" dirty="0" smtClean="0"/>
              <a:t>Costly</a:t>
            </a:r>
          </a:p>
          <a:p>
            <a:pPr>
              <a:lnSpc>
                <a:spcPct val="150000"/>
              </a:lnSpc>
            </a:pPr>
            <a:r>
              <a:rPr lang="en-US" sz="4000" dirty="0" smtClean="0"/>
              <a:t>Fragmentation</a:t>
            </a:r>
          </a:p>
          <a:p>
            <a:pPr>
              <a:lnSpc>
                <a:spcPct val="150000"/>
              </a:lnSpc>
            </a:pPr>
            <a:r>
              <a:rPr lang="en-US" sz="4000" dirty="0" smtClean="0"/>
              <a:t>Special interest</a:t>
            </a:r>
          </a:p>
          <a:p>
            <a:pPr>
              <a:lnSpc>
                <a:spcPct val="150000"/>
              </a:lnSpc>
            </a:pPr>
            <a:r>
              <a:rPr lang="en-US" sz="4000" dirty="0" smtClean="0"/>
              <a:t>Exclusive</a:t>
            </a:r>
          </a:p>
          <a:p>
            <a:endParaRPr lang="en-US" dirty="0"/>
          </a:p>
        </p:txBody>
      </p:sp>
    </p:spTree>
    <p:extLst>
      <p:ext uri="{BB962C8B-B14F-4D97-AF65-F5344CB8AC3E}">
        <p14:creationId xmlns:p14="http://schemas.microsoft.com/office/powerpoint/2010/main" xmlns="" val="219628423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Custom 7">
      <a:dk1>
        <a:sysClr val="windowText" lastClr="000000"/>
      </a:dk1>
      <a:lt1>
        <a:sysClr val="window" lastClr="FFFFFF"/>
      </a:lt1>
      <a:dk2>
        <a:srgbClr val="04617B"/>
      </a:dk2>
      <a:lt2>
        <a:srgbClr val="DBF5F9"/>
      </a:lt2>
      <a:accent1>
        <a:srgbClr val="0F6FC6"/>
      </a:accent1>
      <a:accent2>
        <a:srgbClr val="3BF14C"/>
      </a:accent2>
      <a:accent3>
        <a:srgbClr val="0F6FC6"/>
      </a:accent3>
      <a:accent4>
        <a:srgbClr val="10CF9B"/>
      </a:accent4>
      <a:accent5>
        <a:srgbClr val="3BF14C"/>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2281</Words>
  <Application>Microsoft Office PowerPoint</Application>
  <PresentationFormat>On-screen Show (4:3)</PresentationFormat>
  <Paragraphs>271</Paragraphs>
  <Slides>38</Slides>
  <Notes>33</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Flow</vt:lpstr>
      <vt:lpstr>1_Office Theme</vt:lpstr>
      <vt:lpstr>1_Flow</vt:lpstr>
      <vt:lpstr>Service Learning for Economic and Community Development Strategic Planning:</vt:lpstr>
      <vt:lpstr>How We Will Proceed</vt:lpstr>
      <vt:lpstr>McClellanville, SC small fishing village in Charleston County (population of 500)</vt:lpstr>
      <vt:lpstr>Timeline: Strategic Planning</vt:lpstr>
      <vt:lpstr>Timeline: Implementation</vt:lpstr>
      <vt:lpstr>People Involved in Effort</vt:lpstr>
      <vt:lpstr>SWOT-based Strategic Planning</vt:lpstr>
      <vt:lpstr>Outcomes for Implementation</vt:lpstr>
      <vt:lpstr>Introduction- Planning Problems</vt:lpstr>
      <vt:lpstr>Gather Secondary Data</vt:lpstr>
      <vt:lpstr>Create Interview Questions</vt:lpstr>
      <vt:lpstr>Survey Development-Administer</vt:lpstr>
      <vt:lpstr>Public Workshop</vt:lpstr>
      <vt:lpstr>Mapping</vt:lpstr>
      <vt:lpstr>What happens next</vt:lpstr>
      <vt:lpstr>McClellanville Public Workshop</vt:lpstr>
      <vt:lpstr>Vision</vt:lpstr>
      <vt:lpstr>External Forces To Consider</vt:lpstr>
      <vt:lpstr>Green Technology (Op)</vt:lpstr>
      <vt:lpstr>Interest in Seafood (Op) </vt:lpstr>
      <vt:lpstr>Southern Growth (Th)</vt:lpstr>
      <vt:lpstr>Economic Turmoil (Th)</vt:lpstr>
      <vt:lpstr>Exercise One</vt:lpstr>
      <vt:lpstr>Internal Forces to Consider</vt:lpstr>
      <vt:lpstr>Protective Community (St)</vt:lpstr>
      <vt:lpstr>Natural Assets (St)</vt:lpstr>
      <vt:lpstr>Shrimping/Fishing Industry (St)</vt:lpstr>
      <vt:lpstr>Schools (Wk)</vt:lpstr>
      <vt:lpstr>Retail Infrastructure (Wk)</vt:lpstr>
      <vt:lpstr>Exercise Two</vt:lpstr>
      <vt:lpstr>Mapping</vt:lpstr>
      <vt:lpstr>Mapping</vt:lpstr>
      <vt:lpstr>Implementation Phase</vt:lpstr>
      <vt:lpstr>Fresh, Local Seafood</vt:lpstr>
      <vt:lpstr>Summary of Student Work</vt:lpstr>
      <vt:lpstr>Cape Romain Environmental Charter School</vt:lpstr>
      <vt:lpstr>Lessons Learned</vt:lpstr>
      <vt:lpstr>Lessons Learned</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WCULLER</dc:creator>
  <cp:lastModifiedBy>dhughe3</cp:lastModifiedBy>
  <cp:revision>48</cp:revision>
  <cp:lastPrinted>2012-10-22T18:48:24Z</cp:lastPrinted>
  <dcterms:created xsi:type="dcterms:W3CDTF">2012-10-22T13:43:05Z</dcterms:created>
  <dcterms:modified xsi:type="dcterms:W3CDTF">2012-10-23T14:23:55Z</dcterms:modified>
</cp:coreProperties>
</file>