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CD11B5-42F3-47B4-A57F-5B1B4BC044A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6879B3F-BCAE-4742-BA25-D51AAF0FC73D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0E62DD7-F28A-4149-9585-79BE94E7A7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86400"/>
            <a:ext cx="8486774" cy="762000"/>
          </a:xfrm>
        </p:spPr>
        <p:txBody>
          <a:bodyPr>
            <a:normAutofit fontScale="40000" lnSpcReduction="20000"/>
          </a:bodyPr>
          <a:lstStyle/>
          <a:p>
            <a:r>
              <a:rPr lang="en-US" sz="6700" b="1" dirty="0" smtClean="0"/>
              <a:t>Tools for Teaching Ethics in Service Learning</a:t>
            </a:r>
          </a:p>
          <a:p>
            <a:r>
              <a:rPr lang="en-US" sz="3200" b="1" dirty="0" smtClean="0"/>
              <a:t>With Teddi Fishman, Director of the International Center for Academic Integrity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680960" cy="2438399"/>
          </a:xfrm>
        </p:spPr>
        <p:txBody>
          <a:bodyPr/>
          <a:lstStyle/>
          <a:p>
            <a:r>
              <a:rPr lang="en-US" dirty="0" smtClean="0"/>
              <a:t>Thinking it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7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95204"/>
            <a:ext cx="7086599" cy="567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85041" y="593467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</a:t>
            </a:r>
            <a:r>
              <a:rPr lang="en-US" dirty="0"/>
              <a:t>: “Convergence begets confidence” comes from R. Barnett.</a:t>
            </a:r>
          </a:p>
          <a:p>
            <a:r>
              <a:rPr lang="en-US" dirty="0"/>
              <a:t>(1990). The virtues of redundancy in legal thought, 38 </a:t>
            </a:r>
            <a:r>
              <a:rPr lang="en-US" i="1" dirty="0"/>
              <a:t>Cleveland</a:t>
            </a:r>
            <a:endParaRPr lang="en-US" dirty="0"/>
          </a:p>
          <a:p>
            <a:r>
              <a:rPr lang="en-US" i="1" dirty="0"/>
              <a:t>State Law Review, 153</a:t>
            </a:r>
            <a:r>
              <a:rPr lang="en-US" dirty="0"/>
              <a:t>(190), 154-155</a:t>
            </a:r>
          </a:p>
        </p:txBody>
      </p:sp>
    </p:spTree>
    <p:extLst>
      <p:ext uri="{BB962C8B-B14F-4D97-AF65-F5344CB8AC3E}">
        <p14:creationId xmlns:p14="http://schemas.microsoft.com/office/powerpoint/2010/main" val="13723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828800"/>
            <a:ext cx="7680960" cy="435864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Identify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Analyze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Justify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Decide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Toolbox Approach: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0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828800"/>
            <a:ext cx="8258174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1. Identify</a:t>
            </a:r>
          </a:p>
          <a:p>
            <a:r>
              <a:rPr lang="en-US" sz="2600" dirty="0" smtClean="0"/>
              <a:t>	</a:t>
            </a:r>
            <a:r>
              <a:rPr lang="en-US" sz="2800" dirty="0" smtClean="0"/>
              <a:t>What are the Issues? Who are the Stake-holders?</a:t>
            </a:r>
          </a:p>
          <a:p>
            <a:r>
              <a:rPr lang="en-US" sz="3200" dirty="0" smtClean="0"/>
              <a:t>2. Analyze</a:t>
            </a:r>
          </a:p>
          <a:p>
            <a:r>
              <a:rPr lang="en-US" sz="3200" dirty="0"/>
              <a:t>	</a:t>
            </a:r>
            <a:r>
              <a:rPr lang="en-US" sz="2800" dirty="0" smtClean="0"/>
              <a:t>Use the tools to analyze options</a:t>
            </a:r>
          </a:p>
          <a:p>
            <a:r>
              <a:rPr lang="en-US" sz="2600" dirty="0" smtClean="0"/>
              <a:t>3. </a:t>
            </a:r>
            <a:r>
              <a:rPr lang="en-US" sz="3200" dirty="0" smtClean="0"/>
              <a:t>Justify</a:t>
            </a:r>
          </a:p>
          <a:p>
            <a:r>
              <a:rPr lang="en-US" sz="2600" dirty="0" smtClean="0"/>
              <a:t>            </a:t>
            </a:r>
            <a:r>
              <a:rPr lang="en-US" sz="2800" dirty="0" smtClean="0"/>
              <a:t>What are the benefits and costs of the various options?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4. Decide</a:t>
            </a:r>
          </a:p>
          <a:p>
            <a:r>
              <a:rPr lang="en-US" sz="2600" dirty="0" smtClean="0"/>
              <a:t>            </a:t>
            </a:r>
            <a:r>
              <a:rPr lang="en-US" sz="2800" dirty="0" smtClean="0"/>
              <a:t>Take (responsible) action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the Toolbox Approach: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Make ethical decision-making part of community conversations to help build climates of ethical action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10574" cy="4724400"/>
          </a:xfrm>
        </p:spPr>
        <p:txBody>
          <a:bodyPr/>
          <a:lstStyle/>
          <a:p>
            <a:r>
              <a:rPr lang="en-US" b="1" i="1" dirty="0" smtClean="0"/>
              <a:t>Developed in collaboration with </a:t>
            </a:r>
          </a:p>
          <a:p>
            <a:r>
              <a:rPr lang="en-US" sz="3200" dirty="0" smtClean="0"/>
              <a:t>Lorelei Swanson</a:t>
            </a:r>
          </a:p>
          <a:p>
            <a:r>
              <a:rPr lang="en-US" sz="3200" dirty="0" smtClean="0"/>
              <a:t>The Rutland Institute for Ethics</a:t>
            </a:r>
          </a:p>
          <a:p>
            <a:r>
              <a:rPr lang="en-US" sz="3200" dirty="0" smtClean="0"/>
              <a:t>The Pearce Center for Communication</a:t>
            </a:r>
          </a:p>
          <a:p>
            <a:r>
              <a:rPr lang="en-US" sz="3200" dirty="0" smtClean="0"/>
              <a:t>The National Center for Dropout Prevention &amp;</a:t>
            </a:r>
          </a:p>
          <a:p>
            <a:r>
              <a:rPr lang="en-US" sz="3200" dirty="0" smtClean="0"/>
              <a:t>The International Center for Academic Integrity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752600"/>
            <a:ext cx="7680960" cy="4434840"/>
          </a:xfrm>
        </p:spPr>
        <p:txBody>
          <a:bodyPr/>
          <a:lstStyle/>
          <a:p>
            <a:pPr marL="974725" lvl="4" indent="-285750"/>
            <a:r>
              <a:rPr lang="en-US" sz="3400" dirty="0" smtClean="0"/>
              <a:t>Real</a:t>
            </a:r>
          </a:p>
          <a:p>
            <a:pPr marL="974725" lvl="4" indent="-285750"/>
            <a:r>
              <a:rPr lang="en-US" sz="3400" dirty="0" smtClean="0"/>
              <a:t>Applied</a:t>
            </a:r>
          </a:p>
          <a:p>
            <a:pPr marL="974725" lvl="4" indent="-285750"/>
            <a:r>
              <a:rPr lang="en-US" sz="3400" dirty="0" smtClean="0"/>
              <a:t>Complicated</a:t>
            </a:r>
          </a:p>
          <a:p>
            <a:pPr marL="974725" lvl="4" indent="-285750"/>
            <a:r>
              <a:rPr lang="en-US" sz="3400" dirty="0" smtClean="0"/>
              <a:t>“Messy”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of Service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0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98817" lvl="5" indent="0">
              <a:buNone/>
            </a:pPr>
            <a:r>
              <a:rPr lang="en-US" sz="3000" dirty="0" smtClean="0"/>
              <a:t>Not my field</a:t>
            </a:r>
          </a:p>
          <a:p>
            <a:pPr marL="698817" lvl="5" indent="0">
              <a:buNone/>
            </a:pPr>
            <a:r>
              <a:rPr lang="en-US" sz="3000" dirty="0" smtClean="0"/>
              <a:t>Subjective</a:t>
            </a:r>
          </a:p>
          <a:p>
            <a:pPr marL="698817" lvl="5" indent="0">
              <a:buNone/>
            </a:pPr>
            <a:r>
              <a:rPr lang="en-US" sz="3000" dirty="0" smtClean="0"/>
              <a:t>Risky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Perceptions of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3124200"/>
            <a:ext cx="7680960" cy="30632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Written to give teachers “tools” they can use to address ethical issues comfortably while at the same time providing students with a ethical framework they can transfer to other ethical dilemmas they face.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2514600"/>
          </a:xfrm>
        </p:spPr>
        <p:txBody>
          <a:bodyPr/>
          <a:lstStyle/>
          <a:p>
            <a:r>
              <a:rPr lang="en-US" dirty="0"/>
              <a:t>Teachable </a:t>
            </a:r>
            <a:r>
              <a:rPr lang="en-US" dirty="0" smtClean="0"/>
              <a:t>Moments:  </a:t>
            </a:r>
            <a:r>
              <a:rPr lang="en-US" dirty="0"/>
              <a:t>Ethics and Reflection in </a:t>
            </a:r>
            <a:r>
              <a:rPr lang="en-US" dirty="0" smtClean="0"/>
              <a:t>Service-Learning</a:t>
            </a:r>
            <a:br>
              <a:rPr lang="en-US" dirty="0" smtClean="0"/>
            </a:br>
            <a:r>
              <a:rPr lang="en-US" sz="2800" dirty="0" smtClean="0"/>
              <a:t>(by T. Fishman &amp; L. Swanson)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709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133600"/>
            <a:ext cx="7680960" cy="4053840"/>
          </a:xfrm>
        </p:spPr>
        <p:txBody>
          <a:bodyPr/>
          <a:lstStyle/>
          <a:p>
            <a:r>
              <a:rPr lang="en-US" sz="3600" dirty="0" smtClean="0"/>
              <a:t>1. Consequences Tool</a:t>
            </a:r>
          </a:p>
          <a:p>
            <a:r>
              <a:rPr lang="en-US" sz="3600" dirty="0" smtClean="0"/>
              <a:t>2. Respectful Treatment Tool</a:t>
            </a:r>
          </a:p>
          <a:p>
            <a:r>
              <a:rPr lang="en-US" sz="3600" dirty="0" smtClean="0"/>
              <a:t>3. Aspirational Tool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Toolbox Approach pioneered by the Rutland Institute for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6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133600"/>
            <a:ext cx="7680960" cy="4053840"/>
          </a:xfrm>
        </p:spPr>
        <p:txBody>
          <a:bodyPr/>
          <a:lstStyle/>
          <a:p>
            <a:r>
              <a:rPr lang="en-US" sz="3600" dirty="0" smtClean="0"/>
              <a:t>Consequences Tool</a:t>
            </a:r>
          </a:p>
          <a:p>
            <a:r>
              <a:rPr lang="en-US" sz="3600" dirty="0" smtClean="0"/>
              <a:t>Asks, “what will bring the most good to the most people?” and “what are the foreseeable consequences—positive and negative—of the different choices?”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Toolbox Approach pioneered by the Rutland Institute for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91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133600"/>
            <a:ext cx="7680960" cy="4053840"/>
          </a:xfrm>
        </p:spPr>
        <p:txBody>
          <a:bodyPr/>
          <a:lstStyle/>
          <a:p>
            <a:r>
              <a:rPr lang="en-US" sz="3600" dirty="0" smtClean="0"/>
              <a:t>Respectful Treatment Tool</a:t>
            </a:r>
          </a:p>
          <a:p>
            <a:r>
              <a:rPr lang="en-US" sz="3600" dirty="0" smtClean="0"/>
              <a:t>Asks, “how would I want t be treated?” and, “what if the shoe were on the other foot?”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Toolbox Approach pioneered by the Rutland Institute for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3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2133600"/>
            <a:ext cx="7680960" cy="4053840"/>
          </a:xfrm>
        </p:spPr>
        <p:txBody>
          <a:bodyPr/>
          <a:lstStyle/>
          <a:p>
            <a:r>
              <a:rPr lang="en-US" sz="3600" dirty="0" smtClean="0"/>
              <a:t>Aspirational Tool</a:t>
            </a:r>
          </a:p>
          <a:p>
            <a:r>
              <a:rPr lang="en-US" sz="3600" dirty="0" smtClean="0"/>
              <a:t>Asks, “what would someone I admire do in this situation” and, “which course of action will help me become the person I would like to be?”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Toolbox Approach pioneered by the Rutland Institute for 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5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Custom 2">
      <a:dk1>
        <a:srgbClr val="134E8F"/>
      </a:dk1>
      <a:lt1>
        <a:sysClr val="window" lastClr="FFFFFF"/>
      </a:lt1>
      <a:dk2>
        <a:srgbClr val="25165E"/>
      </a:dk2>
      <a:lt2>
        <a:srgbClr val="DBF5F9"/>
      </a:lt2>
      <a:accent1>
        <a:srgbClr val="CEF2EC"/>
      </a:accent1>
      <a:accent2>
        <a:srgbClr val="20544F"/>
      </a:accent2>
      <a:accent3>
        <a:srgbClr val="5F2DA9"/>
      </a:accent3>
      <a:accent4>
        <a:srgbClr val="10CF9B"/>
      </a:accent4>
      <a:accent5>
        <a:srgbClr val="44B1E8"/>
      </a:accent5>
      <a:accent6>
        <a:srgbClr val="90C6F6"/>
      </a:accent6>
      <a:hlink>
        <a:srgbClr val="34A9C0"/>
      </a:hlink>
      <a:folHlink>
        <a:srgbClr val="7F7F7F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60</TotalTime>
  <Words>318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Mylar</vt:lpstr>
      <vt:lpstr>Thinking it Through</vt:lpstr>
      <vt:lpstr>PowerPoint Presentation</vt:lpstr>
      <vt:lpstr>Strengths of Service Learning</vt:lpstr>
      <vt:lpstr>Perceptions of Ethics</vt:lpstr>
      <vt:lpstr>Teachable Moments:  Ethics and Reflection in Service-Learning (by T. Fishman &amp; L. Swanson)</vt:lpstr>
      <vt:lpstr>Toolbox Approach pioneered by the Rutland Institute for Ethics</vt:lpstr>
      <vt:lpstr>Toolbox Approach pioneered by the Rutland Institute for Ethics</vt:lpstr>
      <vt:lpstr>Toolbox Approach pioneered by the Rutland Institute for Ethics</vt:lpstr>
      <vt:lpstr>Toolbox Approach pioneered by the Rutland Institute for Ethics</vt:lpstr>
      <vt:lpstr>PowerPoint Presentation</vt:lpstr>
      <vt:lpstr>Steps in the Toolbox Approach:</vt:lpstr>
      <vt:lpstr>Steps in the Toolbox Approach: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~TF</dc:creator>
  <cp:lastModifiedBy>~TF</cp:lastModifiedBy>
  <cp:revision>6</cp:revision>
  <dcterms:created xsi:type="dcterms:W3CDTF">2013-03-13T16:30:13Z</dcterms:created>
  <dcterms:modified xsi:type="dcterms:W3CDTF">2013-03-13T17:30:58Z</dcterms:modified>
</cp:coreProperties>
</file>