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00" r:id="rId2"/>
    <p:sldId id="301" r:id="rId3"/>
    <p:sldId id="306" r:id="rId4"/>
    <p:sldId id="314" r:id="rId5"/>
    <p:sldId id="310" r:id="rId6"/>
    <p:sldId id="309" r:id="rId7"/>
    <p:sldId id="318" r:id="rId8"/>
    <p:sldId id="315" r:id="rId9"/>
    <p:sldId id="320" r:id="rId10"/>
    <p:sldId id="307" r:id="rId11"/>
    <p:sldId id="319" r:id="rId12"/>
    <p:sldId id="308" r:id="rId13"/>
    <p:sldId id="313" r:id="rId14"/>
    <p:sldId id="317" r:id="rId15"/>
    <p:sldId id="316" r:id="rId1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Noble" initials="LN" lastIdx="1" clrIdx="0">
    <p:extLst>
      <p:ext uri="{19B8F6BF-5375-455C-9EA6-DF929625EA0E}">
        <p15:presenceInfo xmlns:p15="http://schemas.microsoft.com/office/powerpoint/2012/main" userId="65b01b00aada22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2481"/>
    <a:srgbClr val="63298F"/>
    <a:srgbClr val="F4702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3B9775-712F-184B-AD98-28AEBDC72163}" v="19" dt="2026-04-27T15:42:22.4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38"/>
    <p:restoredTop sz="86644"/>
  </p:normalViewPr>
  <p:slideViewPr>
    <p:cSldViewPr snapToGrid="0">
      <p:cViewPr varScale="1">
        <p:scale>
          <a:sx n="109" d="100"/>
          <a:sy n="109" d="100"/>
        </p:scale>
        <p:origin x="2224"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hyperlink" Target="https://www.clemson.edu/cbshs/departments/prtm/degrees/undergraduate/prtm-2060.2070-rt-sections-practicum-site-selection-form.docx"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1" Type="http://schemas.openxmlformats.org/officeDocument/2006/relationships/hyperlink" Target="https://www.clemson.edu/cbshs/departments/prtm/degrees/undergraduate/prtm-2060.2070-rt-sections-practicum-site-selection-form.docx"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9F5CDD-1505-7D48-9794-11BE508381BA}" type="doc">
      <dgm:prSet loTypeId="urn:microsoft.com/office/officeart/2005/8/layout/process1" loCatId="" qsTypeId="urn:microsoft.com/office/officeart/2005/8/quickstyle/simple1" qsCatId="simple" csTypeId="urn:microsoft.com/office/officeart/2005/8/colors/accent1_2" csCatId="accent1" phldr="1"/>
      <dgm:spPr/>
    </dgm:pt>
    <dgm:pt modelId="{7663BC91-E797-F743-A650-E3E0C117B315}">
      <dgm:prSet phldrT="[Text]"/>
      <dgm:spPr/>
      <dgm:t>
        <a:bodyPr/>
        <a:lstStyle/>
        <a:p>
          <a:r>
            <a:rPr lang="en-US" dirty="0">
              <a:solidFill>
                <a:srgbClr val="63298F"/>
              </a:solidFill>
              <a:effectLst/>
              <a:latin typeface="Bodoni MT" panose="02070603080606020203" pitchFamily="18" charset="77"/>
              <a:ea typeface="Times New Roman" panose="02020603050405020304" pitchFamily="18" charset="0"/>
            </a:rPr>
            <a:t>Email your Practicum Placement Application to the Fieldwork Coordinator, Mrs. Zikeya Hickman-Glanton. The application can be found </a:t>
          </a:r>
          <a:r>
            <a:rPr lang="en-US" dirty="0">
              <a:solidFill>
                <a:srgbClr val="63298F"/>
              </a:solidFill>
              <a:effectLst/>
              <a:latin typeface="Bodoni MT" panose="02070603080606020203" pitchFamily="18" charset="77"/>
              <a:ea typeface="Times New Roman" panose="02020603050405020304" pitchFamily="18" charset="0"/>
              <a:hlinkClick xmlns:r="http://schemas.openxmlformats.org/officeDocument/2006/relationships" r:id="rId1">
                <a:extLst>
                  <a:ext uri="{A12FA001-AC4F-418D-AE19-62706E023703}">
                    <ahyp:hlinkClr xmlns:ahyp="http://schemas.microsoft.com/office/drawing/2018/hyperlinkcolor" val="tx"/>
                  </a:ext>
                </a:extLst>
              </a:hlinkClick>
            </a:rPr>
            <a:t>here</a:t>
          </a:r>
          <a:r>
            <a:rPr lang="en-US" dirty="0">
              <a:solidFill>
                <a:srgbClr val="63298F"/>
              </a:solidFill>
              <a:effectLst/>
              <a:latin typeface="Bodoni MT" panose="02070603080606020203" pitchFamily="18" charset="77"/>
              <a:ea typeface="Times New Roman" panose="02020603050405020304" pitchFamily="18" charset="0"/>
            </a:rPr>
            <a:t>. </a:t>
          </a:r>
          <a:endParaRPr lang="en-US" dirty="0">
            <a:solidFill>
              <a:srgbClr val="63298F"/>
            </a:solidFill>
            <a:latin typeface="Bodoni MT" panose="02070603080606020203" pitchFamily="18" charset="77"/>
          </a:endParaRPr>
        </a:p>
      </dgm:t>
    </dgm:pt>
    <dgm:pt modelId="{53DB30A8-B789-8241-A431-226CB4C12D37}" type="parTrans" cxnId="{45685406-FBFC-4B45-B04E-D4F096CE529C}">
      <dgm:prSet/>
      <dgm:spPr/>
      <dgm:t>
        <a:bodyPr/>
        <a:lstStyle/>
        <a:p>
          <a:endParaRPr lang="en-US">
            <a:solidFill>
              <a:srgbClr val="63298F"/>
            </a:solidFill>
            <a:latin typeface="Bodoni MT" panose="02070603080606020203" pitchFamily="18" charset="77"/>
          </a:endParaRPr>
        </a:p>
      </dgm:t>
    </dgm:pt>
    <dgm:pt modelId="{EA58AECE-0A77-894D-B0E0-5283F47A16D2}" type="sibTrans" cxnId="{45685406-FBFC-4B45-B04E-D4F096CE529C}">
      <dgm:prSet/>
      <dgm:spPr/>
      <dgm:t>
        <a:bodyPr/>
        <a:lstStyle/>
        <a:p>
          <a:endParaRPr lang="en-US">
            <a:solidFill>
              <a:srgbClr val="63298F"/>
            </a:solidFill>
            <a:latin typeface="Bodoni MT" panose="02070603080606020203" pitchFamily="18" charset="77"/>
          </a:endParaRPr>
        </a:p>
      </dgm:t>
    </dgm:pt>
    <dgm:pt modelId="{EE1F5824-1687-C443-A7CE-B2BA137E26D0}">
      <dgm:prSet phldrT="[Text]"/>
      <dgm:spPr/>
      <dgm:t>
        <a:bodyPr/>
        <a:lstStyle/>
        <a:p>
          <a:r>
            <a:rPr lang="en-US" dirty="0">
              <a:solidFill>
                <a:srgbClr val="63298F"/>
              </a:solidFill>
              <a:latin typeface="Bodoni MT" panose="02070603080606020203" pitchFamily="18" charset="77"/>
            </a:rPr>
            <a:t>Upon approval, view the orientation video via Canvas once cleared to register.</a:t>
          </a:r>
        </a:p>
      </dgm:t>
    </dgm:pt>
    <dgm:pt modelId="{96192C38-3A69-F740-9041-A4FF754A6897}" type="parTrans" cxnId="{B4D25D7A-F678-1B4B-9352-3F8BE6BB5568}">
      <dgm:prSet/>
      <dgm:spPr/>
      <dgm:t>
        <a:bodyPr/>
        <a:lstStyle/>
        <a:p>
          <a:endParaRPr lang="en-US">
            <a:solidFill>
              <a:srgbClr val="63298F"/>
            </a:solidFill>
            <a:latin typeface="Bodoni MT" panose="02070603080606020203" pitchFamily="18" charset="77"/>
          </a:endParaRPr>
        </a:p>
      </dgm:t>
    </dgm:pt>
    <dgm:pt modelId="{C5D23733-7775-3145-87D5-EEB4D748A29E}" type="sibTrans" cxnId="{B4D25D7A-F678-1B4B-9352-3F8BE6BB5568}">
      <dgm:prSet/>
      <dgm:spPr/>
      <dgm:t>
        <a:bodyPr/>
        <a:lstStyle/>
        <a:p>
          <a:endParaRPr lang="en-US">
            <a:solidFill>
              <a:srgbClr val="63298F"/>
            </a:solidFill>
            <a:latin typeface="Bodoni MT" panose="02070603080606020203" pitchFamily="18" charset="77"/>
          </a:endParaRPr>
        </a:p>
      </dgm:t>
    </dgm:pt>
    <dgm:pt modelId="{2D64F9F3-6B3D-BB4D-ADBD-D076A6734F4B}">
      <dgm:prSet phldrT="[Text]"/>
      <dgm:spPr/>
      <dgm:t>
        <a:bodyPr/>
        <a:lstStyle/>
        <a:p>
          <a:r>
            <a:rPr lang="en-US" dirty="0">
              <a:solidFill>
                <a:srgbClr val="63298F"/>
              </a:solidFill>
              <a:latin typeface="Bodoni MT" panose="02070603080606020203" pitchFamily="18" charset="77"/>
            </a:rPr>
            <a:t>Review and sign acknowledgment form via Canvas verifying that you watched the orientation video and reviewed the syllabus in its entirety. </a:t>
          </a:r>
        </a:p>
      </dgm:t>
    </dgm:pt>
    <dgm:pt modelId="{F790AAE5-1208-BE42-8B6F-FF40E03C79AC}" type="parTrans" cxnId="{A52B1AAC-B544-D941-9F98-613BCBC67BB5}">
      <dgm:prSet/>
      <dgm:spPr/>
      <dgm:t>
        <a:bodyPr/>
        <a:lstStyle/>
        <a:p>
          <a:endParaRPr lang="en-US">
            <a:solidFill>
              <a:srgbClr val="63298F"/>
            </a:solidFill>
            <a:latin typeface="Bodoni MT" panose="02070603080606020203" pitchFamily="18" charset="77"/>
          </a:endParaRPr>
        </a:p>
      </dgm:t>
    </dgm:pt>
    <dgm:pt modelId="{A540577C-A6FB-0E41-A50F-A2B75F2733C3}" type="sibTrans" cxnId="{A52B1AAC-B544-D941-9F98-613BCBC67BB5}">
      <dgm:prSet/>
      <dgm:spPr/>
      <dgm:t>
        <a:bodyPr/>
        <a:lstStyle/>
        <a:p>
          <a:endParaRPr lang="en-US">
            <a:solidFill>
              <a:srgbClr val="63298F"/>
            </a:solidFill>
            <a:latin typeface="Bodoni MT" panose="02070603080606020203" pitchFamily="18" charset="77"/>
          </a:endParaRPr>
        </a:p>
      </dgm:t>
    </dgm:pt>
    <dgm:pt modelId="{5F86F5D2-6AB6-334E-AE8D-E91658CF879A}" type="pres">
      <dgm:prSet presAssocID="{069F5CDD-1505-7D48-9794-11BE508381BA}" presName="Name0" presStyleCnt="0">
        <dgm:presLayoutVars>
          <dgm:dir/>
          <dgm:resizeHandles val="exact"/>
        </dgm:presLayoutVars>
      </dgm:prSet>
      <dgm:spPr/>
    </dgm:pt>
    <dgm:pt modelId="{A0B0F373-1AD3-DE40-9DD4-BBD5178AFB08}" type="pres">
      <dgm:prSet presAssocID="{7663BC91-E797-F743-A650-E3E0C117B315}" presName="node" presStyleLbl="node1" presStyleIdx="0" presStyleCnt="3">
        <dgm:presLayoutVars>
          <dgm:bulletEnabled val="1"/>
        </dgm:presLayoutVars>
      </dgm:prSet>
      <dgm:spPr/>
    </dgm:pt>
    <dgm:pt modelId="{8FAC27E6-228E-7A4E-B939-D11E8BA61B35}" type="pres">
      <dgm:prSet presAssocID="{EA58AECE-0A77-894D-B0E0-5283F47A16D2}" presName="sibTrans" presStyleLbl="sibTrans2D1" presStyleIdx="0" presStyleCnt="2"/>
      <dgm:spPr/>
    </dgm:pt>
    <dgm:pt modelId="{6DAF7391-A82E-CF45-B5EB-66E8BBDE525D}" type="pres">
      <dgm:prSet presAssocID="{EA58AECE-0A77-894D-B0E0-5283F47A16D2}" presName="connectorText" presStyleLbl="sibTrans2D1" presStyleIdx="0" presStyleCnt="2"/>
      <dgm:spPr/>
    </dgm:pt>
    <dgm:pt modelId="{81DABC26-FE4A-0644-9782-545C12CFD242}" type="pres">
      <dgm:prSet presAssocID="{EE1F5824-1687-C443-A7CE-B2BA137E26D0}" presName="node" presStyleLbl="node1" presStyleIdx="1" presStyleCnt="3">
        <dgm:presLayoutVars>
          <dgm:bulletEnabled val="1"/>
        </dgm:presLayoutVars>
      </dgm:prSet>
      <dgm:spPr/>
    </dgm:pt>
    <dgm:pt modelId="{D7FC22CF-9B72-9B4B-9958-161E74960D24}" type="pres">
      <dgm:prSet presAssocID="{C5D23733-7775-3145-87D5-EEB4D748A29E}" presName="sibTrans" presStyleLbl="sibTrans2D1" presStyleIdx="1" presStyleCnt="2"/>
      <dgm:spPr/>
    </dgm:pt>
    <dgm:pt modelId="{D5A42573-9B8D-524E-8568-9C3F72BD9E8B}" type="pres">
      <dgm:prSet presAssocID="{C5D23733-7775-3145-87D5-EEB4D748A29E}" presName="connectorText" presStyleLbl="sibTrans2D1" presStyleIdx="1" presStyleCnt="2"/>
      <dgm:spPr/>
    </dgm:pt>
    <dgm:pt modelId="{18C8C745-1251-9045-B0E0-9976E72540C6}" type="pres">
      <dgm:prSet presAssocID="{2D64F9F3-6B3D-BB4D-ADBD-D076A6734F4B}" presName="node" presStyleLbl="node1" presStyleIdx="2" presStyleCnt="3">
        <dgm:presLayoutVars>
          <dgm:bulletEnabled val="1"/>
        </dgm:presLayoutVars>
      </dgm:prSet>
      <dgm:spPr/>
    </dgm:pt>
  </dgm:ptLst>
  <dgm:cxnLst>
    <dgm:cxn modelId="{45685406-FBFC-4B45-B04E-D4F096CE529C}" srcId="{069F5CDD-1505-7D48-9794-11BE508381BA}" destId="{7663BC91-E797-F743-A650-E3E0C117B315}" srcOrd="0" destOrd="0" parTransId="{53DB30A8-B789-8241-A431-226CB4C12D37}" sibTransId="{EA58AECE-0A77-894D-B0E0-5283F47A16D2}"/>
    <dgm:cxn modelId="{CFB7B30B-B0C6-B746-A0AC-E51D422CDF22}" type="presOf" srcId="{C5D23733-7775-3145-87D5-EEB4D748A29E}" destId="{D7FC22CF-9B72-9B4B-9958-161E74960D24}" srcOrd="0" destOrd="0" presId="urn:microsoft.com/office/officeart/2005/8/layout/process1"/>
    <dgm:cxn modelId="{33F43478-79BA-AC4E-AED0-F4421F20AD48}" type="presOf" srcId="{2D64F9F3-6B3D-BB4D-ADBD-D076A6734F4B}" destId="{18C8C745-1251-9045-B0E0-9976E72540C6}" srcOrd="0" destOrd="0" presId="urn:microsoft.com/office/officeart/2005/8/layout/process1"/>
    <dgm:cxn modelId="{B4D25D7A-F678-1B4B-9352-3F8BE6BB5568}" srcId="{069F5CDD-1505-7D48-9794-11BE508381BA}" destId="{EE1F5824-1687-C443-A7CE-B2BA137E26D0}" srcOrd="1" destOrd="0" parTransId="{96192C38-3A69-F740-9041-A4FF754A6897}" sibTransId="{C5D23733-7775-3145-87D5-EEB4D748A29E}"/>
    <dgm:cxn modelId="{4B83B48F-F110-E74B-8355-F8855CF9FCD9}" type="presOf" srcId="{EA58AECE-0A77-894D-B0E0-5283F47A16D2}" destId="{8FAC27E6-228E-7A4E-B939-D11E8BA61B35}" srcOrd="0" destOrd="0" presId="urn:microsoft.com/office/officeart/2005/8/layout/process1"/>
    <dgm:cxn modelId="{958F16A9-0394-6E45-9DFF-4B0710790942}" type="presOf" srcId="{EA58AECE-0A77-894D-B0E0-5283F47A16D2}" destId="{6DAF7391-A82E-CF45-B5EB-66E8BBDE525D}" srcOrd="1" destOrd="0" presId="urn:microsoft.com/office/officeart/2005/8/layout/process1"/>
    <dgm:cxn modelId="{A52B1AAC-B544-D941-9F98-613BCBC67BB5}" srcId="{069F5CDD-1505-7D48-9794-11BE508381BA}" destId="{2D64F9F3-6B3D-BB4D-ADBD-D076A6734F4B}" srcOrd="2" destOrd="0" parTransId="{F790AAE5-1208-BE42-8B6F-FF40E03C79AC}" sibTransId="{A540577C-A6FB-0E41-A50F-A2B75F2733C3}"/>
    <dgm:cxn modelId="{5BD8C5B3-2768-FF45-B59A-9A06F83BA330}" type="presOf" srcId="{C5D23733-7775-3145-87D5-EEB4D748A29E}" destId="{D5A42573-9B8D-524E-8568-9C3F72BD9E8B}" srcOrd="1" destOrd="0" presId="urn:microsoft.com/office/officeart/2005/8/layout/process1"/>
    <dgm:cxn modelId="{1C7871BE-CB18-C943-8633-8BBB29B3865E}" type="presOf" srcId="{EE1F5824-1687-C443-A7CE-B2BA137E26D0}" destId="{81DABC26-FE4A-0644-9782-545C12CFD242}" srcOrd="0" destOrd="0" presId="urn:microsoft.com/office/officeart/2005/8/layout/process1"/>
    <dgm:cxn modelId="{1F372AD4-804C-5743-878A-46B8CDBE2504}" type="presOf" srcId="{069F5CDD-1505-7D48-9794-11BE508381BA}" destId="{5F86F5D2-6AB6-334E-AE8D-E91658CF879A}" srcOrd="0" destOrd="0" presId="urn:microsoft.com/office/officeart/2005/8/layout/process1"/>
    <dgm:cxn modelId="{8C94A6EC-355F-B24B-8ED9-4360886FCB8D}" type="presOf" srcId="{7663BC91-E797-F743-A650-E3E0C117B315}" destId="{A0B0F373-1AD3-DE40-9DD4-BBD5178AFB08}" srcOrd="0" destOrd="0" presId="urn:microsoft.com/office/officeart/2005/8/layout/process1"/>
    <dgm:cxn modelId="{6DF68264-D82A-ED4A-8A0B-87722B942697}" type="presParOf" srcId="{5F86F5D2-6AB6-334E-AE8D-E91658CF879A}" destId="{A0B0F373-1AD3-DE40-9DD4-BBD5178AFB08}" srcOrd="0" destOrd="0" presId="urn:microsoft.com/office/officeart/2005/8/layout/process1"/>
    <dgm:cxn modelId="{522AFD2F-FECB-F745-9438-E44773876F1E}" type="presParOf" srcId="{5F86F5D2-6AB6-334E-AE8D-E91658CF879A}" destId="{8FAC27E6-228E-7A4E-B939-D11E8BA61B35}" srcOrd="1" destOrd="0" presId="urn:microsoft.com/office/officeart/2005/8/layout/process1"/>
    <dgm:cxn modelId="{13EC795C-FCF2-0C46-841B-2434130C389C}" type="presParOf" srcId="{8FAC27E6-228E-7A4E-B939-D11E8BA61B35}" destId="{6DAF7391-A82E-CF45-B5EB-66E8BBDE525D}" srcOrd="0" destOrd="0" presId="urn:microsoft.com/office/officeart/2005/8/layout/process1"/>
    <dgm:cxn modelId="{4631C954-906F-6D4E-BB3E-F2A7ADBA9155}" type="presParOf" srcId="{5F86F5D2-6AB6-334E-AE8D-E91658CF879A}" destId="{81DABC26-FE4A-0644-9782-545C12CFD242}" srcOrd="2" destOrd="0" presId="urn:microsoft.com/office/officeart/2005/8/layout/process1"/>
    <dgm:cxn modelId="{E820B8F1-A732-DA44-8C7C-DF56596F6F72}" type="presParOf" srcId="{5F86F5D2-6AB6-334E-AE8D-E91658CF879A}" destId="{D7FC22CF-9B72-9B4B-9958-161E74960D24}" srcOrd="3" destOrd="0" presId="urn:microsoft.com/office/officeart/2005/8/layout/process1"/>
    <dgm:cxn modelId="{E1383E24-885A-4B42-8809-1137855D8BBB}" type="presParOf" srcId="{D7FC22CF-9B72-9B4B-9958-161E74960D24}" destId="{D5A42573-9B8D-524E-8568-9C3F72BD9E8B}" srcOrd="0" destOrd="0" presId="urn:microsoft.com/office/officeart/2005/8/layout/process1"/>
    <dgm:cxn modelId="{2EC104E6-0130-BA47-8FA3-30600423B277}" type="presParOf" srcId="{5F86F5D2-6AB6-334E-AE8D-E91658CF879A}" destId="{18C8C745-1251-9045-B0E0-9976E72540C6}" srcOrd="4"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8B17F7-C118-6E47-BEAA-1AAEE7582B0E}"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pt>
    <dgm:pt modelId="{16C33418-5C87-8B4C-BB85-8E49D17C3B84}">
      <dgm:prSet phldrT="[Text]"/>
      <dgm:spPr/>
      <dgm:t>
        <a:bodyPr/>
        <a:lstStyle/>
        <a:p>
          <a:pPr>
            <a:lnSpc>
              <a:spcPct val="100000"/>
            </a:lnSpc>
          </a:pPr>
          <a:r>
            <a:rPr lang="en-US" b="1">
              <a:latin typeface="Bodoni MT" panose="02070603080606020203" pitchFamily="18" charset="77"/>
            </a:rPr>
            <a:t>Ethical Conduct</a:t>
          </a:r>
        </a:p>
      </dgm:t>
    </dgm:pt>
    <dgm:pt modelId="{5A1B6F9F-C81A-954F-8BE0-73B61902D6CD}" type="parTrans" cxnId="{AC74CECB-4BDA-C04D-AD1C-5AD1B7AAB78D}">
      <dgm:prSet/>
      <dgm:spPr/>
      <dgm:t>
        <a:bodyPr/>
        <a:lstStyle/>
        <a:p>
          <a:endParaRPr lang="en-US" sz="1800" b="1">
            <a:latin typeface="Bodoni MT" panose="02070603080606020203" pitchFamily="18" charset="77"/>
          </a:endParaRPr>
        </a:p>
      </dgm:t>
    </dgm:pt>
    <dgm:pt modelId="{93C38D91-C2BD-D34D-9623-C79AA27C1828}" type="sibTrans" cxnId="{AC74CECB-4BDA-C04D-AD1C-5AD1B7AAB78D}">
      <dgm:prSet/>
      <dgm:spPr/>
      <dgm:t>
        <a:bodyPr/>
        <a:lstStyle/>
        <a:p>
          <a:endParaRPr lang="en-US" b="1">
            <a:latin typeface="Bodoni MT" panose="02070603080606020203" pitchFamily="18" charset="77"/>
          </a:endParaRPr>
        </a:p>
      </dgm:t>
    </dgm:pt>
    <dgm:pt modelId="{D55E1ACA-C402-9247-938A-FB8063C5D2EA}">
      <dgm:prSet phldrT="[Text]"/>
      <dgm:spPr/>
      <dgm:t>
        <a:bodyPr/>
        <a:lstStyle/>
        <a:p>
          <a:pPr>
            <a:lnSpc>
              <a:spcPct val="100000"/>
            </a:lnSpc>
          </a:pPr>
          <a:r>
            <a:rPr lang="en-US" b="1">
              <a:latin typeface="Bodoni MT" panose="02070603080606020203" pitchFamily="18" charset="77"/>
            </a:rPr>
            <a:t>Communication</a:t>
          </a:r>
        </a:p>
      </dgm:t>
    </dgm:pt>
    <dgm:pt modelId="{D944A797-BA7B-BB4B-A58D-D71E18BE2662}" type="parTrans" cxnId="{13EF645D-8B0B-6243-919F-67397F792B4E}">
      <dgm:prSet/>
      <dgm:spPr/>
      <dgm:t>
        <a:bodyPr/>
        <a:lstStyle/>
        <a:p>
          <a:endParaRPr lang="en-US" sz="1800" b="1">
            <a:latin typeface="Bodoni MT" panose="02070603080606020203" pitchFamily="18" charset="77"/>
          </a:endParaRPr>
        </a:p>
      </dgm:t>
    </dgm:pt>
    <dgm:pt modelId="{0C50BABC-E004-F34F-934A-30AD9DD8EE07}" type="sibTrans" cxnId="{13EF645D-8B0B-6243-919F-67397F792B4E}">
      <dgm:prSet/>
      <dgm:spPr/>
      <dgm:t>
        <a:bodyPr/>
        <a:lstStyle/>
        <a:p>
          <a:endParaRPr lang="en-US" b="1">
            <a:latin typeface="Bodoni MT" panose="02070603080606020203" pitchFamily="18" charset="77"/>
          </a:endParaRPr>
        </a:p>
      </dgm:t>
    </dgm:pt>
    <dgm:pt modelId="{35F6D0AE-F96C-F744-98A1-416168BCBDF5}">
      <dgm:prSet phldrT="[Text]"/>
      <dgm:spPr/>
      <dgm:t>
        <a:bodyPr/>
        <a:lstStyle/>
        <a:p>
          <a:pPr>
            <a:lnSpc>
              <a:spcPct val="100000"/>
            </a:lnSpc>
          </a:pPr>
          <a:r>
            <a:rPr lang="en-US" b="1">
              <a:latin typeface="Bodoni MT" panose="02070603080606020203" pitchFamily="18" charset="77"/>
            </a:rPr>
            <a:t>Attire</a:t>
          </a:r>
        </a:p>
      </dgm:t>
    </dgm:pt>
    <dgm:pt modelId="{BFF39F47-7008-F94A-B408-92CCEAEF4A0E}" type="parTrans" cxnId="{CB83634E-B124-9844-ADAD-CA5F7E681E32}">
      <dgm:prSet/>
      <dgm:spPr/>
      <dgm:t>
        <a:bodyPr/>
        <a:lstStyle/>
        <a:p>
          <a:endParaRPr lang="en-US" sz="1800" b="1">
            <a:latin typeface="Bodoni MT" panose="02070603080606020203" pitchFamily="18" charset="77"/>
          </a:endParaRPr>
        </a:p>
      </dgm:t>
    </dgm:pt>
    <dgm:pt modelId="{7046E273-B86F-AC41-A182-822490021EF8}" type="sibTrans" cxnId="{CB83634E-B124-9844-ADAD-CA5F7E681E32}">
      <dgm:prSet/>
      <dgm:spPr/>
      <dgm:t>
        <a:bodyPr/>
        <a:lstStyle/>
        <a:p>
          <a:endParaRPr lang="en-US" b="1">
            <a:latin typeface="Bodoni MT" panose="02070603080606020203" pitchFamily="18" charset="77"/>
          </a:endParaRPr>
        </a:p>
      </dgm:t>
    </dgm:pt>
    <dgm:pt modelId="{0D37F80D-B89D-43A7-A4CF-936B73D034FB}" type="pres">
      <dgm:prSet presAssocID="{948B17F7-C118-6E47-BEAA-1AAEE7582B0E}" presName="root" presStyleCnt="0">
        <dgm:presLayoutVars>
          <dgm:dir/>
          <dgm:resizeHandles val="exact"/>
        </dgm:presLayoutVars>
      </dgm:prSet>
      <dgm:spPr/>
    </dgm:pt>
    <dgm:pt modelId="{AE27E1CB-081C-4832-8CCC-065880405395}" type="pres">
      <dgm:prSet presAssocID="{16C33418-5C87-8B4C-BB85-8E49D17C3B84}" presName="compNode" presStyleCnt="0"/>
      <dgm:spPr/>
    </dgm:pt>
    <dgm:pt modelId="{0EACF920-7B75-4638-BD01-4353BD70F164}" type="pres">
      <dgm:prSet presAssocID="{16C33418-5C87-8B4C-BB85-8E49D17C3B8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C18B332D-1108-4ED2-AB30-07E2350535B7}" type="pres">
      <dgm:prSet presAssocID="{16C33418-5C87-8B4C-BB85-8E49D17C3B84}" presName="spaceRect" presStyleCnt="0"/>
      <dgm:spPr/>
    </dgm:pt>
    <dgm:pt modelId="{628812AB-17BE-4F37-B28B-A47E4C73BA77}" type="pres">
      <dgm:prSet presAssocID="{16C33418-5C87-8B4C-BB85-8E49D17C3B84}" presName="textRect" presStyleLbl="revTx" presStyleIdx="0" presStyleCnt="3">
        <dgm:presLayoutVars>
          <dgm:chMax val="1"/>
          <dgm:chPref val="1"/>
        </dgm:presLayoutVars>
      </dgm:prSet>
      <dgm:spPr/>
    </dgm:pt>
    <dgm:pt modelId="{ED94BE04-722A-4424-8F7D-2D7AD8C26DB7}" type="pres">
      <dgm:prSet presAssocID="{93C38D91-C2BD-D34D-9623-C79AA27C1828}" presName="sibTrans" presStyleCnt="0"/>
      <dgm:spPr/>
    </dgm:pt>
    <dgm:pt modelId="{43C99D6C-8753-45CD-B4A4-D411D77FF0C0}" type="pres">
      <dgm:prSet presAssocID="{D55E1ACA-C402-9247-938A-FB8063C5D2EA}" presName="compNode" presStyleCnt="0"/>
      <dgm:spPr/>
    </dgm:pt>
    <dgm:pt modelId="{AB6801E5-82C1-403A-92B8-BE3C343CCF87}" type="pres">
      <dgm:prSet presAssocID="{D55E1ACA-C402-9247-938A-FB8063C5D2E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lephone"/>
        </a:ext>
      </dgm:extLst>
    </dgm:pt>
    <dgm:pt modelId="{DCA3FA44-A385-4590-817F-1A1CD73E2489}" type="pres">
      <dgm:prSet presAssocID="{D55E1ACA-C402-9247-938A-FB8063C5D2EA}" presName="spaceRect" presStyleCnt="0"/>
      <dgm:spPr/>
    </dgm:pt>
    <dgm:pt modelId="{0AB582B4-4CED-4F69-B4EC-9258551B22B6}" type="pres">
      <dgm:prSet presAssocID="{D55E1ACA-C402-9247-938A-FB8063C5D2EA}" presName="textRect" presStyleLbl="revTx" presStyleIdx="1" presStyleCnt="3">
        <dgm:presLayoutVars>
          <dgm:chMax val="1"/>
          <dgm:chPref val="1"/>
        </dgm:presLayoutVars>
      </dgm:prSet>
      <dgm:spPr/>
    </dgm:pt>
    <dgm:pt modelId="{54EA73DC-6B7A-4E82-9DC1-5D2845D03F7E}" type="pres">
      <dgm:prSet presAssocID="{0C50BABC-E004-F34F-934A-30AD9DD8EE07}" presName="sibTrans" presStyleCnt="0"/>
      <dgm:spPr/>
    </dgm:pt>
    <dgm:pt modelId="{A81E94EE-9E7B-440F-809F-E81DF477AE8B}" type="pres">
      <dgm:prSet presAssocID="{35F6D0AE-F96C-F744-98A1-416168BCBDF5}" presName="compNode" presStyleCnt="0"/>
      <dgm:spPr/>
    </dgm:pt>
    <dgm:pt modelId="{5A84DD47-B5BE-4AD9-B3E4-339A52E9325E}" type="pres">
      <dgm:prSet presAssocID="{35F6D0AE-F96C-F744-98A1-416168BCBDF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it"/>
        </a:ext>
      </dgm:extLst>
    </dgm:pt>
    <dgm:pt modelId="{A6072779-254F-4594-9AE3-6B24FB985C12}" type="pres">
      <dgm:prSet presAssocID="{35F6D0AE-F96C-F744-98A1-416168BCBDF5}" presName="spaceRect" presStyleCnt="0"/>
      <dgm:spPr/>
    </dgm:pt>
    <dgm:pt modelId="{BCC23778-B656-4F73-9C26-D174EE1FA709}" type="pres">
      <dgm:prSet presAssocID="{35F6D0AE-F96C-F744-98A1-416168BCBDF5}" presName="textRect" presStyleLbl="revTx" presStyleIdx="2" presStyleCnt="3">
        <dgm:presLayoutVars>
          <dgm:chMax val="1"/>
          <dgm:chPref val="1"/>
        </dgm:presLayoutVars>
      </dgm:prSet>
      <dgm:spPr/>
    </dgm:pt>
  </dgm:ptLst>
  <dgm:cxnLst>
    <dgm:cxn modelId="{46ACE71C-1214-324C-A2B6-B90747BD6856}" type="presOf" srcId="{D55E1ACA-C402-9247-938A-FB8063C5D2EA}" destId="{0AB582B4-4CED-4F69-B4EC-9258551B22B6}" srcOrd="0" destOrd="0" presId="urn:microsoft.com/office/officeart/2018/2/layout/IconLabelList"/>
    <dgm:cxn modelId="{69CA4C3B-7348-C448-A046-6D3E56B7ACB5}" type="presOf" srcId="{35F6D0AE-F96C-F744-98A1-416168BCBDF5}" destId="{BCC23778-B656-4F73-9C26-D174EE1FA709}" srcOrd="0" destOrd="0" presId="urn:microsoft.com/office/officeart/2018/2/layout/IconLabelList"/>
    <dgm:cxn modelId="{CB83634E-B124-9844-ADAD-CA5F7E681E32}" srcId="{948B17F7-C118-6E47-BEAA-1AAEE7582B0E}" destId="{35F6D0AE-F96C-F744-98A1-416168BCBDF5}" srcOrd="2" destOrd="0" parTransId="{BFF39F47-7008-F94A-B408-92CCEAEF4A0E}" sibTransId="{7046E273-B86F-AC41-A182-822490021EF8}"/>
    <dgm:cxn modelId="{FA47DA50-A47B-8247-ABCB-3AAC9752CB9E}" type="presOf" srcId="{16C33418-5C87-8B4C-BB85-8E49D17C3B84}" destId="{628812AB-17BE-4F37-B28B-A47E4C73BA77}" srcOrd="0" destOrd="0" presId="urn:microsoft.com/office/officeart/2018/2/layout/IconLabelList"/>
    <dgm:cxn modelId="{07BD3C54-D08D-2A4F-8C38-EC50B9748BA9}" type="presOf" srcId="{948B17F7-C118-6E47-BEAA-1AAEE7582B0E}" destId="{0D37F80D-B89D-43A7-A4CF-936B73D034FB}" srcOrd="0" destOrd="0" presId="urn:microsoft.com/office/officeart/2018/2/layout/IconLabelList"/>
    <dgm:cxn modelId="{13EF645D-8B0B-6243-919F-67397F792B4E}" srcId="{948B17F7-C118-6E47-BEAA-1AAEE7582B0E}" destId="{D55E1ACA-C402-9247-938A-FB8063C5D2EA}" srcOrd="1" destOrd="0" parTransId="{D944A797-BA7B-BB4B-A58D-D71E18BE2662}" sibTransId="{0C50BABC-E004-F34F-934A-30AD9DD8EE07}"/>
    <dgm:cxn modelId="{AC74CECB-4BDA-C04D-AD1C-5AD1B7AAB78D}" srcId="{948B17F7-C118-6E47-BEAA-1AAEE7582B0E}" destId="{16C33418-5C87-8B4C-BB85-8E49D17C3B84}" srcOrd="0" destOrd="0" parTransId="{5A1B6F9F-C81A-954F-8BE0-73B61902D6CD}" sibTransId="{93C38D91-C2BD-D34D-9623-C79AA27C1828}"/>
    <dgm:cxn modelId="{EE563CD8-5398-3342-A790-FB45D3239D4E}" type="presParOf" srcId="{0D37F80D-B89D-43A7-A4CF-936B73D034FB}" destId="{AE27E1CB-081C-4832-8CCC-065880405395}" srcOrd="0" destOrd="0" presId="urn:microsoft.com/office/officeart/2018/2/layout/IconLabelList"/>
    <dgm:cxn modelId="{D98C541B-80A0-8341-8E46-1783D7B2421C}" type="presParOf" srcId="{AE27E1CB-081C-4832-8CCC-065880405395}" destId="{0EACF920-7B75-4638-BD01-4353BD70F164}" srcOrd="0" destOrd="0" presId="urn:microsoft.com/office/officeart/2018/2/layout/IconLabelList"/>
    <dgm:cxn modelId="{0E70B154-3676-EF4B-820B-ADD23C4496D7}" type="presParOf" srcId="{AE27E1CB-081C-4832-8CCC-065880405395}" destId="{C18B332D-1108-4ED2-AB30-07E2350535B7}" srcOrd="1" destOrd="0" presId="urn:microsoft.com/office/officeart/2018/2/layout/IconLabelList"/>
    <dgm:cxn modelId="{150362FB-B85B-C14C-BEF1-847EDE083606}" type="presParOf" srcId="{AE27E1CB-081C-4832-8CCC-065880405395}" destId="{628812AB-17BE-4F37-B28B-A47E4C73BA77}" srcOrd="2" destOrd="0" presId="urn:microsoft.com/office/officeart/2018/2/layout/IconLabelList"/>
    <dgm:cxn modelId="{95FADD0B-F636-F240-81AC-A80169E3BC71}" type="presParOf" srcId="{0D37F80D-B89D-43A7-A4CF-936B73D034FB}" destId="{ED94BE04-722A-4424-8F7D-2D7AD8C26DB7}" srcOrd="1" destOrd="0" presId="urn:microsoft.com/office/officeart/2018/2/layout/IconLabelList"/>
    <dgm:cxn modelId="{1394B0F2-A918-7540-B843-3C4278E6A7C1}" type="presParOf" srcId="{0D37F80D-B89D-43A7-A4CF-936B73D034FB}" destId="{43C99D6C-8753-45CD-B4A4-D411D77FF0C0}" srcOrd="2" destOrd="0" presId="urn:microsoft.com/office/officeart/2018/2/layout/IconLabelList"/>
    <dgm:cxn modelId="{467950FC-9DDB-D643-8216-A9FE59D48E0D}" type="presParOf" srcId="{43C99D6C-8753-45CD-B4A4-D411D77FF0C0}" destId="{AB6801E5-82C1-403A-92B8-BE3C343CCF87}" srcOrd="0" destOrd="0" presId="urn:microsoft.com/office/officeart/2018/2/layout/IconLabelList"/>
    <dgm:cxn modelId="{378F6F2C-770A-524E-86A8-6D86B19F8172}" type="presParOf" srcId="{43C99D6C-8753-45CD-B4A4-D411D77FF0C0}" destId="{DCA3FA44-A385-4590-817F-1A1CD73E2489}" srcOrd="1" destOrd="0" presId="urn:microsoft.com/office/officeart/2018/2/layout/IconLabelList"/>
    <dgm:cxn modelId="{209F95B2-6893-4B4B-83FE-13F0F364B963}" type="presParOf" srcId="{43C99D6C-8753-45CD-B4A4-D411D77FF0C0}" destId="{0AB582B4-4CED-4F69-B4EC-9258551B22B6}" srcOrd="2" destOrd="0" presId="urn:microsoft.com/office/officeart/2018/2/layout/IconLabelList"/>
    <dgm:cxn modelId="{2BAB658C-6F42-5046-AD8C-87572B4B2B94}" type="presParOf" srcId="{0D37F80D-B89D-43A7-A4CF-936B73D034FB}" destId="{54EA73DC-6B7A-4E82-9DC1-5D2845D03F7E}" srcOrd="3" destOrd="0" presId="urn:microsoft.com/office/officeart/2018/2/layout/IconLabelList"/>
    <dgm:cxn modelId="{2A4F90CF-FDC6-6641-AD3C-B2406E4F28FC}" type="presParOf" srcId="{0D37F80D-B89D-43A7-A4CF-936B73D034FB}" destId="{A81E94EE-9E7B-440F-809F-E81DF477AE8B}" srcOrd="4" destOrd="0" presId="urn:microsoft.com/office/officeart/2018/2/layout/IconLabelList"/>
    <dgm:cxn modelId="{DB4FFAE0-B5B8-6246-A220-A32098C3BFED}" type="presParOf" srcId="{A81E94EE-9E7B-440F-809F-E81DF477AE8B}" destId="{5A84DD47-B5BE-4AD9-B3E4-339A52E9325E}" srcOrd="0" destOrd="0" presId="urn:microsoft.com/office/officeart/2018/2/layout/IconLabelList"/>
    <dgm:cxn modelId="{E1ED9C34-0A81-9743-9D90-3AC537DE8069}" type="presParOf" srcId="{A81E94EE-9E7B-440F-809F-E81DF477AE8B}" destId="{A6072779-254F-4594-9AE3-6B24FB985C12}" srcOrd="1" destOrd="0" presId="urn:microsoft.com/office/officeart/2018/2/layout/IconLabelList"/>
    <dgm:cxn modelId="{801CB801-59EB-9247-B0DB-8C8B92ED4594}" type="presParOf" srcId="{A81E94EE-9E7B-440F-809F-E81DF477AE8B}" destId="{BCC23778-B656-4F73-9C26-D174EE1FA709}" srcOrd="2" destOrd="0" presId="urn:microsoft.com/office/officeart/2018/2/layout/Icon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B0F373-1AD3-DE40-9DD4-BBD5178AFB08}">
      <dsp:nvSpPr>
        <dsp:cNvPr id="0" name=""/>
        <dsp:cNvSpPr/>
      </dsp:nvSpPr>
      <dsp:spPr>
        <a:xfrm>
          <a:off x="5932" y="1032670"/>
          <a:ext cx="1773206" cy="24603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63298F"/>
              </a:solidFill>
              <a:effectLst/>
              <a:latin typeface="Bodoni MT" panose="02070603080606020203" pitchFamily="18" charset="77"/>
              <a:ea typeface="Times New Roman" panose="02020603050405020304" pitchFamily="18" charset="0"/>
            </a:rPr>
            <a:t>Email your Practicum Placement Application to the Fieldwork Coordinator, Mrs. Zikeya Hickman-Glanton. The application can be found </a:t>
          </a:r>
          <a:r>
            <a:rPr lang="en-US" sz="1600" kern="1200" dirty="0">
              <a:solidFill>
                <a:srgbClr val="63298F"/>
              </a:solidFill>
              <a:effectLst/>
              <a:latin typeface="Bodoni MT" panose="02070603080606020203" pitchFamily="18" charset="77"/>
              <a:ea typeface="Times New Roman" panose="02020603050405020304" pitchFamily="18" charset="0"/>
              <a:hlinkClick xmlns:r="http://schemas.openxmlformats.org/officeDocument/2006/relationships" r:id="rId1">
                <a:extLst>
                  <a:ext uri="{A12FA001-AC4F-418D-AE19-62706E023703}">
                    <ahyp:hlinkClr xmlns:ahyp="http://schemas.microsoft.com/office/drawing/2018/hyperlinkcolor" val="tx"/>
                  </a:ext>
                </a:extLst>
              </a:hlinkClick>
            </a:rPr>
            <a:t>here</a:t>
          </a:r>
          <a:r>
            <a:rPr lang="en-US" sz="1600" kern="1200" dirty="0">
              <a:solidFill>
                <a:srgbClr val="63298F"/>
              </a:solidFill>
              <a:effectLst/>
              <a:latin typeface="Bodoni MT" panose="02070603080606020203" pitchFamily="18" charset="77"/>
              <a:ea typeface="Times New Roman" panose="02020603050405020304" pitchFamily="18" charset="0"/>
            </a:rPr>
            <a:t>. </a:t>
          </a:r>
          <a:endParaRPr lang="en-US" sz="1600" kern="1200" dirty="0">
            <a:solidFill>
              <a:srgbClr val="63298F"/>
            </a:solidFill>
            <a:latin typeface="Bodoni MT" panose="02070603080606020203" pitchFamily="18" charset="77"/>
          </a:endParaRPr>
        </a:p>
      </dsp:txBody>
      <dsp:txXfrm>
        <a:off x="57867" y="1084605"/>
        <a:ext cx="1669336" cy="2356454"/>
      </dsp:txXfrm>
    </dsp:sp>
    <dsp:sp modelId="{8FAC27E6-228E-7A4E-B939-D11E8BA61B35}">
      <dsp:nvSpPr>
        <dsp:cNvPr id="0" name=""/>
        <dsp:cNvSpPr/>
      </dsp:nvSpPr>
      <dsp:spPr>
        <a:xfrm>
          <a:off x="1956459" y="2042954"/>
          <a:ext cx="375919" cy="4397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rgbClr val="63298F"/>
            </a:solidFill>
            <a:latin typeface="Bodoni MT" panose="02070603080606020203" pitchFamily="18" charset="77"/>
          </a:endParaRPr>
        </a:p>
      </dsp:txBody>
      <dsp:txXfrm>
        <a:off x="1956459" y="2130905"/>
        <a:ext cx="263143" cy="263853"/>
      </dsp:txXfrm>
    </dsp:sp>
    <dsp:sp modelId="{81DABC26-FE4A-0644-9782-545C12CFD242}">
      <dsp:nvSpPr>
        <dsp:cNvPr id="0" name=""/>
        <dsp:cNvSpPr/>
      </dsp:nvSpPr>
      <dsp:spPr>
        <a:xfrm>
          <a:off x="2488421" y="1032670"/>
          <a:ext cx="1773206" cy="24603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63298F"/>
              </a:solidFill>
              <a:latin typeface="Bodoni MT" panose="02070603080606020203" pitchFamily="18" charset="77"/>
            </a:rPr>
            <a:t>Upon approval, view the orientation video via Canvas once cleared to register.</a:t>
          </a:r>
        </a:p>
      </dsp:txBody>
      <dsp:txXfrm>
        <a:off x="2540356" y="1084605"/>
        <a:ext cx="1669336" cy="2356454"/>
      </dsp:txXfrm>
    </dsp:sp>
    <dsp:sp modelId="{D7FC22CF-9B72-9B4B-9958-161E74960D24}">
      <dsp:nvSpPr>
        <dsp:cNvPr id="0" name=""/>
        <dsp:cNvSpPr/>
      </dsp:nvSpPr>
      <dsp:spPr>
        <a:xfrm>
          <a:off x="4438948" y="2042954"/>
          <a:ext cx="375919" cy="4397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rgbClr val="63298F"/>
            </a:solidFill>
            <a:latin typeface="Bodoni MT" panose="02070603080606020203" pitchFamily="18" charset="77"/>
          </a:endParaRPr>
        </a:p>
      </dsp:txBody>
      <dsp:txXfrm>
        <a:off x="4438948" y="2130905"/>
        <a:ext cx="263143" cy="263853"/>
      </dsp:txXfrm>
    </dsp:sp>
    <dsp:sp modelId="{18C8C745-1251-9045-B0E0-9976E72540C6}">
      <dsp:nvSpPr>
        <dsp:cNvPr id="0" name=""/>
        <dsp:cNvSpPr/>
      </dsp:nvSpPr>
      <dsp:spPr>
        <a:xfrm>
          <a:off x="4970910" y="1032670"/>
          <a:ext cx="1773206" cy="24603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63298F"/>
              </a:solidFill>
              <a:latin typeface="Bodoni MT" panose="02070603080606020203" pitchFamily="18" charset="77"/>
            </a:rPr>
            <a:t>Review and sign acknowledgment form via Canvas verifying that you watched the orientation video and reviewed the syllabus in its entirety. </a:t>
          </a:r>
        </a:p>
      </dsp:txBody>
      <dsp:txXfrm>
        <a:off x="5022845" y="1084605"/>
        <a:ext cx="1669336" cy="23564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CF920-7B75-4638-BD01-4353BD70F164}">
      <dsp:nvSpPr>
        <dsp:cNvPr id="0" name=""/>
        <dsp:cNvSpPr/>
      </dsp:nvSpPr>
      <dsp:spPr>
        <a:xfrm>
          <a:off x="738477" y="1037662"/>
          <a:ext cx="1079825" cy="10798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8812AB-17BE-4F37-B28B-A47E4C73BA77}">
      <dsp:nvSpPr>
        <dsp:cNvPr id="0" name=""/>
        <dsp:cNvSpPr/>
      </dsp:nvSpPr>
      <dsp:spPr>
        <a:xfrm>
          <a:off x="78583" y="2435142"/>
          <a:ext cx="23996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b="1" kern="1200">
              <a:latin typeface="Bodoni MT" panose="02070603080606020203" pitchFamily="18" charset="77"/>
            </a:rPr>
            <a:t>Ethical Conduct</a:t>
          </a:r>
        </a:p>
      </dsp:txBody>
      <dsp:txXfrm>
        <a:off x="78583" y="2435142"/>
        <a:ext cx="2399612" cy="720000"/>
      </dsp:txXfrm>
    </dsp:sp>
    <dsp:sp modelId="{AB6801E5-82C1-403A-92B8-BE3C343CCF87}">
      <dsp:nvSpPr>
        <dsp:cNvPr id="0" name=""/>
        <dsp:cNvSpPr/>
      </dsp:nvSpPr>
      <dsp:spPr>
        <a:xfrm>
          <a:off x="3558022" y="1037662"/>
          <a:ext cx="1079825" cy="10798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B582B4-4CED-4F69-B4EC-9258551B22B6}">
      <dsp:nvSpPr>
        <dsp:cNvPr id="0" name=""/>
        <dsp:cNvSpPr/>
      </dsp:nvSpPr>
      <dsp:spPr>
        <a:xfrm>
          <a:off x="2898129" y="2435142"/>
          <a:ext cx="23996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b="1" kern="1200">
              <a:latin typeface="Bodoni MT" panose="02070603080606020203" pitchFamily="18" charset="77"/>
            </a:rPr>
            <a:t>Communication</a:t>
          </a:r>
        </a:p>
      </dsp:txBody>
      <dsp:txXfrm>
        <a:off x="2898129" y="2435142"/>
        <a:ext cx="2399612" cy="720000"/>
      </dsp:txXfrm>
    </dsp:sp>
    <dsp:sp modelId="{5A84DD47-B5BE-4AD9-B3E4-339A52E9325E}">
      <dsp:nvSpPr>
        <dsp:cNvPr id="0" name=""/>
        <dsp:cNvSpPr/>
      </dsp:nvSpPr>
      <dsp:spPr>
        <a:xfrm>
          <a:off x="6377567" y="1037662"/>
          <a:ext cx="1079825" cy="10798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C23778-B656-4F73-9C26-D174EE1FA709}">
      <dsp:nvSpPr>
        <dsp:cNvPr id="0" name=""/>
        <dsp:cNvSpPr/>
      </dsp:nvSpPr>
      <dsp:spPr>
        <a:xfrm>
          <a:off x="5717674" y="2435142"/>
          <a:ext cx="23996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b="1" kern="1200">
              <a:latin typeface="Bodoni MT" panose="02070603080606020203" pitchFamily="18" charset="77"/>
            </a:rPr>
            <a:t>Attire</a:t>
          </a:r>
        </a:p>
      </dsp:txBody>
      <dsp:txXfrm>
        <a:off x="5717674" y="2435142"/>
        <a:ext cx="2399612"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17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F863B7EB-2BD9-48E9-940D-EFDE81AB9CDA}" type="datetimeFigureOut">
              <a:rPr lang="en-US"/>
              <a:pPr>
                <a:defRPr/>
              </a:pPr>
              <a:t>4/27/26</a:t>
            </a:fld>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17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7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17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DF24B53-728C-4A1E-9167-E705E19846A3}" type="slidenum">
              <a:rPr lang="en-US"/>
              <a:pPr>
                <a:defRPr/>
              </a:pPr>
              <a:t>‹#›</a:t>
            </a:fld>
            <a:endParaRPr lang="en-US"/>
          </a:p>
        </p:txBody>
      </p:sp>
    </p:spTree>
    <p:extLst>
      <p:ext uri="{BB962C8B-B14F-4D97-AF65-F5344CB8AC3E}">
        <p14:creationId xmlns:p14="http://schemas.microsoft.com/office/powerpoint/2010/main" val="11467682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a:bodyPr>
          <a:lstStyle/>
          <a:p>
            <a:pPr eaLnBrk="1" fontAlgn="auto" hangingPunct="1">
              <a:spcBef>
                <a:spcPts val="0"/>
              </a:spcBef>
              <a:spcAft>
                <a:spcPts val="0"/>
              </a:spcAft>
              <a:defRPr/>
            </a:pPr>
            <a:r>
              <a:rPr lang="en-US">
                <a:latin typeface="+mn-lt"/>
              </a:rPr>
              <a:t>  </a:t>
            </a:r>
          </a:p>
        </p:txBody>
      </p:sp>
      <p:sp>
        <p:nvSpPr>
          <p:cNvPr id="23556"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1</a:t>
            </a:fld>
            <a:endParaRPr lang="en-US" sz="1200">
              <a:latin typeface="+mn-l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C6F82-A786-C7D5-41C2-BFEDC26B0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E3FCD7-8598-61E0-B310-676E2E4DEF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F54DC-09FF-58A7-F8E8-D2357AEE41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B8F05C-770C-9BA2-BB92-6AC7C11271D4}"/>
              </a:ext>
            </a:extLst>
          </p:cNvPr>
          <p:cNvSpPr>
            <a:spLocks noGrp="1"/>
          </p:cNvSpPr>
          <p:nvPr>
            <p:ph type="sldNum" sz="quarter" idx="5"/>
          </p:nvPr>
        </p:nvSpPr>
        <p:spPr/>
        <p:txBody>
          <a:bodyPr/>
          <a:lstStyle/>
          <a:p>
            <a:pPr>
              <a:defRPr/>
            </a:pPr>
            <a:fld id="{1DF24B53-728C-4A1E-9167-E705E19846A3}" type="slidenum">
              <a:rPr lang="en-US" smtClean="0"/>
              <a:pPr>
                <a:defRPr/>
              </a:pPr>
              <a:t>11</a:t>
            </a:fld>
            <a:endParaRPr lang="en-US"/>
          </a:p>
        </p:txBody>
      </p:sp>
    </p:spTree>
    <p:extLst>
      <p:ext uri="{BB962C8B-B14F-4D97-AF65-F5344CB8AC3E}">
        <p14:creationId xmlns:p14="http://schemas.microsoft.com/office/powerpoint/2010/main" val="3223411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C04BA-A500-59E4-7AC9-D6DF7CF861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9E16D5-AD9B-F2EF-6306-4B976462EB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614E01-4AA6-BF38-9DF8-3EF687BE9331}"/>
              </a:ext>
            </a:extLst>
          </p:cNvPr>
          <p:cNvSpPr>
            <a:spLocks noGrp="1"/>
          </p:cNvSpPr>
          <p:nvPr>
            <p:ph type="body" idx="1"/>
          </p:nvPr>
        </p:nvSpPr>
        <p:spPr/>
        <p:txBody>
          <a:bodyPr/>
          <a:lstStyle/>
          <a:p>
            <a:r>
              <a:rPr lang="en-US" dirty="0"/>
              <a:t>I will email all supervisors one week prior to final assignments being due to request that they complete your evaluation. You only need to politely remind them. </a:t>
            </a:r>
          </a:p>
        </p:txBody>
      </p:sp>
      <p:sp>
        <p:nvSpPr>
          <p:cNvPr id="4" name="Slide Number Placeholder 3">
            <a:extLst>
              <a:ext uri="{FF2B5EF4-FFF2-40B4-BE49-F238E27FC236}">
                <a16:creationId xmlns:a16="http://schemas.microsoft.com/office/drawing/2014/main" id="{8122680C-2D2C-0BAC-A1A0-24D175DD64CF}"/>
              </a:ext>
            </a:extLst>
          </p:cNvPr>
          <p:cNvSpPr>
            <a:spLocks noGrp="1"/>
          </p:cNvSpPr>
          <p:nvPr>
            <p:ph type="sldNum" sz="quarter" idx="5"/>
          </p:nvPr>
        </p:nvSpPr>
        <p:spPr/>
        <p:txBody>
          <a:bodyPr/>
          <a:lstStyle/>
          <a:p>
            <a:pPr>
              <a:defRPr/>
            </a:pPr>
            <a:fld id="{1DF24B53-728C-4A1E-9167-E705E19846A3}" type="slidenum">
              <a:rPr lang="en-US" smtClean="0"/>
              <a:pPr>
                <a:defRPr/>
              </a:pPr>
              <a:t>12</a:t>
            </a:fld>
            <a:endParaRPr lang="en-US"/>
          </a:p>
        </p:txBody>
      </p:sp>
    </p:spTree>
    <p:extLst>
      <p:ext uri="{BB962C8B-B14F-4D97-AF65-F5344CB8AC3E}">
        <p14:creationId xmlns:p14="http://schemas.microsoft.com/office/powerpoint/2010/main" val="164676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CB1E3-AE0E-668A-A34F-639ED73340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5D7FE-A0AB-CC8D-3FDF-EB847388A2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469760-4D05-5B58-15F5-B3092C6110F6}"/>
              </a:ext>
            </a:extLst>
          </p:cNvPr>
          <p:cNvSpPr>
            <a:spLocks noGrp="1"/>
          </p:cNvSpPr>
          <p:nvPr>
            <p:ph type="body" idx="1"/>
          </p:nvPr>
        </p:nvSpPr>
        <p:spPr/>
        <p:txBody>
          <a:bodyPr/>
          <a:lstStyle/>
          <a:p>
            <a:r>
              <a:rPr lang="en-US" b="1" dirty="0">
                <a:effectLst/>
                <a:latin typeface="Times New Roman" panose="02020603050405020304" pitchFamily="18" charset="0"/>
              </a:rPr>
              <a:t>Professional &amp; Ethical Conduct </a:t>
            </a:r>
            <a:endParaRPr lang="en-US" dirty="0">
              <a:effectLst/>
              <a:latin typeface="Times New Roman" panose="02020603050405020304" pitchFamily="18" charset="0"/>
            </a:endParaRPr>
          </a:p>
          <a:p>
            <a:r>
              <a:rPr lang="en-US" dirty="0">
                <a:effectLst/>
                <a:latin typeface="Times New Roman" panose="02020603050405020304" pitchFamily="18" charset="0"/>
              </a:rPr>
              <a:t>Remember that you are representing yourself, Clemson University, the PRTM Department, and the CURT program during your practicum experience. Demonstrate professional and mature behaviors during your practicum experience, including being on time for your scheduled practicum hours; being mindful of your appearance, attire, mannerisms, and language; taking initiative to assist others or complete tasks; maintaining a positive attitude; and respecting others that you interact with. </a:t>
            </a:r>
          </a:p>
          <a:p>
            <a:r>
              <a:rPr lang="en-US" dirty="0">
                <a:effectLst/>
                <a:latin typeface="Times New Roman" panose="02020603050405020304" pitchFamily="18" charset="0"/>
              </a:rPr>
              <a:t>Unless your practicum site supervisor indicates differently, please leave your cell phone (and other technology: Apple Watch or equivalent; iPad/tablet, etc.) at home. You should not be making phone calls, receiving/sending text messages, taking photos/videos/audio recordings on any of your personal devices during practicum hours. </a:t>
            </a:r>
          </a:p>
          <a:p>
            <a:endParaRPr lang="en-US" dirty="0">
              <a:effectLst/>
              <a:latin typeface="Times New Roman" panose="02020603050405020304" pitchFamily="18" charset="0"/>
            </a:endParaRPr>
          </a:p>
          <a:p>
            <a:r>
              <a:rPr lang="en-US" b="1" dirty="0">
                <a:effectLst/>
                <a:latin typeface="Times New Roman" panose="02020603050405020304" pitchFamily="18" charset="0"/>
              </a:rPr>
              <a:t>Regarding social media content/posts: </a:t>
            </a:r>
          </a:p>
          <a:p>
            <a:pPr>
              <a:spcAft>
                <a:spcPts val="165"/>
              </a:spcAft>
              <a:buFont typeface="Arial" panose="020B0604020202020204" pitchFamily="34" charset="0"/>
              <a:buChar char="•"/>
            </a:pPr>
            <a:r>
              <a:rPr lang="en-US" dirty="0">
                <a:effectLst/>
                <a:latin typeface="Times New Roman" panose="02020603050405020304" pitchFamily="18" charset="0"/>
              </a:rPr>
              <a:t>Remember that posting identifiable photos of patients/clients and/or patient/client belongings is a violation of federal rules and regulations (Health Insurance Portability and Accountability Act - HIPAA). Students who violate HIPAA can face disciplinary action, including CURT Program dismissal. </a:t>
            </a:r>
          </a:p>
          <a:p>
            <a:pPr>
              <a:buFont typeface="Arial" panose="020B0604020202020204" pitchFamily="34" charset="0"/>
              <a:buChar char="•"/>
            </a:pPr>
            <a:r>
              <a:rPr lang="en-US" dirty="0">
                <a:effectLst/>
                <a:latin typeface="Times New Roman" panose="02020603050405020304" pitchFamily="18" charset="0"/>
              </a:rPr>
              <a:t>Remember not to post information, photos, or other items online that could embarrass you, your practicum site, Clemson University, the PRTM Department, or the CURT Program/faculty. This includes photos and items that may be posted by others on your page. </a:t>
            </a:r>
          </a:p>
          <a:p>
            <a:endParaRPr lang="en-US" dirty="0"/>
          </a:p>
        </p:txBody>
      </p:sp>
      <p:sp>
        <p:nvSpPr>
          <p:cNvPr id="4" name="Slide Number Placeholder 3">
            <a:extLst>
              <a:ext uri="{FF2B5EF4-FFF2-40B4-BE49-F238E27FC236}">
                <a16:creationId xmlns:a16="http://schemas.microsoft.com/office/drawing/2014/main" id="{3823CF15-2711-29AF-ADCE-FCA773BA13A5}"/>
              </a:ext>
            </a:extLst>
          </p:cNvPr>
          <p:cNvSpPr>
            <a:spLocks noGrp="1"/>
          </p:cNvSpPr>
          <p:nvPr>
            <p:ph type="sldNum" sz="quarter" idx="5"/>
          </p:nvPr>
        </p:nvSpPr>
        <p:spPr/>
        <p:txBody>
          <a:bodyPr/>
          <a:lstStyle/>
          <a:p>
            <a:pPr>
              <a:defRPr/>
            </a:pPr>
            <a:fld id="{1DF24B53-728C-4A1E-9167-E705E19846A3}" type="slidenum">
              <a:rPr lang="en-US" smtClean="0"/>
              <a:pPr>
                <a:defRPr/>
              </a:pPr>
              <a:t>13</a:t>
            </a:fld>
            <a:endParaRPr lang="en-US"/>
          </a:p>
        </p:txBody>
      </p:sp>
    </p:spTree>
    <p:extLst>
      <p:ext uri="{BB962C8B-B14F-4D97-AF65-F5344CB8AC3E}">
        <p14:creationId xmlns:p14="http://schemas.microsoft.com/office/powerpoint/2010/main" val="4212394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AFE12-572F-1A05-C59C-4ACA843731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E9354-61F5-B0F6-C5D4-4897572CC4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97727D-B108-79B6-8B37-CB9BB36E12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A83EEF-6337-41D0-8388-7AC5DB3312E9}"/>
              </a:ext>
            </a:extLst>
          </p:cNvPr>
          <p:cNvSpPr>
            <a:spLocks noGrp="1"/>
          </p:cNvSpPr>
          <p:nvPr>
            <p:ph type="sldNum" sz="quarter" idx="5"/>
          </p:nvPr>
        </p:nvSpPr>
        <p:spPr/>
        <p:txBody>
          <a:bodyPr/>
          <a:lstStyle/>
          <a:p>
            <a:pPr>
              <a:defRPr/>
            </a:pPr>
            <a:fld id="{1DF24B53-728C-4A1E-9167-E705E19846A3}" type="slidenum">
              <a:rPr lang="en-US" smtClean="0"/>
              <a:pPr>
                <a:defRPr/>
              </a:pPr>
              <a:t>14</a:t>
            </a:fld>
            <a:endParaRPr lang="en-US"/>
          </a:p>
        </p:txBody>
      </p:sp>
    </p:spTree>
    <p:extLst>
      <p:ext uri="{BB962C8B-B14F-4D97-AF65-F5344CB8AC3E}">
        <p14:creationId xmlns:p14="http://schemas.microsoft.com/office/powerpoint/2010/main" val="2853375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9D412-049F-E5EE-C57C-13A8D656E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D081D5-128A-D19E-8FC5-3FE84FDF5A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EF172E-0A1F-664C-B25D-394A78B0D8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B2031DE-4131-59C1-A32C-B11FEE09FB27}"/>
              </a:ext>
            </a:extLst>
          </p:cNvPr>
          <p:cNvSpPr>
            <a:spLocks noGrp="1"/>
          </p:cNvSpPr>
          <p:nvPr>
            <p:ph type="sldNum" sz="quarter" idx="5"/>
          </p:nvPr>
        </p:nvSpPr>
        <p:spPr/>
        <p:txBody>
          <a:bodyPr/>
          <a:lstStyle/>
          <a:p>
            <a:pPr>
              <a:defRPr/>
            </a:pPr>
            <a:fld id="{1DF24B53-728C-4A1E-9167-E705E19846A3}" type="slidenum">
              <a:rPr lang="en-US" smtClean="0"/>
              <a:pPr>
                <a:defRPr/>
              </a:pPr>
              <a:t>15</a:t>
            </a:fld>
            <a:endParaRPr lang="en-US"/>
          </a:p>
        </p:txBody>
      </p:sp>
    </p:spTree>
    <p:extLst>
      <p:ext uri="{BB962C8B-B14F-4D97-AF65-F5344CB8AC3E}">
        <p14:creationId xmlns:p14="http://schemas.microsoft.com/office/powerpoint/2010/main" val="1765634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a:bodyPr>
          <a:lstStyle/>
          <a:p>
            <a:pPr eaLnBrk="1" fontAlgn="auto" hangingPunct="1">
              <a:spcBef>
                <a:spcPts val="0"/>
              </a:spcBef>
              <a:spcAft>
                <a:spcPts val="0"/>
              </a:spcAft>
              <a:defRPr/>
            </a:pPr>
            <a:endParaRPr lang="en-US" sz="1200" kern="1200">
              <a:solidFill>
                <a:schemeClr val="tx1"/>
              </a:solidFill>
              <a:latin typeface="Calibri" pitchFamily="34" charset="0"/>
              <a:ea typeface="+mn-ea"/>
              <a:cs typeface="+mn-cs"/>
            </a:endParaRPr>
          </a:p>
        </p:txBody>
      </p:sp>
      <p:sp>
        <p:nvSpPr>
          <p:cNvPr id="23556"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2</a:t>
            </a:fld>
            <a:endParaRPr lang="en-US" sz="1200">
              <a:latin typeface="+mn-l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DF24B53-728C-4A1E-9167-E705E19846A3}" type="slidenum">
              <a:rPr lang="en-US" smtClean="0"/>
              <a:pPr>
                <a:defRPr/>
              </a:pPr>
              <a:t>3</a:t>
            </a:fld>
            <a:endParaRPr lang="en-US"/>
          </a:p>
        </p:txBody>
      </p:sp>
    </p:spTree>
    <p:extLst>
      <p:ext uri="{BB962C8B-B14F-4D97-AF65-F5344CB8AC3E}">
        <p14:creationId xmlns:p14="http://schemas.microsoft.com/office/powerpoint/2010/main" val="2706402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F0F82-6E57-C878-360E-1C00C9FBCC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369FE5-EA48-CB7D-C92A-5D08829419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E5422C-89DC-8B8F-29C7-777EBB737C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9A6FAAE-B4F1-3D85-A228-ED00ECD0791E}"/>
              </a:ext>
            </a:extLst>
          </p:cNvPr>
          <p:cNvSpPr>
            <a:spLocks noGrp="1"/>
          </p:cNvSpPr>
          <p:nvPr>
            <p:ph type="sldNum" sz="quarter" idx="5"/>
          </p:nvPr>
        </p:nvSpPr>
        <p:spPr/>
        <p:txBody>
          <a:bodyPr/>
          <a:lstStyle/>
          <a:p>
            <a:pPr>
              <a:defRPr/>
            </a:pPr>
            <a:fld id="{1DF24B53-728C-4A1E-9167-E705E19846A3}" type="slidenum">
              <a:rPr lang="en-US" smtClean="0"/>
              <a:pPr>
                <a:defRPr/>
              </a:pPr>
              <a:t>5</a:t>
            </a:fld>
            <a:endParaRPr lang="en-US"/>
          </a:p>
        </p:txBody>
      </p:sp>
    </p:spTree>
    <p:extLst>
      <p:ext uri="{BB962C8B-B14F-4D97-AF65-F5344CB8AC3E}">
        <p14:creationId xmlns:p14="http://schemas.microsoft.com/office/powerpoint/2010/main" val="3433364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69BC8-D854-4110-C100-480DC5109E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46151D-50E0-9C42-4EE5-72D5E6B174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42C4B9-C220-BED0-71F7-AF4D5706A0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EF35E9-375F-0BCE-9776-BD46B95653A0}"/>
              </a:ext>
            </a:extLst>
          </p:cNvPr>
          <p:cNvSpPr>
            <a:spLocks noGrp="1"/>
          </p:cNvSpPr>
          <p:nvPr>
            <p:ph type="sldNum" sz="quarter" idx="5"/>
          </p:nvPr>
        </p:nvSpPr>
        <p:spPr/>
        <p:txBody>
          <a:bodyPr/>
          <a:lstStyle/>
          <a:p>
            <a:pPr>
              <a:defRPr/>
            </a:pPr>
            <a:fld id="{1DF24B53-728C-4A1E-9167-E705E19846A3}" type="slidenum">
              <a:rPr lang="en-US" smtClean="0"/>
              <a:pPr>
                <a:defRPr/>
              </a:pPr>
              <a:t>6</a:t>
            </a:fld>
            <a:endParaRPr lang="en-US"/>
          </a:p>
        </p:txBody>
      </p:sp>
    </p:spTree>
    <p:extLst>
      <p:ext uri="{BB962C8B-B14F-4D97-AF65-F5344CB8AC3E}">
        <p14:creationId xmlns:p14="http://schemas.microsoft.com/office/powerpoint/2010/main" val="376330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EE1D0-4444-6F82-D118-6C5EBCECA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9EE3F-F2EF-A837-4894-6D94BC0837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B2BC72-1E27-E480-217F-318E6CFD68F1}"/>
              </a:ext>
            </a:extLst>
          </p:cNvPr>
          <p:cNvSpPr>
            <a:spLocks noGrp="1"/>
          </p:cNvSpPr>
          <p:nvPr>
            <p:ph type="body" idx="1"/>
          </p:nvPr>
        </p:nvSpPr>
        <p:spPr/>
        <p:txBody>
          <a:bodyPr/>
          <a:lstStyle/>
          <a:p>
            <a:r>
              <a:rPr lang="en-US" dirty="0"/>
              <a:t>Examples, Shiners Children’s Hospitals, RCP, etc. They have different disciplines. </a:t>
            </a:r>
          </a:p>
          <a:p>
            <a:endParaRPr lang="en-US" dirty="0"/>
          </a:p>
          <a:p>
            <a:r>
              <a:rPr lang="en-US" dirty="0"/>
              <a:t>The supervisor must also confirm that you will be working with individuals with disabilities and not injuries. </a:t>
            </a:r>
          </a:p>
          <a:p>
            <a:endParaRPr lang="en-US" dirty="0"/>
          </a:p>
          <a:p>
            <a:r>
              <a:rPr lang="en-US" b="1" dirty="0"/>
              <a:t>Please note that all of your hours at an OT site must have involvement with patients, if you log hours where you’re only cleaning rooms, arranging equipment, then those hours will NOT count. </a:t>
            </a:r>
          </a:p>
        </p:txBody>
      </p:sp>
      <p:sp>
        <p:nvSpPr>
          <p:cNvPr id="4" name="Slide Number Placeholder 3">
            <a:extLst>
              <a:ext uri="{FF2B5EF4-FFF2-40B4-BE49-F238E27FC236}">
                <a16:creationId xmlns:a16="http://schemas.microsoft.com/office/drawing/2014/main" id="{13D49955-6943-115C-9251-D577220DB782}"/>
              </a:ext>
            </a:extLst>
          </p:cNvPr>
          <p:cNvSpPr>
            <a:spLocks noGrp="1"/>
          </p:cNvSpPr>
          <p:nvPr>
            <p:ph type="sldNum" sz="quarter" idx="5"/>
          </p:nvPr>
        </p:nvSpPr>
        <p:spPr/>
        <p:txBody>
          <a:bodyPr/>
          <a:lstStyle/>
          <a:p>
            <a:pPr>
              <a:defRPr/>
            </a:pPr>
            <a:fld id="{1DF24B53-728C-4A1E-9167-E705E19846A3}" type="slidenum">
              <a:rPr lang="en-US" smtClean="0"/>
              <a:pPr>
                <a:defRPr/>
              </a:pPr>
              <a:t>7</a:t>
            </a:fld>
            <a:endParaRPr lang="en-US"/>
          </a:p>
        </p:txBody>
      </p:sp>
    </p:spTree>
    <p:extLst>
      <p:ext uri="{BB962C8B-B14F-4D97-AF65-F5344CB8AC3E}">
        <p14:creationId xmlns:p14="http://schemas.microsoft.com/office/powerpoint/2010/main" val="3566245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04CE5-ED13-8629-38CD-561BF3702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FD025D-3330-11BB-8C0C-31BF13C13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58AECB-CECB-7A63-58BE-3A6FCEBB247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CDF007D-0D82-9D4A-C75F-34362C785544}"/>
              </a:ext>
            </a:extLst>
          </p:cNvPr>
          <p:cNvSpPr>
            <a:spLocks noGrp="1"/>
          </p:cNvSpPr>
          <p:nvPr>
            <p:ph type="sldNum" sz="quarter" idx="5"/>
          </p:nvPr>
        </p:nvSpPr>
        <p:spPr/>
        <p:txBody>
          <a:bodyPr/>
          <a:lstStyle/>
          <a:p>
            <a:pPr>
              <a:defRPr/>
            </a:pPr>
            <a:fld id="{1DF24B53-728C-4A1E-9167-E705E19846A3}" type="slidenum">
              <a:rPr lang="en-US" smtClean="0"/>
              <a:pPr>
                <a:defRPr/>
              </a:pPr>
              <a:t>8</a:t>
            </a:fld>
            <a:endParaRPr lang="en-US"/>
          </a:p>
        </p:txBody>
      </p:sp>
    </p:spTree>
    <p:extLst>
      <p:ext uri="{BB962C8B-B14F-4D97-AF65-F5344CB8AC3E}">
        <p14:creationId xmlns:p14="http://schemas.microsoft.com/office/powerpoint/2010/main" val="2456928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F7F9A-82DF-4520-63E1-31AA98A047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5A78E4-6619-40E5-63D6-0EA7B04B11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E3CDC-E512-90C6-B02D-2AA8C696631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C55FDF-5DE4-604C-D5E7-EB3B2C036020}"/>
              </a:ext>
            </a:extLst>
          </p:cNvPr>
          <p:cNvSpPr>
            <a:spLocks noGrp="1"/>
          </p:cNvSpPr>
          <p:nvPr>
            <p:ph type="sldNum" sz="quarter" idx="5"/>
          </p:nvPr>
        </p:nvSpPr>
        <p:spPr/>
        <p:txBody>
          <a:bodyPr/>
          <a:lstStyle/>
          <a:p>
            <a:pPr>
              <a:defRPr/>
            </a:pPr>
            <a:fld id="{1DF24B53-728C-4A1E-9167-E705E19846A3}" type="slidenum">
              <a:rPr lang="en-US" smtClean="0"/>
              <a:pPr>
                <a:defRPr/>
              </a:pPr>
              <a:t>9</a:t>
            </a:fld>
            <a:endParaRPr lang="en-US"/>
          </a:p>
        </p:txBody>
      </p:sp>
    </p:spTree>
    <p:extLst>
      <p:ext uri="{BB962C8B-B14F-4D97-AF65-F5344CB8AC3E}">
        <p14:creationId xmlns:p14="http://schemas.microsoft.com/office/powerpoint/2010/main" val="2153431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5E073-2BDF-6F18-9485-30344E4897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EBACF0-D985-137B-DA55-EBE69E2F1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75DC1D-6D63-6843-C0B9-0B642EA9E990}"/>
              </a:ext>
            </a:extLst>
          </p:cNvPr>
          <p:cNvSpPr>
            <a:spLocks noGrp="1"/>
          </p:cNvSpPr>
          <p:nvPr>
            <p:ph type="body" idx="1"/>
          </p:nvPr>
        </p:nvSpPr>
        <p:spPr/>
        <p:txBody>
          <a:bodyPr/>
          <a:lstStyle/>
          <a:p>
            <a:r>
              <a:rPr lang="en-US" dirty="0"/>
              <a:t>Application is found on the CURT website under </a:t>
            </a:r>
            <a:r>
              <a:rPr lang="en-US"/>
              <a:t>the Practicum tab. </a:t>
            </a:r>
            <a:endParaRPr lang="en-US" dirty="0"/>
          </a:p>
        </p:txBody>
      </p:sp>
      <p:sp>
        <p:nvSpPr>
          <p:cNvPr id="4" name="Slide Number Placeholder 3">
            <a:extLst>
              <a:ext uri="{FF2B5EF4-FFF2-40B4-BE49-F238E27FC236}">
                <a16:creationId xmlns:a16="http://schemas.microsoft.com/office/drawing/2014/main" id="{B01042A0-2C8D-B139-5D1D-3F28DD632CAC}"/>
              </a:ext>
            </a:extLst>
          </p:cNvPr>
          <p:cNvSpPr>
            <a:spLocks noGrp="1"/>
          </p:cNvSpPr>
          <p:nvPr>
            <p:ph type="sldNum" sz="quarter" idx="5"/>
          </p:nvPr>
        </p:nvSpPr>
        <p:spPr/>
        <p:txBody>
          <a:bodyPr/>
          <a:lstStyle/>
          <a:p>
            <a:pPr>
              <a:defRPr/>
            </a:pPr>
            <a:fld id="{1DF24B53-728C-4A1E-9167-E705E19846A3}" type="slidenum">
              <a:rPr lang="en-US" smtClean="0"/>
              <a:pPr>
                <a:defRPr/>
              </a:pPr>
              <a:t>10</a:t>
            </a:fld>
            <a:endParaRPr lang="en-US"/>
          </a:p>
        </p:txBody>
      </p:sp>
    </p:spTree>
    <p:extLst>
      <p:ext uri="{BB962C8B-B14F-4D97-AF65-F5344CB8AC3E}">
        <p14:creationId xmlns:p14="http://schemas.microsoft.com/office/powerpoint/2010/main" val="4033764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01F51-A791-45F9-B937-6FCD639DD43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981A72-98D8-416F-A9E1-2271A1716C3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8B797F-D3CC-43D0-86C9-CC34B0642E4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276BB4-C7B3-40A8-A93D-115487D90A3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96A973-F3B4-48DC-B40A-EE55E95A6A5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9F6A0E-0A5C-4D3C-A70F-C17D36C1127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34A2309-1370-4A4A-AC85-656B0B3820D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41B9872-BD58-4A03-951C-59BB4F8D839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E56B30-D742-4D6F-A979-68739F7BCD5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DF7615-3BF2-4CFC-920B-B7288450FEA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C83137-1E0F-4189-9A15-A6F11C78FB1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38EA21-BB3A-42D0-9E4B-9FF7548A13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7.xml"/><Relationship Id="rId7" Type="http://schemas.openxmlformats.org/officeDocument/2006/relationships/diagramLayout" Target="../diagrams/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Data" Target="../diagrams/data1.xml"/><Relationship Id="rId11" Type="http://schemas.openxmlformats.org/officeDocument/2006/relationships/image" Target="../media/image5.png"/><Relationship Id="rId5" Type="http://schemas.openxmlformats.org/officeDocument/2006/relationships/image" Target="../media/image2.png"/><Relationship Id="rId10" Type="http://schemas.microsoft.com/office/2007/relationships/diagramDrawing" Target="../diagrams/drawing1.xml"/><Relationship Id="rId4" Type="http://schemas.openxmlformats.org/officeDocument/2006/relationships/notesSlide" Target="../notesSlides/notesSlide9.xml"/><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7.xml"/><Relationship Id="rId7" Type="http://schemas.openxmlformats.org/officeDocument/2006/relationships/diagramLayout" Target="../diagrams/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Data" Target="../diagrams/data2.xml"/><Relationship Id="rId11" Type="http://schemas.openxmlformats.org/officeDocument/2006/relationships/image" Target="../media/image5.png"/><Relationship Id="rId5" Type="http://schemas.openxmlformats.org/officeDocument/2006/relationships/image" Target="../media/image2.png"/><Relationship Id="rId10" Type="http://schemas.microsoft.com/office/2007/relationships/diagramDrawing" Target="../diagrams/drawing2.xml"/><Relationship Id="rId4" Type="http://schemas.openxmlformats.org/officeDocument/2006/relationships/notesSlide" Target="../notesSlides/notesSlide12.xml"/><Relationship Id="rId9" Type="http://schemas.openxmlformats.org/officeDocument/2006/relationships/diagramColors" Target="../diagrams/colors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mailto:dander3@clemson.edu" TargetMode="External"/><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clemson.edu/cbshs/departments/prtm/degrees/undergraduate/recreational-therapy.html" TargetMode="External"/><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gerPaw_co.png"/>
          <p:cNvPicPr>
            <a:picLocks noChangeAspect="1"/>
          </p:cNvPicPr>
          <p:nvPr/>
        </p:nvPicPr>
        <p:blipFill>
          <a:blip r:embed="rId3"/>
          <a:stretch>
            <a:fillRect/>
          </a:stretch>
        </p:blipFill>
        <p:spPr>
          <a:xfrm>
            <a:off x="533401" y="94579"/>
            <a:ext cx="457200" cy="438821"/>
          </a:xfrm>
          <a:prstGeom prst="rect">
            <a:avLst/>
          </a:prstGeom>
        </p:spPr>
      </p:pic>
      <p:sp>
        <p:nvSpPr>
          <p:cNvPr id="5" name="TextBox 4">
            <a:extLst>
              <a:ext uri="{FF2B5EF4-FFF2-40B4-BE49-F238E27FC236}">
                <a16:creationId xmlns:a16="http://schemas.microsoft.com/office/drawing/2014/main" id="{9E93C66D-CD5E-41F1-82B4-A66E43CB780E}"/>
              </a:ext>
            </a:extLst>
          </p:cNvPr>
          <p:cNvSpPr txBox="1"/>
          <p:nvPr/>
        </p:nvSpPr>
        <p:spPr>
          <a:xfrm>
            <a:off x="1905000" y="4191000"/>
            <a:ext cx="5562600" cy="1754326"/>
          </a:xfrm>
          <a:prstGeom prst="rect">
            <a:avLst/>
          </a:prstGeom>
          <a:noFill/>
        </p:spPr>
        <p:txBody>
          <a:bodyPr wrap="square" rtlCol="0">
            <a:spAutoFit/>
          </a:bodyPr>
          <a:lstStyle/>
          <a:p>
            <a:pPr algn="ctr"/>
            <a:r>
              <a:rPr lang="en-US" sz="3600" b="1" dirty="0">
                <a:latin typeface="Bodoni MT" panose="02070603080606020203" pitchFamily="18" charset="77"/>
                <a:cs typeface="AkayaKanadaka" panose="02010502080401010103" pitchFamily="2" charset="77"/>
              </a:rPr>
              <a:t>PRTM 2060/2070</a:t>
            </a:r>
          </a:p>
          <a:p>
            <a:pPr algn="ctr"/>
            <a:r>
              <a:rPr lang="en-US" sz="3600" b="1" dirty="0">
                <a:solidFill>
                  <a:srgbClr val="582481"/>
                </a:solidFill>
                <a:latin typeface="Bodoni MT" panose="02070603080606020203" pitchFamily="18" charset="77"/>
                <a:cs typeface="AkayaKanadaka" panose="02010502080401010103" pitchFamily="2" charset="77"/>
              </a:rPr>
              <a:t>RT – Specific</a:t>
            </a:r>
          </a:p>
          <a:p>
            <a:pPr algn="ctr"/>
            <a:r>
              <a:rPr lang="en-US" sz="3600" b="1" dirty="0">
                <a:solidFill>
                  <a:srgbClr val="582481"/>
                </a:solidFill>
                <a:latin typeface="Bodoni MT" panose="02070603080606020203" pitchFamily="18" charset="77"/>
                <a:cs typeface="AkayaKanadaka" panose="02010502080401010103" pitchFamily="2" charset="77"/>
              </a:rPr>
              <a:t>Practicum Orientation</a:t>
            </a:r>
          </a:p>
        </p:txBody>
      </p:sp>
      <p:pic>
        <p:nvPicPr>
          <p:cNvPr id="10" name="Picture 9" descr="A black and white logo&#10;&#10;Description automatically generated">
            <a:extLst>
              <a:ext uri="{FF2B5EF4-FFF2-40B4-BE49-F238E27FC236}">
                <a16:creationId xmlns:a16="http://schemas.microsoft.com/office/drawing/2014/main" id="{ED212729-AD43-515C-2BA3-90DD2AFA25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912674"/>
            <a:ext cx="7772400" cy="3014749"/>
          </a:xfrm>
          <a:prstGeom prst="rect">
            <a:avLst/>
          </a:prstGeom>
        </p:spPr>
      </p:pic>
    </p:spTree>
  </p:cSld>
  <p:clrMapOvr>
    <a:masterClrMapping/>
  </p:clrMapOvr>
  <p:transition advTm="7649"/>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108B5-A034-B700-B220-D105AE9E0FFE}"/>
            </a:ext>
          </a:extLst>
        </p:cNvPr>
        <p:cNvGrpSpPr/>
        <p:nvPr/>
      </p:nvGrpSpPr>
      <p:grpSpPr>
        <a:xfrm>
          <a:off x="0" y="0"/>
          <a:ext cx="0" cy="0"/>
          <a:chOff x="0" y="0"/>
          <a:chExt cx="0" cy="0"/>
        </a:xfrm>
      </p:grpSpPr>
      <p:pic>
        <p:nvPicPr>
          <p:cNvPr id="5" name="Picture 4" descr="TigerPaw_co.png">
            <a:extLst>
              <a:ext uri="{FF2B5EF4-FFF2-40B4-BE49-F238E27FC236}">
                <a16:creationId xmlns:a16="http://schemas.microsoft.com/office/drawing/2014/main" id="{6E8C3837-5CA2-07ED-91FE-8DC2C41F1E07}"/>
              </a:ext>
            </a:extLst>
          </p:cNvPr>
          <p:cNvPicPr>
            <a:picLocks noChangeAspect="1"/>
          </p:cNvPicPr>
          <p:nvPr/>
        </p:nvPicPr>
        <p:blipFill>
          <a:blip r:embed="rId5"/>
          <a:stretch>
            <a:fillRect/>
          </a:stretch>
        </p:blipFill>
        <p:spPr>
          <a:xfrm>
            <a:off x="533401" y="94579"/>
            <a:ext cx="457200" cy="438821"/>
          </a:xfrm>
          <a:prstGeom prst="rect">
            <a:avLst/>
          </a:prstGeom>
        </p:spPr>
      </p:pic>
      <p:sp>
        <p:nvSpPr>
          <p:cNvPr id="3" name="TextBox 2">
            <a:extLst>
              <a:ext uri="{FF2B5EF4-FFF2-40B4-BE49-F238E27FC236}">
                <a16:creationId xmlns:a16="http://schemas.microsoft.com/office/drawing/2014/main" id="{379C8688-25C0-9FBD-E8F2-B95EE93A9878}"/>
              </a:ext>
            </a:extLst>
          </p:cNvPr>
          <p:cNvSpPr txBox="1"/>
          <p:nvPr/>
        </p:nvSpPr>
        <p:spPr>
          <a:xfrm>
            <a:off x="990601" y="5405735"/>
            <a:ext cx="7175204" cy="923330"/>
          </a:xfrm>
          <a:prstGeom prst="rect">
            <a:avLst/>
          </a:prstGeom>
          <a:noFill/>
        </p:spPr>
        <p:txBody>
          <a:bodyPr wrap="square" rtlCol="0">
            <a:spAutoFit/>
          </a:bodyPr>
          <a:lstStyle/>
          <a:p>
            <a:pPr marL="0" marR="0" algn="ctr"/>
            <a:r>
              <a:rPr lang="en-US" sz="1800" dirty="0">
                <a:solidFill>
                  <a:schemeClr val="bg1"/>
                </a:solidFill>
                <a:effectLst/>
                <a:latin typeface="Bodoni MT" panose="02070603080606020203" pitchFamily="18" charset="77"/>
                <a:ea typeface="Times New Roman" panose="02020603050405020304" pitchFamily="18" charset="0"/>
              </a:rPr>
              <a:t>You will </a:t>
            </a:r>
            <a:r>
              <a:rPr lang="en-US" sz="1800" b="1" dirty="0">
                <a:solidFill>
                  <a:srgbClr val="63298F"/>
                </a:solidFill>
                <a:effectLst/>
                <a:latin typeface="Bodoni MT" panose="02070603080606020203" pitchFamily="18" charset="77"/>
                <a:ea typeface="Times New Roman" panose="02020603050405020304" pitchFamily="18" charset="0"/>
              </a:rPr>
              <a:t>NOT</a:t>
            </a:r>
            <a:r>
              <a:rPr lang="en-US" sz="1800" dirty="0">
                <a:solidFill>
                  <a:schemeClr val="bg1"/>
                </a:solidFill>
                <a:effectLst/>
                <a:latin typeface="Bodoni MT" panose="02070603080606020203" pitchFamily="18" charset="77"/>
                <a:ea typeface="Times New Roman" panose="02020603050405020304" pitchFamily="18" charset="0"/>
              </a:rPr>
              <a:t> be able to register for </a:t>
            </a:r>
            <a:r>
              <a:rPr lang="en-US" dirty="0">
                <a:solidFill>
                  <a:schemeClr val="bg1"/>
                </a:solidFill>
                <a:latin typeface="Bodoni MT" panose="02070603080606020203" pitchFamily="18" charset="77"/>
                <a:ea typeface="Times New Roman" panose="02020603050405020304" pitchFamily="18" charset="0"/>
              </a:rPr>
              <a:t>practicum(s) </a:t>
            </a:r>
            <a:r>
              <a:rPr lang="en-US" sz="1800" dirty="0">
                <a:solidFill>
                  <a:schemeClr val="bg1"/>
                </a:solidFill>
                <a:effectLst/>
                <a:latin typeface="Bodoni MT" panose="02070603080606020203" pitchFamily="18" charset="77"/>
                <a:ea typeface="Times New Roman" panose="02020603050405020304" pitchFamily="18" charset="0"/>
              </a:rPr>
              <a:t>until you have emailed your application to Mrs. Zikeya Hickman-Glanton, FWC and received a response confirming your approval. </a:t>
            </a:r>
          </a:p>
        </p:txBody>
      </p:sp>
      <p:graphicFrame>
        <p:nvGraphicFramePr>
          <p:cNvPr id="4" name="Diagram 3">
            <a:extLst>
              <a:ext uri="{FF2B5EF4-FFF2-40B4-BE49-F238E27FC236}">
                <a16:creationId xmlns:a16="http://schemas.microsoft.com/office/drawing/2014/main" id="{AC464803-105D-2F21-D162-EB7B26862494}"/>
              </a:ext>
            </a:extLst>
          </p:cNvPr>
          <p:cNvGraphicFramePr/>
          <p:nvPr>
            <p:extLst>
              <p:ext uri="{D42A27DB-BD31-4B8C-83A1-F6EECF244321}">
                <p14:modId xmlns:p14="http://schemas.microsoft.com/office/powerpoint/2010/main" val="2373048798"/>
              </p:ext>
            </p:extLst>
          </p:nvPr>
        </p:nvGraphicFramePr>
        <p:xfrm>
          <a:off x="1196974" y="1532319"/>
          <a:ext cx="6750050" cy="45256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itle 1">
            <a:extLst>
              <a:ext uri="{FF2B5EF4-FFF2-40B4-BE49-F238E27FC236}">
                <a16:creationId xmlns:a16="http://schemas.microsoft.com/office/drawing/2014/main" id="{3CF1B75C-73E9-8380-D005-DFD449134D25}"/>
              </a:ext>
            </a:extLst>
          </p:cNvPr>
          <p:cNvSpPr txBox="1">
            <a:spLocks/>
          </p:cNvSpPr>
          <p:nvPr/>
        </p:nvSpPr>
        <p:spPr>
          <a:xfrm>
            <a:off x="869949" y="990600"/>
            <a:ext cx="7404101" cy="1193968"/>
          </a:xfrm>
          <a:prstGeom prst="rect">
            <a:avLst/>
          </a:prstGeom>
          <a:solidFill>
            <a:srgbClr val="FFFFFF"/>
          </a:solidFill>
          <a:ln w="38100">
            <a:solidFill>
              <a:srgbClr val="7030A0"/>
            </a:solidFill>
            <a:miter lim="800000"/>
          </a:ln>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n-US" sz="2000" kern="0" dirty="0">
              <a:solidFill>
                <a:srgbClr val="3F3F3F"/>
              </a:solidFill>
              <a:latin typeface="Bodoni MT" panose="02070603080606020203" pitchFamily="18" charset="77"/>
            </a:endParaRPr>
          </a:p>
          <a:p>
            <a:r>
              <a:rPr lang="en-US" sz="3100" kern="0" dirty="0">
                <a:solidFill>
                  <a:srgbClr val="3F3F3F"/>
                </a:solidFill>
                <a:latin typeface="Bodoni MT" panose="02070603080606020203" pitchFamily="18" charset="77"/>
              </a:rPr>
              <a:t>The Process for Approval</a:t>
            </a:r>
          </a:p>
        </p:txBody>
      </p:sp>
      <p:pic>
        <p:nvPicPr>
          <p:cNvPr id="12" name="Audio 11">
            <a:extLst>
              <a:ext uri="{FF2B5EF4-FFF2-40B4-BE49-F238E27FC236}">
                <a16:creationId xmlns:a16="http://schemas.microsoft.com/office/drawing/2014/main" id="{5FFFD908-A968-4F27-9936-6EDC16BE507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67529731"/>
      </p:ext>
    </p:extLst>
  </p:cSld>
  <p:clrMapOvr>
    <a:masterClrMapping/>
  </p:clrMapOvr>
  <mc:AlternateContent xmlns:mc="http://schemas.openxmlformats.org/markup-compatibility/2006" xmlns:p14="http://schemas.microsoft.com/office/powerpoint/2010/main">
    <mc:Choice Requires="p14">
      <p:transition spd="slow" p14:dur="2000" advTm="84600"/>
    </mc:Choice>
    <mc:Fallback xmlns="">
      <p:transition spd="slow" advTm="84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E39AF-4D29-E081-769F-5E92C6DA7FEF}"/>
            </a:ext>
          </a:extLst>
        </p:cNvPr>
        <p:cNvGrpSpPr/>
        <p:nvPr/>
      </p:nvGrpSpPr>
      <p:grpSpPr>
        <a:xfrm>
          <a:off x="0" y="0"/>
          <a:ext cx="0" cy="0"/>
          <a:chOff x="0" y="0"/>
          <a:chExt cx="0" cy="0"/>
        </a:xfrm>
      </p:grpSpPr>
      <p:pic>
        <p:nvPicPr>
          <p:cNvPr id="5" name="Picture 4" descr="TigerPaw_co.png">
            <a:extLst>
              <a:ext uri="{FF2B5EF4-FFF2-40B4-BE49-F238E27FC236}">
                <a16:creationId xmlns:a16="http://schemas.microsoft.com/office/drawing/2014/main" id="{DC55FAB4-7A78-BF90-9D7B-9E61C80A2117}"/>
              </a:ext>
            </a:extLst>
          </p:cNvPr>
          <p:cNvPicPr>
            <a:picLocks noChangeAspect="1"/>
          </p:cNvPicPr>
          <p:nvPr/>
        </p:nvPicPr>
        <p:blipFill>
          <a:blip r:embed="rId5"/>
          <a:stretch>
            <a:fillRect/>
          </a:stretch>
        </p:blipFill>
        <p:spPr>
          <a:xfrm>
            <a:off x="533401" y="94579"/>
            <a:ext cx="457200" cy="438821"/>
          </a:xfrm>
          <a:prstGeom prst="rect">
            <a:avLst/>
          </a:prstGeom>
        </p:spPr>
      </p:pic>
      <p:sp>
        <p:nvSpPr>
          <p:cNvPr id="7" name="Title 1">
            <a:extLst>
              <a:ext uri="{FF2B5EF4-FFF2-40B4-BE49-F238E27FC236}">
                <a16:creationId xmlns:a16="http://schemas.microsoft.com/office/drawing/2014/main" id="{E8EF5441-CDEB-26B8-88AD-D7607D526990}"/>
              </a:ext>
            </a:extLst>
          </p:cNvPr>
          <p:cNvSpPr txBox="1">
            <a:spLocks/>
          </p:cNvSpPr>
          <p:nvPr/>
        </p:nvSpPr>
        <p:spPr>
          <a:xfrm>
            <a:off x="869949" y="990600"/>
            <a:ext cx="7404101" cy="1193968"/>
          </a:xfrm>
          <a:prstGeom prst="rect">
            <a:avLst/>
          </a:prstGeom>
          <a:solidFill>
            <a:srgbClr val="FFFFFF"/>
          </a:solidFill>
          <a:ln w="38100">
            <a:solidFill>
              <a:srgbClr val="7030A0"/>
            </a:solidFill>
            <a:miter lim="800000"/>
          </a:ln>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n-US" sz="2000" kern="0" dirty="0">
              <a:solidFill>
                <a:srgbClr val="3F3F3F"/>
              </a:solidFill>
              <a:latin typeface="Bodoni MT" panose="02070603080606020203" pitchFamily="18" charset="77"/>
            </a:endParaRPr>
          </a:p>
          <a:p>
            <a:r>
              <a:rPr lang="en-US" sz="3100" kern="0" dirty="0">
                <a:solidFill>
                  <a:srgbClr val="3F3F3F"/>
                </a:solidFill>
                <a:latin typeface="Bodoni MT" panose="02070603080606020203" pitchFamily="18" charset="77"/>
              </a:rPr>
              <a:t>Canvas Overview</a:t>
            </a:r>
          </a:p>
        </p:txBody>
      </p:sp>
      <p:pic>
        <p:nvPicPr>
          <p:cNvPr id="6" name="Picture 5" descr="A white and black line&#10;&#10;AI-generated content may be incorrect.">
            <a:extLst>
              <a:ext uri="{FF2B5EF4-FFF2-40B4-BE49-F238E27FC236}">
                <a16:creationId xmlns:a16="http://schemas.microsoft.com/office/drawing/2014/main" id="{2DBB84A1-9D93-2A82-353A-D6746CBA60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2427150"/>
            <a:ext cx="7772400" cy="3000635"/>
          </a:xfrm>
          <a:prstGeom prst="rect">
            <a:avLst/>
          </a:prstGeom>
        </p:spPr>
      </p:pic>
      <p:sp>
        <p:nvSpPr>
          <p:cNvPr id="8" name="TextBox 7">
            <a:extLst>
              <a:ext uri="{FF2B5EF4-FFF2-40B4-BE49-F238E27FC236}">
                <a16:creationId xmlns:a16="http://schemas.microsoft.com/office/drawing/2014/main" id="{C8ADA60D-6470-6CAF-5165-E48835C89058}"/>
              </a:ext>
            </a:extLst>
          </p:cNvPr>
          <p:cNvSpPr txBox="1"/>
          <p:nvPr/>
        </p:nvSpPr>
        <p:spPr>
          <a:xfrm>
            <a:off x="756137" y="5670367"/>
            <a:ext cx="7631723" cy="830997"/>
          </a:xfrm>
          <a:prstGeom prst="rect">
            <a:avLst/>
          </a:prstGeom>
          <a:noFill/>
        </p:spPr>
        <p:txBody>
          <a:bodyPr wrap="square" rtlCol="0">
            <a:spAutoFit/>
          </a:bodyPr>
          <a:lstStyle/>
          <a:p>
            <a:pPr algn="ctr"/>
            <a:r>
              <a:rPr lang="en-US" sz="2400" dirty="0">
                <a:latin typeface="Bodoni MT" panose="02070603080606020203" pitchFamily="18" charset="77"/>
              </a:rPr>
              <a:t>You </a:t>
            </a:r>
            <a:r>
              <a:rPr lang="en-US" sz="2400" b="1" dirty="0">
                <a:solidFill>
                  <a:schemeClr val="bg1"/>
                </a:solidFill>
                <a:latin typeface="Bodoni MT" panose="02070603080606020203" pitchFamily="18" charset="77"/>
              </a:rPr>
              <a:t>MUST</a:t>
            </a:r>
            <a:r>
              <a:rPr lang="en-US" sz="2400" dirty="0">
                <a:latin typeface="Bodoni MT" panose="02070603080606020203" pitchFamily="18" charset="77"/>
              </a:rPr>
              <a:t> complete the </a:t>
            </a:r>
            <a:r>
              <a:rPr lang="en-US" sz="2400" u="sng" dirty="0">
                <a:solidFill>
                  <a:srgbClr val="582481"/>
                </a:solidFill>
                <a:latin typeface="Bodoni MT" panose="02070603080606020203" pitchFamily="18" charset="77"/>
              </a:rPr>
              <a:t>Onboarding</a:t>
            </a:r>
            <a:r>
              <a:rPr lang="en-US" sz="2400" dirty="0">
                <a:latin typeface="Bodoni MT" panose="02070603080606020203" pitchFamily="18" charset="77"/>
              </a:rPr>
              <a:t> module before you’ll be able to access the </a:t>
            </a:r>
            <a:r>
              <a:rPr lang="en-US" sz="2400" u="sng" dirty="0">
                <a:solidFill>
                  <a:srgbClr val="582481"/>
                </a:solidFill>
                <a:latin typeface="Bodoni MT" panose="02070603080606020203" pitchFamily="18" charset="77"/>
              </a:rPr>
              <a:t>Course Assignments </a:t>
            </a:r>
            <a:r>
              <a:rPr lang="en-US" sz="2400" dirty="0">
                <a:latin typeface="Bodoni MT" panose="02070603080606020203" pitchFamily="18" charset="77"/>
              </a:rPr>
              <a:t>module. </a:t>
            </a:r>
          </a:p>
        </p:txBody>
      </p:sp>
      <p:pic>
        <p:nvPicPr>
          <p:cNvPr id="4" name="Audio 3">
            <a:extLst>
              <a:ext uri="{FF2B5EF4-FFF2-40B4-BE49-F238E27FC236}">
                <a16:creationId xmlns:a16="http://schemas.microsoft.com/office/drawing/2014/main" id="{0D899FD8-6948-A4B5-776D-98257EB620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22086555"/>
      </p:ext>
    </p:extLst>
  </p:cSld>
  <p:clrMapOvr>
    <a:masterClrMapping/>
  </p:clrMapOvr>
  <mc:AlternateContent xmlns:mc="http://schemas.openxmlformats.org/markup-compatibility/2006" xmlns:p14="http://schemas.microsoft.com/office/powerpoint/2010/main">
    <mc:Choice Requires="p14">
      <p:transition spd="slow" p14:dur="2000" advTm="63817"/>
    </mc:Choice>
    <mc:Fallback xmlns="">
      <p:transition spd="slow" advTm="63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C859D-5D6D-0DA1-2877-6CD1D65A19C4}"/>
            </a:ext>
          </a:extLst>
        </p:cNvPr>
        <p:cNvGrpSpPr/>
        <p:nvPr/>
      </p:nvGrpSpPr>
      <p:grpSpPr>
        <a:xfrm>
          <a:off x="0" y="0"/>
          <a:ext cx="0" cy="0"/>
          <a:chOff x="0" y="0"/>
          <a:chExt cx="0" cy="0"/>
        </a:xfrm>
      </p:grpSpPr>
      <p:pic>
        <p:nvPicPr>
          <p:cNvPr id="5" name="Picture 4" descr="TigerPaw_co.png">
            <a:extLst>
              <a:ext uri="{FF2B5EF4-FFF2-40B4-BE49-F238E27FC236}">
                <a16:creationId xmlns:a16="http://schemas.microsoft.com/office/drawing/2014/main" id="{A2585505-4774-B7C6-76EF-F903273142DA}"/>
              </a:ext>
            </a:extLst>
          </p:cNvPr>
          <p:cNvPicPr>
            <a:picLocks noChangeAspect="1"/>
          </p:cNvPicPr>
          <p:nvPr/>
        </p:nvPicPr>
        <p:blipFill>
          <a:blip r:embed="rId5"/>
          <a:stretch>
            <a:fillRect/>
          </a:stretch>
        </p:blipFill>
        <p:spPr>
          <a:xfrm>
            <a:off x="533401" y="94579"/>
            <a:ext cx="457200" cy="438821"/>
          </a:xfrm>
          <a:prstGeom prst="rect">
            <a:avLst/>
          </a:prstGeom>
        </p:spPr>
      </p:pic>
      <p:sp>
        <p:nvSpPr>
          <p:cNvPr id="3" name="TextBox 2">
            <a:extLst>
              <a:ext uri="{FF2B5EF4-FFF2-40B4-BE49-F238E27FC236}">
                <a16:creationId xmlns:a16="http://schemas.microsoft.com/office/drawing/2014/main" id="{D2D4CA67-D451-C1A1-9F4F-7099EC95E012}"/>
              </a:ext>
            </a:extLst>
          </p:cNvPr>
          <p:cNvSpPr txBox="1"/>
          <p:nvPr/>
        </p:nvSpPr>
        <p:spPr>
          <a:xfrm>
            <a:off x="869950" y="2641768"/>
            <a:ext cx="6962552" cy="3785652"/>
          </a:xfrm>
          <a:prstGeom prst="rect">
            <a:avLst/>
          </a:prstGeom>
          <a:noFill/>
        </p:spPr>
        <p:txBody>
          <a:bodyPr wrap="square" rtlCol="0">
            <a:spAutoFit/>
          </a:bodyPr>
          <a:lstStyle/>
          <a:p>
            <a:pPr marL="285750" indent="-285750">
              <a:buFont typeface="Wingdings" pitchFamily="2" charset="2"/>
              <a:buChar char="Ø"/>
            </a:pPr>
            <a:r>
              <a:rPr lang="en-US" sz="2400" b="1" dirty="0">
                <a:effectLst/>
                <a:latin typeface="Bodoni MT" panose="02070603080606020203" pitchFamily="18" charset="77"/>
              </a:rPr>
              <a:t>PRTM 2060/PRTM 2070 Acknowledgement Form </a:t>
            </a:r>
          </a:p>
          <a:p>
            <a:pPr marL="285750" indent="-285750">
              <a:buFont typeface="Wingdings" pitchFamily="2" charset="2"/>
              <a:buChar char="Ø"/>
            </a:pPr>
            <a:r>
              <a:rPr lang="en-US" sz="2400" b="1" dirty="0">
                <a:effectLst/>
                <a:latin typeface="Bodoni MT" panose="02070603080606020203" pitchFamily="18" charset="77"/>
              </a:rPr>
              <a:t>Practicum Placement Application: </a:t>
            </a:r>
          </a:p>
          <a:p>
            <a:pPr marL="742950" lvl="1" indent="-285750">
              <a:buFont typeface="Arial" panose="020B0604020202020204" pitchFamily="34" charset="0"/>
              <a:buChar char="•"/>
            </a:pPr>
            <a:r>
              <a:rPr lang="en-US" sz="2400" b="1" dirty="0">
                <a:solidFill>
                  <a:schemeClr val="bg1"/>
                </a:solidFill>
                <a:effectLst/>
                <a:latin typeface="Bodoni MT" panose="02070603080606020203" pitchFamily="18" charset="77"/>
              </a:rPr>
              <a:t>Information required for site approval</a:t>
            </a:r>
          </a:p>
          <a:p>
            <a:pPr marL="742950" lvl="1" indent="-285750">
              <a:buFont typeface="Arial" panose="020B0604020202020204" pitchFamily="34" charset="0"/>
              <a:buChar char="•"/>
            </a:pPr>
            <a:r>
              <a:rPr lang="en-US" sz="2400" b="1" dirty="0">
                <a:solidFill>
                  <a:schemeClr val="bg1"/>
                </a:solidFill>
                <a:effectLst/>
                <a:latin typeface="Bodoni MT" panose="02070603080606020203" pitchFamily="18" charset="77"/>
              </a:rPr>
              <a:t>Self-evaluation</a:t>
            </a:r>
          </a:p>
          <a:p>
            <a:pPr marL="285750" indent="-285750">
              <a:buFont typeface="Wingdings" pitchFamily="2" charset="2"/>
              <a:buChar char="Ø"/>
            </a:pPr>
            <a:r>
              <a:rPr lang="en-US" sz="2400" b="1" dirty="0">
                <a:latin typeface="Bodoni MT" panose="02070603080606020203" pitchFamily="18" charset="77"/>
              </a:rPr>
              <a:t>80-hour Log Sheet (w/supervisor signature)</a:t>
            </a:r>
          </a:p>
          <a:p>
            <a:pPr marL="285750" indent="-285750">
              <a:buFont typeface="Wingdings" pitchFamily="2" charset="2"/>
              <a:buChar char="Ø"/>
            </a:pPr>
            <a:r>
              <a:rPr lang="en-US" sz="2400" b="1" dirty="0">
                <a:effectLst/>
                <a:latin typeface="Bodoni MT" panose="02070603080606020203" pitchFamily="18" charset="77"/>
              </a:rPr>
              <a:t>Site Supervisor’s Student Evaluation</a:t>
            </a:r>
          </a:p>
          <a:p>
            <a:pPr marL="285750" indent="-285750">
              <a:buFont typeface="Wingdings" pitchFamily="2" charset="2"/>
              <a:buChar char="Ø"/>
            </a:pPr>
            <a:r>
              <a:rPr lang="en-US" sz="2400" b="1" dirty="0">
                <a:latin typeface="Bodoni MT" panose="02070603080606020203" pitchFamily="18" charset="77"/>
              </a:rPr>
              <a:t>Final Report</a:t>
            </a:r>
          </a:p>
          <a:p>
            <a:pPr marL="742950" lvl="1" indent="-285750">
              <a:buFont typeface="Arial" panose="020B0604020202020204" pitchFamily="34" charset="0"/>
              <a:buChar char="•"/>
            </a:pPr>
            <a:r>
              <a:rPr lang="en-US" sz="2400" b="1" dirty="0">
                <a:solidFill>
                  <a:schemeClr val="bg1"/>
                </a:solidFill>
                <a:effectLst/>
                <a:latin typeface="Bodoni MT" panose="02070603080606020203" pitchFamily="18" charset="77"/>
              </a:rPr>
              <a:t>APIED Worksheet</a:t>
            </a:r>
          </a:p>
          <a:p>
            <a:pPr marL="742950" lvl="1" indent="-285750">
              <a:buFont typeface="Arial" panose="020B0604020202020204" pitchFamily="34" charset="0"/>
              <a:buChar char="•"/>
            </a:pPr>
            <a:r>
              <a:rPr lang="en-US" sz="2400" b="1" dirty="0">
                <a:solidFill>
                  <a:schemeClr val="bg1"/>
                </a:solidFill>
                <a:latin typeface="Bodoni MT" panose="02070603080606020203" pitchFamily="18" charset="77"/>
              </a:rPr>
              <a:t>Self-Evaluation</a:t>
            </a:r>
          </a:p>
          <a:p>
            <a:pPr marL="742950" lvl="1" indent="-285750">
              <a:buFont typeface="Arial" panose="020B0604020202020204" pitchFamily="34" charset="0"/>
              <a:buChar char="•"/>
            </a:pPr>
            <a:r>
              <a:rPr lang="en-US" sz="2400" b="1" dirty="0">
                <a:solidFill>
                  <a:schemeClr val="bg1"/>
                </a:solidFill>
                <a:effectLst/>
                <a:latin typeface="Bodoni MT" panose="02070603080606020203" pitchFamily="18" charset="77"/>
              </a:rPr>
              <a:t>Site Evaluation</a:t>
            </a:r>
          </a:p>
        </p:txBody>
      </p:sp>
      <p:sp>
        <p:nvSpPr>
          <p:cNvPr id="10" name="TextBox 9">
            <a:extLst>
              <a:ext uri="{FF2B5EF4-FFF2-40B4-BE49-F238E27FC236}">
                <a16:creationId xmlns:a16="http://schemas.microsoft.com/office/drawing/2014/main" id="{CABE1604-E15D-622F-86FA-A585347B15B9}"/>
              </a:ext>
            </a:extLst>
          </p:cNvPr>
          <p:cNvSpPr txBox="1"/>
          <p:nvPr/>
        </p:nvSpPr>
        <p:spPr>
          <a:xfrm>
            <a:off x="6326373" y="4944139"/>
            <a:ext cx="2286000" cy="1384995"/>
          </a:xfrm>
          <a:prstGeom prst="rect">
            <a:avLst/>
          </a:prstGeom>
          <a:solidFill>
            <a:schemeClr val="bg1"/>
          </a:solidFill>
          <a:ln w="38100">
            <a:solidFill>
              <a:schemeClr val="tx1"/>
            </a:solidFill>
          </a:ln>
        </p:spPr>
        <p:txBody>
          <a:bodyPr wrap="square" rtlCol="0">
            <a:spAutoFit/>
          </a:bodyPr>
          <a:lstStyle/>
          <a:p>
            <a:r>
              <a:rPr lang="en-US" sz="1400" b="1" dirty="0">
                <a:solidFill>
                  <a:srgbClr val="FF0000"/>
                </a:solidFill>
                <a:effectLst/>
                <a:latin typeface="Bodoni MT" panose="02070603080606020203" pitchFamily="18" charset="77"/>
              </a:rPr>
              <a:t>PRTM 2060 and PRTM 2070 are Pass/Fail courses. You will need to finish both classes with 70 points (i.e., a 70% average, C letter grade) or better to Pass the course. </a:t>
            </a:r>
          </a:p>
        </p:txBody>
      </p:sp>
      <p:sp>
        <p:nvSpPr>
          <p:cNvPr id="11" name="Title 1">
            <a:extLst>
              <a:ext uri="{FF2B5EF4-FFF2-40B4-BE49-F238E27FC236}">
                <a16:creationId xmlns:a16="http://schemas.microsoft.com/office/drawing/2014/main" id="{A7B8FDD5-7D85-1588-836E-B80B5401B1B8}"/>
              </a:ext>
            </a:extLst>
          </p:cNvPr>
          <p:cNvSpPr txBox="1">
            <a:spLocks/>
          </p:cNvSpPr>
          <p:nvPr/>
        </p:nvSpPr>
        <p:spPr>
          <a:xfrm>
            <a:off x="869949" y="990600"/>
            <a:ext cx="7404101" cy="1193968"/>
          </a:xfrm>
          <a:prstGeom prst="rect">
            <a:avLst/>
          </a:prstGeom>
          <a:solidFill>
            <a:srgbClr val="FFFFFF"/>
          </a:solidFill>
          <a:ln w="38100">
            <a:solidFill>
              <a:srgbClr val="7030A0"/>
            </a:solidFill>
            <a:miter lim="800000"/>
          </a:ln>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n-US" sz="2000" kern="0" dirty="0">
              <a:solidFill>
                <a:srgbClr val="3F3F3F"/>
              </a:solidFill>
              <a:latin typeface="Bodoni MT" panose="02070603080606020203" pitchFamily="18" charset="77"/>
            </a:endParaRPr>
          </a:p>
          <a:p>
            <a:r>
              <a:rPr lang="en-US" sz="3100" kern="0" dirty="0">
                <a:solidFill>
                  <a:srgbClr val="3F3F3F"/>
                </a:solidFill>
                <a:latin typeface="Bodoni MT" panose="02070603080606020203" pitchFamily="18" charset="77"/>
              </a:rPr>
              <a:t>Course Assignments</a:t>
            </a:r>
          </a:p>
        </p:txBody>
      </p:sp>
      <p:sp>
        <p:nvSpPr>
          <p:cNvPr id="2" name="TextBox 1">
            <a:extLst>
              <a:ext uri="{FF2B5EF4-FFF2-40B4-BE49-F238E27FC236}">
                <a16:creationId xmlns:a16="http://schemas.microsoft.com/office/drawing/2014/main" id="{18FC78DE-4DB9-C6BA-EC6C-B4D32423FEC3}"/>
              </a:ext>
            </a:extLst>
          </p:cNvPr>
          <p:cNvSpPr txBox="1"/>
          <p:nvPr/>
        </p:nvSpPr>
        <p:spPr>
          <a:xfrm>
            <a:off x="7225990" y="3111190"/>
            <a:ext cx="1773044" cy="1569660"/>
          </a:xfrm>
          <a:prstGeom prst="rect">
            <a:avLst/>
          </a:prstGeom>
          <a:noFill/>
        </p:spPr>
        <p:txBody>
          <a:bodyPr wrap="square" rtlCol="0">
            <a:spAutoFit/>
          </a:bodyPr>
          <a:lstStyle/>
          <a:p>
            <a:pPr algn="ctr"/>
            <a:r>
              <a:rPr lang="en-US" sz="1200" dirty="0">
                <a:solidFill>
                  <a:schemeClr val="bg1"/>
                </a:solidFill>
              </a:rPr>
              <a:t>This is the same form you submitted to me in order to obtain approval to register for the course. You’ll need to upload to Canvas for full credit of this assignment.</a:t>
            </a:r>
          </a:p>
        </p:txBody>
      </p:sp>
      <p:cxnSp>
        <p:nvCxnSpPr>
          <p:cNvPr id="6" name="Elbow Connector 5">
            <a:extLst>
              <a:ext uri="{FF2B5EF4-FFF2-40B4-BE49-F238E27FC236}">
                <a16:creationId xmlns:a16="http://schemas.microsoft.com/office/drawing/2014/main" id="{C564F295-C32B-BB12-43F0-56AB253C5793}"/>
              </a:ext>
            </a:extLst>
          </p:cNvPr>
          <p:cNvCxnSpPr/>
          <p:nvPr/>
        </p:nvCxnSpPr>
        <p:spPr>
          <a:xfrm rot="10800000">
            <a:off x="6579220" y="3635298"/>
            <a:ext cx="880946" cy="127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Audio 7">
            <a:extLst>
              <a:ext uri="{FF2B5EF4-FFF2-40B4-BE49-F238E27FC236}">
                <a16:creationId xmlns:a16="http://schemas.microsoft.com/office/drawing/2014/main" id="{494FF6E2-902B-B35D-FF5E-DA6A844524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55638459"/>
      </p:ext>
    </p:extLst>
  </p:cSld>
  <p:clrMapOvr>
    <a:masterClrMapping/>
  </p:clrMapOvr>
  <mc:AlternateContent xmlns:mc="http://schemas.openxmlformats.org/markup-compatibility/2006" xmlns:p14="http://schemas.microsoft.com/office/powerpoint/2010/main">
    <mc:Choice Requires="p14">
      <p:transition spd="slow" p14:dur="2000" advTm="153327"/>
    </mc:Choice>
    <mc:Fallback xmlns="">
      <p:transition spd="slow" advTm="153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EC094-ABC8-F2C1-4097-824044381B09}"/>
            </a:ext>
          </a:extLst>
        </p:cNvPr>
        <p:cNvGrpSpPr/>
        <p:nvPr/>
      </p:nvGrpSpPr>
      <p:grpSpPr>
        <a:xfrm>
          <a:off x="0" y="0"/>
          <a:ext cx="0" cy="0"/>
          <a:chOff x="0" y="0"/>
          <a:chExt cx="0" cy="0"/>
        </a:xfrm>
      </p:grpSpPr>
      <p:pic>
        <p:nvPicPr>
          <p:cNvPr id="5" name="Picture 4" descr="TigerPaw_co.png">
            <a:extLst>
              <a:ext uri="{FF2B5EF4-FFF2-40B4-BE49-F238E27FC236}">
                <a16:creationId xmlns:a16="http://schemas.microsoft.com/office/drawing/2014/main" id="{AC6341C2-95A4-F655-946E-46A419213245}"/>
              </a:ext>
            </a:extLst>
          </p:cNvPr>
          <p:cNvPicPr>
            <a:picLocks noChangeAspect="1"/>
          </p:cNvPicPr>
          <p:nvPr/>
        </p:nvPicPr>
        <p:blipFill>
          <a:blip r:embed="rId5"/>
          <a:stretch>
            <a:fillRect/>
          </a:stretch>
        </p:blipFill>
        <p:spPr>
          <a:xfrm>
            <a:off x="533401" y="94579"/>
            <a:ext cx="457200" cy="438821"/>
          </a:xfrm>
          <a:prstGeom prst="rect">
            <a:avLst/>
          </a:prstGeom>
        </p:spPr>
      </p:pic>
      <p:sp>
        <p:nvSpPr>
          <p:cNvPr id="3" name="Title 1">
            <a:extLst>
              <a:ext uri="{FF2B5EF4-FFF2-40B4-BE49-F238E27FC236}">
                <a16:creationId xmlns:a16="http://schemas.microsoft.com/office/drawing/2014/main" id="{303A7B44-8350-4ACC-544D-B4F54DEB675F}"/>
              </a:ext>
            </a:extLst>
          </p:cNvPr>
          <p:cNvSpPr txBox="1">
            <a:spLocks/>
          </p:cNvSpPr>
          <p:nvPr/>
        </p:nvSpPr>
        <p:spPr>
          <a:xfrm>
            <a:off x="869949" y="990600"/>
            <a:ext cx="7404101" cy="1193968"/>
          </a:xfrm>
          <a:prstGeom prst="rect">
            <a:avLst/>
          </a:prstGeom>
          <a:solidFill>
            <a:srgbClr val="FFFFFF"/>
          </a:solidFill>
          <a:ln w="38100">
            <a:solidFill>
              <a:srgbClr val="7030A0"/>
            </a:solidFill>
            <a:miter lim="800000"/>
          </a:ln>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n-US" sz="2000" kern="0" dirty="0">
              <a:solidFill>
                <a:srgbClr val="3F3F3F"/>
              </a:solidFill>
              <a:latin typeface="Bodoni MT" panose="02070603080606020203" pitchFamily="18" charset="77"/>
            </a:endParaRPr>
          </a:p>
          <a:p>
            <a:r>
              <a:rPr lang="en-US" sz="3100" kern="0" dirty="0">
                <a:solidFill>
                  <a:srgbClr val="3F3F3F"/>
                </a:solidFill>
                <a:latin typeface="Bodoni MT" panose="02070603080606020203" pitchFamily="18" charset="77"/>
              </a:rPr>
              <a:t>Professionalism</a:t>
            </a:r>
          </a:p>
        </p:txBody>
      </p:sp>
      <p:graphicFrame>
        <p:nvGraphicFramePr>
          <p:cNvPr id="4" name="Diagram 3">
            <a:extLst>
              <a:ext uri="{FF2B5EF4-FFF2-40B4-BE49-F238E27FC236}">
                <a16:creationId xmlns:a16="http://schemas.microsoft.com/office/drawing/2014/main" id="{2FC42B93-06C2-3313-E6FA-2EF14CCB05CB}"/>
              </a:ext>
            </a:extLst>
          </p:cNvPr>
          <p:cNvGraphicFramePr/>
          <p:nvPr>
            <p:extLst>
              <p:ext uri="{D42A27DB-BD31-4B8C-83A1-F6EECF244321}">
                <p14:modId xmlns:p14="http://schemas.microsoft.com/office/powerpoint/2010/main" val="325688158"/>
              </p:ext>
            </p:extLst>
          </p:nvPr>
        </p:nvGraphicFramePr>
        <p:xfrm>
          <a:off x="474063" y="2293332"/>
          <a:ext cx="8195871" cy="419280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Audio 6">
            <a:extLst>
              <a:ext uri="{FF2B5EF4-FFF2-40B4-BE49-F238E27FC236}">
                <a16:creationId xmlns:a16="http://schemas.microsoft.com/office/drawing/2014/main" id="{0BFDF30B-084F-91EE-4283-272F9C81D4C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14439963"/>
      </p:ext>
    </p:extLst>
  </p:cSld>
  <p:clrMapOvr>
    <a:masterClrMapping/>
  </p:clrMapOvr>
  <mc:AlternateContent xmlns:mc="http://schemas.openxmlformats.org/markup-compatibility/2006" xmlns:p14="http://schemas.microsoft.com/office/powerpoint/2010/main">
    <mc:Choice Requires="p14">
      <p:transition spd="slow" p14:dur="2000" advTm="114769"/>
    </mc:Choice>
    <mc:Fallback xmlns="">
      <p:transition spd="slow" advTm="114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1A8B8-A4BE-5A8B-B021-5492546852E6}"/>
            </a:ext>
          </a:extLst>
        </p:cNvPr>
        <p:cNvGrpSpPr/>
        <p:nvPr/>
      </p:nvGrpSpPr>
      <p:grpSpPr>
        <a:xfrm>
          <a:off x="0" y="0"/>
          <a:ext cx="0" cy="0"/>
          <a:chOff x="0" y="0"/>
          <a:chExt cx="0" cy="0"/>
        </a:xfrm>
      </p:grpSpPr>
      <p:pic>
        <p:nvPicPr>
          <p:cNvPr id="5" name="Picture 4" descr="TigerPaw_co.png">
            <a:extLst>
              <a:ext uri="{FF2B5EF4-FFF2-40B4-BE49-F238E27FC236}">
                <a16:creationId xmlns:a16="http://schemas.microsoft.com/office/drawing/2014/main" id="{B8F87061-7E9C-D615-51F9-BBC3341E39C2}"/>
              </a:ext>
            </a:extLst>
          </p:cNvPr>
          <p:cNvPicPr>
            <a:picLocks noChangeAspect="1"/>
          </p:cNvPicPr>
          <p:nvPr/>
        </p:nvPicPr>
        <p:blipFill>
          <a:blip r:embed="rId5"/>
          <a:stretch>
            <a:fillRect/>
          </a:stretch>
        </p:blipFill>
        <p:spPr>
          <a:xfrm>
            <a:off x="533401" y="94579"/>
            <a:ext cx="457200" cy="438821"/>
          </a:xfrm>
          <a:prstGeom prst="rect">
            <a:avLst/>
          </a:prstGeom>
        </p:spPr>
      </p:pic>
      <p:sp>
        <p:nvSpPr>
          <p:cNvPr id="3" name="Title 1">
            <a:extLst>
              <a:ext uri="{FF2B5EF4-FFF2-40B4-BE49-F238E27FC236}">
                <a16:creationId xmlns:a16="http://schemas.microsoft.com/office/drawing/2014/main" id="{110312F2-0CAA-2CB5-FFAA-EC8B2C399A29}"/>
              </a:ext>
            </a:extLst>
          </p:cNvPr>
          <p:cNvSpPr txBox="1">
            <a:spLocks/>
          </p:cNvSpPr>
          <p:nvPr/>
        </p:nvSpPr>
        <p:spPr>
          <a:xfrm>
            <a:off x="869949" y="990600"/>
            <a:ext cx="7404101" cy="1193968"/>
          </a:xfrm>
          <a:prstGeom prst="rect">
            <a:avLst/>
          </a:prstGeom>
          <a:solidFill>
            <a:srgbClr val="FFFFFF"/>
          </a:solidFill>
          <a:ln w="38100">
            <a:solidFill>
              <a:srgbClr val="7030A0"/>
            </a:solidFill>
            <a:miter lim="800000"/>
          </a:ln>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n-US" sz="2000" kern="0" dirty="0">
              <a:solidFill>
                <a:srgbClr val="3F3F3F"/>
              </a:solidFill>
              <a:latin typeface="Bodoni MT" panose="02070603080606020203" pitchFamily="18" charset="77"/>
            </a:endParaRPr>
          </a:p>
          <a:p>
            <a:r>
              <a:rPr lang="en-US" sz="3100" kern="0" dirty="0">
                <a:solidFill>
                  <a:srgbClr val="3F3F3F"/>
                </a:solidFill>
                <a:latin typeface="Bodoni MT" panose="02070603080606020203" pitchFamily="18" charset="77"/>
              </a:rPr>
              <a:t>Incident Reporting</a:t>
            </a:r>
          </a:p>
        </p:txBody>
      </p:sp>
      <p:sp>
        <p:nvSpPr>
          <p:cNvPr id="2" name="TextBox 1">
            <a:extLst>
              <a:ext uri="{FF2B5EF4-FFF2-40B4-BE49-F238E27FC236}">
                <a16:creationId xmlns:a16="http://schemas.microsoft.com/office/drawing/2014/main" id="{36C0CA9C-C0B3-5041-A9D4-6D5F63DF0C94}"/>
              </a:ext>
            </a:extLst>
          </p:cNvPr>
          <p:cNvSpPr txBox="1"/>
          <p:nvPr/>
        </p:nvSpPr>
        <p:spPr>
          <a:xfrm>
            <a:off x="391884" y="2340210"/>
            <a:ext cx="8360229" cy="4083169"/>
          </a:xfrm>
          <a:prstGeom prst="rect">
            <a:avLst/>
          </a:prstGeom>
          <a:noFill/>
        </p:spPr>
        <p:txBody>
          <a:bodyPr wrap="square" rtlCol="0">
            <a:spAutoFit/>
          </a:bodyPr>
          <a:lstStyle/>
          <a:p>
            <a:pPr algn="ctr"/>
            <a:r>
              <a:rPr lang="en-US" sz="1600" b="1" dirty="0">
                <a:solidFill>
                  <a:schemeClr val="bg1"/>
                </a:solidFill>
                <a:effectLst/>
                <a:latin typeface="Bodoni MT" panose="02070603080606020203" pitchFamily="18" charset="77"/>
              </a:rPr>
              <a:t>Any incidents, injuries, and/or unusual occurrences you experience during PRTM 2060 or PRTM 2070 should be reported to the course instructor (Mrs. Zikeya Hickman-Glanton) immediately no matter how minor the incident(s) seem. Incidents, injuries, and/or unusual occurrences may be specific to your interactions with an instructor, an on-site supervisor/staff, peers/colleagues/volunteers/interns, and/or patient/clients. </a:t>
            </a:r>
          </a:p>
          <a:p>
            <a:endParaRPr lang="en-US" sz="1600" dirty="0">
              <a:effectLst/>
              <a:latin typeface="Bodoni MT" panose="02070603080606020203" pitchFamily="18" charset="77"/>
            </a:endParaRPr>
          </a:p>
          <a:p>
            <a:pPr marL="285750" indent="-285750">
              <a:spcAft>
                <a:spcPts val="165"/>
              </a:spcAft>
              <a:buFont typeface="Arial" panose="020B0604020202020204" pitchFamily="34" charset="0"/>
              <a:buChar char="•"/>
            </a:pPr>
            <a:r>
              <a:rPr lang="en-US" sz="1600" dirty="0">
                <a:effectLst/>
                <a:latin typeface="Bodoni MT" panose="02070603080606020203" pitchFamily="18" charset="77"/>
              </a:rPr>
              <a:t>If the course instructor is unavailable (and/or the incident involves the course instructor), contact the CURT Program Coordinator (Dr. Brandi Crowe; </a:t>
            </a:r>
            <a:r>
              <a:rPr lang="en-US" sz="1600" dirty="0" err="1">
                <a:solidFill>
                  <a:srgbClr val="467885"/>
                </a:solidFill>
                <a:effectLst/>
                <a:latin typeface="Bodoni MT" panose="02070603080606020203" pitchFamily="18" charset="77"/>
              </a:rPr>
              <a:t>bmcrowe@clemson.edu</a:t>
            </a:r>
            <a:r>
              <a:rPr lang="en-US" sz="1600" dirty="0">
                <a:effectLst/>
                <a:latin typeface="Bodoni MT" panose="02070603080606020203" pitchFamily="18" charset="77"/>
              </a:rPr>
              <a:t>) immediately. </a:t>
            </a:r>
          </a:p>
          <a:p>
            <a:pPr marL="285750" indent="-285750">
              <a:spcAft>
                <a:spcPts val="165"/>
              </a:spcAft>
              <a:buFont typeface="Arial" panose="020B0604020202020204" pitchFamily="34" charset="0"/>
              <a:buChar char="•"/>
            </a:pPr>
            <a:r>
              <a:rPr lang="en-US" sz="1600" dirty="0">
                <a:effectLst/>
                <a:latin typeface="Bodoni MT" panose="02070603080606020203" pitchFamily="18" charset="77"/>
              </a:rPr>
              <a:t>If the incident involves the course instructor and/or the CURT Program Coordinator, contact the PRTM Department Undergraduate Coordinator (Dr. Daniel Anderson at </a:t>
            </a:r>
            <a:r>
              <a:rPr lang="en-US" sz="1600" dirty="0">
                <a:effectLst/>
                <a:latin typeface="Bodoni MT" panose="02070603080606020203" pitchFamily="18" charset="77"/>
                <a:hlinkClick r:id="rId6"/>
              </a:rPr>
              <a:t>dander3@clemson.edu</a:t>
            </a:r>
            <a:r>
              <a:rPr lang="en-US" sz="1600" dirty="0">
                <a:latin typeface="Bodoni MT" panose="02070603080606020203" pitchFamily="18" charset="77"/>
              </a:rPr>
              <a:t>)</a:t>
            </a:r>
            <a:r>
              <a:rPr lang="en-US" sz="1600" dirty="0">
                <a:effectLst/>
                <a:latin typeface="Bodoni MT" panose="02070603080606020203" pitchFamily="18" charset="77"/>
              </a:rPr>
              <a:t> immediately. </a:t>
            </a:r>
            <a:br>
              <a:rPr lang="en-US" sz="1600" dirty="0">
                <a:effectLst/>
                <a:latin typeface="Bodoni MT" panose="02070603080606020203" pitchFamily="18" charset="77"/>
              </a:rPr>
            </a:br>
            <a:endParaRPr lang="en-US" sz="1600" dirty="0">
              <a:effectLst/>
              <a:latin typeface="Bodoni MT" panose="02070603080606020203" pitchFamily="18" charset="77"/>
            </a:endParaRPr>
          </a:p>
          <a:p>
            <a:r>
              <a:rPr lang="en-US" sz="1600" b="1" u="sng" dirty="0">
                <a:effectLst/>
                <a:latin typeface="Bodoni MT" panose="02070603080606020203" pitchFamily="18" charset="77"/>
              </a:rPr>
              <a:t>Additional points of contact for reporting an incident: </a:t>
            </a:r>
          </a:p>
          <a:p>
            <a:pPr marL="285750" indent="-285750">
              <a:buFont typeface="Arial" panose="020B0604020202020204" pitchFamily="34" charset="0"/>
              <a:buChar char="•"/>
            </a:pPr>
            <a:r>
              <a:rPr lang="en-US" sz="1600" dirty="0">
                <a:solidFill>
                  <a:srgbClr val="000000"/>
                </a:solidFill>
                <a:effectLst/>
                <a:latin typeface="Bodoni MT" panose="02070603080606020203" pitchFamily="18" charset="77"/>
              </a:rPr>
              <a:t>Report conduct violations via the Office of Community and Ethical Standards: </a:t>
            </a:r>
            <a:r>
              <a:rPr lang="en-US" sz="1600" dirty="0">
                <a:solidFill>
                  <a:srgbClr val="467885"/>
                </a:solidFill>
                <a:effectLst/>
                <a:latin typeface="Bodoni MT" panose="02070603080606020203" pitchFamily="18" charset="77"/>
              </a:rPr>
              <a:t>https://</a:t>
            </a:r>
            <a:r>
              <a:rPr lang="en-US" sz="1600" dirty="0" err="1">
                <a:solidFill>
                  <a:srgbClr val="467885"/>
                </a:solidFill>
                <a:effectLst/>
                <a:latin typeface="Bodoni MT" panose="02070603080606020203" pitchFamily="18" charset="77"/>
              </a:rPr>
              <a:t>www.clemson.edu</a:t>
            </a:r>
            <a:r>
              <a:rPr lang="en-US" sz="1600" dirty="0">
                <a:solidFill>
                  <a:srgbClr val="467885"/>
                </a:solidFill>
                <a:effectLst/>
                <a:latin typeface="Bodoni MT" panose="02070603080606020203" pitchFamily="18" charset="77"/>
              </a:rPr>
              <a:t>/</a:t>
            </a:r>
            <a:r>
              <a:rPr lang="en-US" sz="1600" dirty="0" err="1">
                <a:solidFill>
                  <a:srgbClr val="467885"/>
                </a:solidFill>
                <a:effectLst/>
                <a:latin typeface="Bodoni MT" panose="02070603080606020203" pitchFamily="18" charset="77"/>
              </a:rPr>
              <a:t>studentaffairs</a:t>
            </a:r>
            <a:r>
              <a:rPr lang="en-US" sz="1600" dirty="0">
                <a:solidFill>
                  <a:srgbClr val="467885"/>
                </a:solidFill>
                <a:effectLst/>
                <a:latin typeface="Bodoni MT" panose="02070603080606020203" pitchFamily="18" charset="77"/>
              </a:rPr>
              <a:t>/community-resources/</a:t>
            </a:r>
            <a:r>
              <a:rPr lang="en-US" sz="1600" dirty="0" err="1">
                <a:solidFill>
                  <a:srgbClr val="467885"/>
                </a:solidFill>
                <a:effectLst/>
                <a:latin typeface="Bodoni MT" panose="02070603080606020203" pitchFamily="18" charset="77"/>
              </a:rPr>
              <a:t>oces</a:t>
            </a:r>
            <a:r>
              <a:rPr lang="en-US" sz="1600" dirty="0">
                <a:solidFill>
                  <a:srgbClr val="467885"/>
                </a:solidFill>
                <a:effectLst/>
                <a:latin typeface="Bodoni MT" panose="02070603080606020203" pitchFamily="18" charset="77"/>
              </a:rPr>
              <a:t>/incident-</a:t>
            </a:r>
            <a:r>
              <a:rPr lang="en-US" sz="1600" dirty="0" err="1">
                <a:solidFill>
                  <a:srgbClr val="467885"/>
                </a:solidFill>
                <a:effectLst/>
                <a:latin typeface="Bodoni MT" panose="02070603080606020203" pitchFamily="18" charset="77"/>
              </a:rPr>
              <a:t>report.html</a:t>
            </a:r>
            <a:r>
              <a:rPr lang="en-US" sz="1600" dirty="0">
                <a:solidFill>
                  <a:srgbClr val="000000"/>
                </a:solidFill>
                <a:effectLst/>
                <a:latin typeface="Bodoni MT" panose="02070603080606020203" pitchFamily="18" charset="77"/>
              </a:rPr>
              <a:t>. </a:t>
            </a:r>
            <a:endParaRPr lang="en-US" sz="1600" dirty="0">
              <a:solidFill>
                <a:srgbClr val="467885"/>
              </a:solidFill>
              <a:effectLst/>
              <a:latin typeface="Bodoni MT" panose="02070603080606020203" pitchFamily="18" charset="77"/>
            </a:endParaRPr>
          </a:p>
        </p:txBody>
      </p:sp>
      <p:pic>
        <p:nvPicPr>
          <p:cNvPr id="7" name="Audio 6">
            <a:extLst>
              <a:ext uri="{FF2B5EF4-FFF2-40B4-BE49-F238E27FC236}">
                <a16:creationId xmlns:a16="http://schemas.microsoft.com/office/drawing/2014/main" id="{7931DE5F-F54E-5167-ED6D-BD31AC834B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38354500"/>
      </p:ext>
    </p:extLst>
  </p:cSld>
  <p:clrMapOvr>
    <a:masterClrMapping/>
  </p:clrMapOvr>
  <mc:AlternateContent xmlns:mc="http://schemas.openxmlformats.org/markup-compatibility/2006" xmlns:p14="http://schemas.microsoft.com/office/powerpoint/2010/main">
    <mc:Choice Requires="p14">
      <p:transition spd="slow" p14:dur="2000" advTm="72060"/>
    </mc:Choice>
    <mc:Fallback xmlns="">
      <p:transition spd="slow" advTm="72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D76A5-553F-4BFB-74B5-5635DF7D16B0}"/>
            </a:ext>
          </a:extLst>
        </p:cNvPr>
        <p:cNvGrpSpPr/>
        <p:nvPr/>
      </p:nvGrpSpPr>
      <p:grpSpPr>
        <a:xfrm>
          <a:off x="0" y="0"/>
          <a:ext cx="0" cy="0"/>
          <a:chOff x="0" y="0"/>
          <a:chExt cx="0" cy="0"/>
        </a:xfrm>
      </p:grpSpPr>
      <p:pic>
        <p:nvPicPr>
          <p:cNvPr id="5" name="Picture 4" descr="TigerPaw_co.png">
            <a:extLst>
              <a:ext uri="{FF2B5EF4-FFF2-40B4-BE49-F238E27FC236}">
                <a16:creationId xmlns:a16="http://schemas.microsoft.com/office/drawing/2014/main" id="{A8EAC5DE-83BE-E1D1-FBBE-A149AA7EDE17}"/>
              </a:ext>
            </a:extLst>
          </p:cNvPr>
          <p:cNvPicPr>
            <a:picLocks noChangeAspect="1"/>
          </p:cNvPicPr>
          <p:nvPr/>
        </p:nvPicPr>
        <p:blipFill>
          <a:blip r:embed="rId5"/>
          <a:stretch>
            <a:fillRect/>
          </a:stretch>
        </p:blipFill>
        <p:spPr>
          <a:xfrm>
            <a:off x="533401" y="94579"/>
            <a:ext cx="457200" cy="438821"/>
          </a:xfrm>
          <a:prstGeom prst="rect">
            <a:avLst/>
          </a:prstGeom>
        </p:spPr>
      </p:pic>
      <p:sp>
        <p:nvSpPr>
          <p:cNvPr id="3" name="Title 1">
            <a:extLst>
              <a:ext uri="{FF2B5EF4-FFF2-40B4-BE49-F238E27FC236}">
                <a16:creationId xmlns:a16="http://schemas.microsoft.com/office/drawing/2014/main" id="{A9BA0C5E-C1CE-1921-950D-9B4A740C1424}"/>
              </a:ext>
            </a:extLst>
          </p:cNvPr>
          <p:cNvSpPr txBox="1">
            <a:spLocks/>
          </p:cNvSpPr>
          <p:nvPr/>
        </p:nvSpPr>
        <p:spPr>
          <a:xfrm>
            <a:off x="869949" y="990600"/>
            <a:ext cx="7404101" cy="1193968"/>
          </a:xfrm>
          <a:prstGeom prst="rect">
            <a:avLst/>
          </a:prstGeom>
          <a:solidFill>
            <a:srgbClr val="FFFFFF"/>
          </a:solidFill>
          <a:ln w="38100">
            <a:solidFill>
              <a:srgbClr val="7030A0"/>
            </a:solidFill>
            <a:miter lim="800000"/>
          </a:ln>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n-US" sz="2000" kern="0" dirty="0">
              <a:solidFill>
                <a:srgbClr val="3F3F3F"/>
              </a:solidFill>
              <a:latin typeface="Bodoni MT" panose="02070603080606020203" pitchFamily="18" charset="77"/>
            </a:endParaRPr>
          </a:p>
          <a:p>
            <a:r>
              <a:rPr lang="en-US" sz="3100" kern="0" dirty="0">
                <a:solidFill>
                  <a:srgbClr val="3F3F3F"/>
                </a:solidFill>
                <a:latin typeface="Bodoni MT" panose="02070603080606020203" pitchFamily="18" charset="77"/>
              </a:rPr>
              <a:t>Reminders</a:t>
            </a:r>
          </a:p>
        </p:txBody>
      </p:sp>
      <p:sp>
        <p:nvSpPr>
          <p:cNvPr id="2" name="TextBox 1">
            <a:extLst>
              <a:ext uri="{FF2B5EF4-FFF2-40B4-BE49-F238E27FC236}">
                <a16:creationId xmlns:a16="http://schemas.microsoft.com/office/drawing/2014/main" id="{CB13EFD7-B44C-562A-1563-0A53BDCA845B}"/>
              </a:ext>
            </a:extLst>
          </p:cNvPr>
          <p:cNvSpPr txBox="1"/>
          <p:nvPr/>
        </p:nvSpPr>
        <p:spPr>
          <a:xfrm>
            <a:off x="990601" y="2615609"/>
            <a:ext cx="7283449" cy="3416320"/>
          </a:xfrm>
          <a:prstGeom prst="rect">
            <a:avLst/>
          </a:prstGeom>
          <a:noFill/>
        </p:spPr>
        <p:txBody>
          <a:bodyPr wrap="square" rtlCol="0">
            <a:spAutoFit/>
          </a:bodyPr>
          <a:lstStyle/>
          <a:p>
            <a:pPr marL="342900" indent="-342900">
              <a:buFont typeface="Wingdings" pitchFamily="2" charset="2"/>
              <a:buChar char="q"/>
            </a:pPr>
            <a:r>
              <a:rPr lang="en-US" sz="2400" b="1" dirty="0">
                <a:latin typeface="Bodoni MT" panose="02070603080606020203" pitchFamily="18" charset="77"/>
              </a:rPr>
              <a:t>You </a:t>
            </a:r>
            <a:r>
              <a:rPr lang="en-US" sz="2400" b="1" u="sng" dirty="0">
                <a:latin typeface="Bodoni MT" panose="02070603080606020203" pitchFamily="18" charset="77"/>
              </a:rPr>
              <a:t>MUST</a:t>
            </a:r>
            <a:r>
              <a:rPr lang="en-US" sz="2400" b="1" dirty="0">
                <a:latin typeface="Bodoni MT" panose="02070603080606020203" pitchFamily="18" charset="77"/>
              </a:rPr>
              <a:t> read and sign the acknowledgement form(located on Canvas) after watching this pre-recorded video</a:t>
            </a:r>
          </a:p>
          <a:p>
            <a:pPr marL="342900" indent="-342900">
              <a:buFont typeface="Wingdings" pitchFamily="2" charset="2"/>
              <a:buChar char="q"/>
            </a:pPr>
            <a:r>
              <a:rPr lang="en-US" sz="2400" b="1" dirty="0">
                <a:latin typeface="Bodoni MT" panose="02070603080606020203" pitchFamily="18" charset="77"/>
              </a:rPr>
              <a:t>After, viewing this video you will be asked to verify that you reviewed the course syllabus and watched this video in its entirety, along with signing the acknowledgment form. </a:t>
            </a:r>
          </a:p>
          <a:p>
            <a:endParaRPr lang="en-US" sz="2400" b="1" dirty="0">
              <a:latin typeface="Bodoni MT" panose="02070603080606020203" pitchFamily="18" charset="77"/>
            </a:endParaRPr>
          </a:p>
          <a:p>
            <a:pPr algn="ctr"/>
            <a:r>
              <a:rPr lang="en-US" sz="2400" b="1" i="1" dirty="0">
                <a:solidFill>
                  <a:srgbClr val="63298F"/>
                </a:solidFill>
                <a:latin typeface="Bodoni MT" panose="02070603080606020203" pitchFamily="18" charset="77"/>
              </a:rPr>
              <a:t>BOTH are needed to proceed in this course. </a:t>
            </a:r>
          </a:p>
        </p:txBody>
      </p:sp>
      <p:pic>
        <p:nvPicPr>
          <p:cNvPr id="7" name="Audio 6">
            <a:extLst>
              <a:ext uri="{FF2B5EF4-FFF2-40B4-BE49-F238E27FC236}">
                <a16:creationId xmlns:a16="http://schemas.microsoft.com/office/drawing/2014/main" id="{B3CD2DB9-AD69-BC51-42BF-37A300FD6B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74777606"/>
      </p:ext>
    </p:extLst>
  </p:cSld>
  <p:clrMapOvr>
    <a:masterClrMapping/>
  </p:clrMapOvr>
  <mc:AlternateContent xmlns:mc="http://schemas.openxmlformats.org/markup-compatibility/2006" xmlns:p14="http://schemas.microsoft.com/office/powerpoint/2010/main">
    <mc:Choice Requires="p14">
      <p:transition spd="slow" p14:dur="2000" advTm="54560"/>
    </mc:Choice>
    <mc:Fallback xmlns="">
      <p:transition spd="slow" advTm="54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08BADE2-F737-4F6F-ABD2-E2B972F9E9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14" t="763" r="22691"/>
          <a:stretch/>
        </p:blipFill>
        <p:spPr>
          <a:xfrm>
            <a:off x="2642616" y="10"/>
            <a:ext cx="6501384" cy="6857990"/>
          </a:xfrm>
          <a:prstGeom prst="rect">
            <a:avLst/>
          </a:prstGeom>
        </p:spPr>
      </p:pic>
      <p:sp>
        <p:nvSpPr>
          <p:cNvPr id="46" name="Rectangle 45">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0" name="Rectangle 4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CAECE89-6D3B-40F9-8015-BD430B1FC779}"/>
              </a:ext>
            </a:extLst>
          </p:cNvPr>
          <p:cNvSpPr txBox="1"/>
          <p:nvPr/>
        </p:nvSpPr>
        <p:spPr>
          <a:xfrm>
            <a:off x="278320" y="2718053"/>
            <a:ext cx="2579180" cy="3972213"/>
          </a:xfrm>
          <a:prstGeom prst="rect">
            <a:avLst/>
          </a:prstGeom>
        </p:spPr>
        <p:txBody>
          <a:bodyPr vert="horz" lIns="91440" tIns="45720" rIns="91440" bIns="45720" rtlCol="0" anchor="t">
            <a:normAutofit fontScale="85000" lnSpcReduction="20000"/>
          </a:bodyPr>
          <a:lstStyle/>
          <a:p>
            <a:r>
              <a:rPr lang="en-US" sz="1600" b="1" dirty="0">
                <a:latin typeface="Bodoni MT" panose="02070603080606020203" pitchFamily="18" charset="77"/>
              </a:rPr>
              <a:t>The purpose of completing the recreational therapy sections of PRTM 2060 and PRTM 2070 is to enhance your understanding of individuals with various health conditions, improve your ability to support them, and teach you how to adapt activities for safe and independent participation. You'll also learn about different service delivery settings and develop skills in the APIED process (assessment, planning, implementation, evaluation, and documentation). This experience will help you decide which client population(s) you may want to work with as a recreational therapy intern or CTRS post-graduation.</a:t>
            </a:r>
          </a:p>
        </p:txBody>
      </p:sp>
      <p:pic>
        <p:nvPicPr>
          <p:cNvPr id="5" name="Picture 4" descr="TigerPaw_co.png"/>
          <p:cNvPicPr>
            <a:picLocks noChangeAspect="1"/>
          </p:cNvPicPr>
          <p:nvPr/>
        </p:nvPicPr>
        <p:blipFill>
          <a:blip r:embed="rId6"/>
          <a:stretch>
            <a:fillRect/>
          </a:stretch>
        </p:blipFill>
        <p:spPr>
          <a:xfrm>
            <a:off x="533401" y="94579"/>
            <a:ext cx="457200" cy="438821"/>
          </a:xfrm>
          <a:prstGeom prst="rect">
            <a:avLst/>
          </a:prstGeom>
        </p:spPr>
      </p:pic>
      <p:pic>
        <p:nvPicPr>
          <p:cNvPr id="10" name="Audio 9">
            <a:extLst>
              <a:ext uri="{FF2B5EF4-FFF2-40B4-BE49-F238E27FC236}">
                <a16:creationId xmlns:a16="http://schemas.microsoft.com/office/drawing/2014/main" id="{3606CEF7-FA5E-9515-DFAB-C4167A6BBD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advTm="45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513C-CD99-A84F-89CE-C75B5AB42AE2}"/>
              </a:ext>
            </a:extLst>
          </p:cNvPr>
          <p:cNvSpPr txBox="1">
            <a:spLocks/>
          </p:cNvSpPr>
          <p:nvPr/>
        </p:nvSpPr>
        <p:spPr>
          <a:xfrm>
            <a:off x="869949" y="990600"/>
            <a:ext cx="7404101" cy="1193968"/>
          </a:xfrm>
          <a:prstGeom prst="rect">
            <a:avLst/>
          </a:prstGeom>
          <a:solidFill>
            <a:srgbClr val="FFFFFF"/>
          </a:solidFill>
          <a:ln w="38100">
            <a:solidFill>
              <a:srgbClr val="7030A0"/>
            </a:solidFill>
            <a:miter lim="800000"/>
          </a:ln>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n-US" sz="2000" kern="0" dirty="0">
              <a:solidFill>
                <a:srgbClr val="3F3F3F"/>
              </a:solidFill>
              <a:latin typeface="Bodoni MT" panose="02070603080606020203" pitchFamily="18" charset="77"/>
            </a:endParaRPr>
          </a:p>
          <a:p>
            <a:r>
              <a:rPr lang="en-US" sz="3100" kern="0" dirty="0">
                <a:solidFill>
                  <a:srgbClr val="3F3F3F"/>
                </a:solidFill>
                <a:latin typeface="Bodoni MT" panose="02070603080606020203" pitchFamily="18" charset="77"/>
              </a:rPr>
              <a:t>RT Specific Practicum Sections</a:t>
            </a:r>
          </a:p>
        </p:txBody>
      </p:sp>
      <p:sp>
        <p:nvSpPr>
          <p:cNvPr id="3" name="Content Placeholder 2">
            <a:extLst>
              <a:ext uri="{FF2B5EF4-FFF2-40B4-BE49-F238E27FC236}">
                <a16:creationId xmlns:a16="http://schemas.microsoft.com/office/drawing/2014/main" id="{58789C36-09BB-A644-BD60-2CB99F326D54}"/>
              </a:ext>
            </a:extLst>
          </p:cNvPr>
          <p:cNvSpPr txBox="1">
            <a:spLocks/>
          </p:cNvSpPr>
          <p:nvPr/>
        </p:nvSpPr>
        <p:spPr>
          <a:xfrm>
            <a:off x="1107690" y="2469150"/>
            <a:ext cx="3223013" cy="4084050"/>
          </a:xfrm>
          <a:prstGeom prst="rect">
            <a:avLst/>
          </a:prstGeom>
        </p:spPr>
        <p:txBody>
          <a:bodyPr anchor="t">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1200" b="1" dirty="0">
                <a:solidFill>
                  <a:schemeClr val="bg1"/>
                </a:solidFill>
                <a:effectLst/>
                <a:latin typeface="Bodoni MT" panose="02070603080606020203" pitchFamily="18" charset="77"/>
              </a:rPr>
              <a:t>As a PRTM major who has declared an emphasis in recreational therapy, you will be completing recreational therapy-specific sections of PRTM 2060 Practicum I and PRTM 2070 Practicum II. </a:t>
            </a:r>
          </a:p>
          <a:p>
            <a:pPr marL="0" indent="0">
              <a:buNone/>
            </a:pPr>
            <a:endParaRPr lang="en-US" sz="1200" b="1" dirty="0">
              <a:solidFill>
                <a:schemeClr val="bg1"/>
              </a:solidFill>
              <a:effectLst/>
              <a:latin typeface="Bodoni MT" panose="02070603080606020203" pitchFamily="18" charset="77"/>
            </a:endParaRPr>
          </a:p>
          <a:p>
            <a:pPr marL="0" indent="0">
              <a:buNone/>
            </a:pPr>
            <a:r>
              <a:rPr lang="en-US" sz="1200" b="1" dirty="0">
                <a:solidFill>
                  <a:schemeClr val="bg1"/>
                </a:solidFill>
                <a:effectLst/>
                <a:latin typeface="Bodoni MT" panose="02070603080606020203" pitchFamily="18" charset="77"/>
              </a:rPr>
              <a:t>Prerequisites: C or better in PRTM 2600 Foundations of Recreational Therapy. </a:t>
            </a:r>
          </a:p>
          <a:p>
            <a:pPr marL="0" indent="0">
              <a:buNone/>
            </a:pPr>
            <a:endParaRPr lang="en-US" sz="1200" b="1" dirty="0">
              <a:solidFill>
                <a:schemeClr val="bg1"/>
              </a:solidFill>
              <a:effectLst/>
              <a:latin typeface="Bodoni MT" panose="02070603080606020203" pitchFamily="18" charset="77"/>
            </a:endParaRPr>
          </a:p>
          <a:p>
            <a:pPr marL="0" indent="0">
              <a:buNone/>
            </a:pPr>
            <a:r>
              <a:rPr lang="en-US" sz="1200" b="1" dirty="0">
                <a:solidFill>
                  <a:schemeClr val="bg1"/>
                </a:solidFill>
                <a:effectLst/>
                <a:latin typeface="Bodoni MT" panose="02070603080606020203" pitchFamily="18" charset="77"/>
              </a:rPr>
              <a:t>Like other PRTM majors, you will be required to complete two 80-hour practicum experiences. However, as a recreational therapy student, both of your practicum experiences need to involve opportunities that will allow you to gain experience working </a:t>
            </a:r>
            <a:r>
              <a:rPr lang="en-US" sz="1200" b="1" i="1" dirty="0">
                <a:solidFill>
                  <a:schemeClr val="bg1"/>
                </a:solidFill>
                <a:effectLst/>
                <a:latin typeface="Bodoni MT" panose="02070603080606020203" pitchFamily="18" charset="77"/>
              </a:rPr>
              <a:t>directly </a:t>
            </a:r>
            <a:r>
              <a:rPr lang="en-US" sz="1200" b="1" dirty="0">
                <a:solidFill>
                  <a:schemeClr val="bg1"/>
                </a:solidFill>
                <a:effectLst/>
                <a:latin typeface="Bodoni MT" panose="02070603080606020203" pitchFamily="18" charset="77"/>
              </a:rPr>
              <a:t>with individuals (or groups of individuals) who have a disability or health condition (i.e., populations we would work with as recreational therapists in professional practice) during program activities and services. </a:t>
            </a:r>
          </a:p>
        </p:txBody>
      </p:sp>
      <p:sp>
        <p:nvSpPr>
          <p:cNvPr id="4" name="Content Placeholder 3">
            <a:extLst>
              <a:ext uri="{FF2B5EF4-FFF2-40B4-BE49-F238E27FC236}">
                <a16:creationId xmlns:a16="http://schemas.microsoft.com/office/drawing/2014/main" id="{4A0C552E-EF41-F04A-A78C-FF6D882EE3FE}"/>
              </a:ext>
            </a:extLst>
          </p:cNvPr>
          <p:cNvSpPr txBox="1">
            <a:spLocks/>
          </p:cNvSpPr>
          <p:nvPr/>
        </p:nvSpPr>
        <p:spPr>
          <a:xfrm>
            <a:off x="4808383" y="2469150"/>
            <a:ext cx="3223014" cy="4084050"/>
          </a:xfrm>
          <a:prstGeom prst="rect">
            <a:avLst/>
          </a:prstGeom>
        </p:spPr>
        <p:txBody>
          <a:bodyPr anchor="t">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1200" b="1" dirty="0">
                <a:solidFill>
                  <a:schemeClr val="bg1"/>
                </a:solidFill>
                <a:latin typeface="Bodoni MT" panose="02070603080606020203" pitchFamily="18" charset="77"/>
              </a:rPr>
              <a:t>Yo</a:t>
            </a:r>
            <a:r>
              <a:rPr lang="en-US" sz="1200" b="1" dirty="0">
                <a:solidFill>
                  <a:schemeClr val="bg1"/>
                </a:solidFill>
                <a:effectLst/>
                <a:latin typeface="Bodoni MT" panose="02070603080606020203" pitchFamily="18" charset="77"/>
              </a:rPr>
              <a:t>u will be required to complete your two 80-hour practicums (i.e., PRTM 2060 and PRTM 2070) with two (2) different client populations or in two different service settings. </a:t>
            </a:r>
          </a:p>
          <a:p>
            <a:pPr marL="0" indent="0">
              <a:buNone/>
            </a:pPr>
            <a:r>
              <a:rPr lang="en-US" sz="1200" b="1" dirty="0">
                <a:solidFill>
                  <a:schemeClr val="bg1"/>
                </a:solidFill>
                <a:effectLst/>
                <a:latin typeface="Bodoni MT" panose="02070603080606020203" pitchFamily="18" charset="77"/>
              </a:rPr>
              <a:t>For example, you might complete PRTM 2060 with individuals with physical health conditions and complete PRTM 2070 working with individuals with mental health conditions. Or you might complete PRTM 2060 working with individuals with intellectual and developmental disabilities in a camp setting and complete PRTM 2070 working with individuals with IDD in a community-based day program. </a:t>
            </a:r>
            <a:br>
              <a:rPr lang="en-US" sz="1200" b="1" dirty="0">
                <a:effectLst/>
                <a:latin typeface="Bodoni MT" panose="02070603080606020203" pitchFamily="18" charset="77"/>
              </a:rPr>
            </a:br>
            <a:endParaRPr lang="en-US" sz="1200" b="1" dirty="0">
              <a:effectLst/>
              <a:latin typeface="Bodoni MT" panose="02070603080606020203" pitchFamily="18" charset="77"/>
            </a:endParaRPr>
          </a:p>
          <a:p>
            <a:pPr marL="0" indent="0">
              <a:buNone/>
            </a:pPr>
            <a:r>
              <a:rPr lang="en-US" sz="1200" b="1" i="1" dirty="0">
                <a:solidFill>
                  <a:srgbClr val="63298F"/>
                </a:solidFill>
                <a:effectLst/>
                <a:latin typeface="Bodoni MT" panose="02070603080606020203" pitchFamily="18" charset="77"/>
              </a:rPr>
              <a:t>Both PRTM 2060 and PRTM 2070 must be completed prior to your being approved to register for/complete PRTM 4250 Internship in Recreational Therapy. </a:t>
            </a:r>
          </a:p>
        </p:txBody>
      </p:sp>
      <p:cxnSp>
        <p:nvCxnSpPr>
          <p:cNvPr id="6" name="Straight Connector 5">
            <a:extLst>
              <a:ext uri="{FF2B5EF4-FFF2-40B4-BE49-F238E27FC236}">
                <a16:creationId xmlns:a16="http://schemas.microsoft.com/office/drawing/2014/main" id="{AEC0C6F7-5830-6246-8243-31FE81A52C9F}"/>
              </a:ext>
            </a:extLst>
          </p:cNvPr>
          <p:cNvCxnSpPr/>
          <p:nvPr/>
        </p:nvCxnSpPr>
        <p:spPr>
          <a:xfrm>
            <a:off x="4572000" y="2888250"/>
            <a:ext cx="0" cy="27505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TigerPaw_co.png">
            <a:extLst>
              <a:ext uri="{FF2B5EF4-FFF2-40B4-BE49-F238E27FC236}">
                <a16:creationId xmlns:a16="http://schemas.microsoft.com/office/drawing/2014/main" id="{4B515AA0-6422-0E82-5062-7E41B68D99C0}"/>
              </a:ext>
            </a:extLst>
          </p:cNvPr>
          <p:cNvPicPr>
            <a:picLocks noChangeAspect="1"/>
          </p:cNvPicPr>
          <p:nvPr/>
        </p:nvPicPr>
        <p:blipFill>
          <a:blip r:embed="rId5"/>
          <a:stretch>
            <a:fillRect/>
          </a:stretch>
        </p:blipFill>
        <p:spPr>
          <a:xfrm>
            <a:off x="533401" y="94579"/>
            <a:ext cx="457200" cy="438821"/>
          </a:xfrm>
          <a:prstGeom prst="rect">
            <a:avLst/>
          </a:prstGeom>
        </p:spPr>
      </p:pic>
      <p:pic>
        <p:nvPicPr>
          <p:cNvPr id="9" name="Audio 8">
            <a:extLst>
              <a:ext uri="{FF2B5EF4-FFF2-40B4-BE49-F238E27FC236}">
                <a16:creationId xmlns:a16="http://schemas.microsoft.com/office/drawing/2014/main" id="{980F78E8-09FB-C0EA-C2CF-39459480F8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32732025"/>
      </p:ext>
    </p:extLst>
  </p:cSld>
  <p:clrMapOvr>
    <a:masterClrMapping/>
  </p:clrMapOvr>
  <mc:AlternateContent xmlns:mc="http://schemas.openxmlformats.org/markup-compatibility/2006" xmlns:p14="http://schemas.microsoft.com/office/powerpoint/2010/main">
    <mc:Choice Requires="p14">
      <p:transition spd="slow" p14:dur="2000" advTm="117126"/>
    </mc:Choice>
    <mc:Fallback xmlns="">
      <p:transition spd="slow" advTm="117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gerPaw_co.png">
            <a:extLst>
              <a:ext uri="{FF2B5EF4-FFF2-40B4-BE49-F238E27FC236}">
                <a16:creationId xmlns:a16="http://schemas.microsoft.com/office/drawing/2014/main" id="{51A7C87D-5190-55A3-1FFD-227F42725819}"/>
              </a:ext>
            </a:extLst>
          </p:cNvPr>
          <p:cNvPicPr>
            <a:picLocks noChangeAspect="1"/>
          </p:cNvPicPr>
          <p:nvPr/>
        </p:nvPicPr>
        <p:blipFill>
          <a:blip r:embed="rId4"/>
          <a:stretch>
            <a:fillRect/>
          </a:stretch>
        </p:blipFill>
        <p:spPr>
          <a:xfrm>
            <a:off x="533401" y="94579"/>
            <a:ext cx="457200" cy="438821"/>
          </a:xfrm>
          <a:prstGeom prst="rect">
            <a:avLst/>
          </a:prstGeom>
        </p:spPr>
      </p:pic>
      <p:cxnSp>
        <p:nvCxnSpPr>
          <p:cNvPr id="3" name="Straight Connector 2">
            <a:extLst>
              <a:ext uri="{FF2B5EF4-FFF2-40B4-BE49-F238E27FC236}">
                <a16:creationId xmlns:a16="http://schemas.microsoft.com/office/drawing/2014/main" id="{D5D6373A-68B3-E72A-0CE3-06F6DFD0786E}"/>
              </a:ext>
            </a:extLst>
          </p:cNvPr>
          <p:cNvCxnSpPr/>
          <p:nvPr/>
        </p:nvCxnSpPr>
        <p:spPr>
          <a:xfrm>
            <a:off x="4572000" y="2888250"/>
            <a:ext cx="0" cy="27505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44DA9FA-FF23-0116-157F-B7E4F124481C}"/>
              </a:ext>
            </a:extLst>
          </p:cNvPr>
          <p:cNvSpPr txBox="1"/>
          <p:nvPr/>
        </p:nvSpPr>
        <p:spPr>
          <a:xfrm>
            <a:off x="869951" y="2424223"/>
            <a:ext cx="3400646" cy="4185761"/>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Bodoni MT" panose="02070603080606020203" pitchFamily="18" charset="77"/>
              </a:rPr>
              <a:t>Complete all 80 hours for PRTM 2060 or 2070 at a single site; hours cannot be split across multiple locations.</a:t>
            </a:r>
          </a:p>
          <a:p>
            <a:pPr marL="285750" indent="-285750">
              <a:buFont typeface="Arial" panose="020B0604020202020204" pitchFamily="34" charset="0"/>
              <a:buChar char="•"/>
            </a:pPr>
            <a:r>
              <a:rPr lang="en-US" sz="1400" dirty="0">
                <a:latin typeface="Bodoni MT" panose="02070603080606020203" pitchFamily="18" charset="77"/>
              </a:rPr>
              <a:t>You must complete practicums at two different sites or with two different client populations.</a:t>
            </a:r>
          </a:p>
          <a:p>
            <a:pPr marL="285750" indent="-285750">
              <a:buFont typeface="Arial" panose="020B0604020202020204" pitchFamily="34" charset="0"/>
              <a:buChar char="•"/>
            </a:pPr>
            <a:r>
              <a:rPr lang="en-US" sz="1400" dirty="0">
                <a:latin typeface="Bodoni MT" panose="02070603080606020203" pitchFamily="18" charset="77"/>
              </a:rPr>
              <a:t>Find a site with an on-site supervisor to confirm your hours and communicate with Mrs. Zikeya Hickman-Glanton, your practicum instructor.</a:t>
            </a:r>
          </a:p>
          <a:p>
            <a:pPr marL="285750" indent="-285750">
              <a:buFont typeface="Arial" panose="020B0604020202020204" pitchFamily="34" charset="0"/>
              <a:buChar char="•"/>
            </a:pPr>
            <a:r>
              <a:rPr lang="en-US" sz="1400" dirty="0">
                <a:latin typeface="Bodoni MT" panose="02070603080606020203" pitchFamily="18" charset="77"/>
              </a:rPr>
              <a:t>Practicum hours can be completed in any semester (fall, spring, or summer) and at any location, not limited to South Carolina.</a:t>
            </a:r>
          </a:p>
          <a:p>
            <a:pPr marL="285750" indent="-285750">
              <a:buFont typeface="Arial" panose="020B0604020202020204" pitchFamily="34" charset="0"/>
              <a:buChar char="•"/>
            </a:pPr>
            <a:r>
              <a:rPr lang="en-US" sz="1400" dirty="0">
                <a:latin typeface="Bodoni MT" panose="02070603080606020203" pitchFamily="18" charset="77"/>
              </a:rPr>
              <a:t>If completing both PRTM 2060 and 2070 in the same semester, you must complete a total of 160 hours; ensure it's feasible with your schedule.</a:t>
            </a:r>
          </a:p>
        </p:txBody>
      </p:sp>
      <p:sp>
        <p:nvSpPr>
          <p:cNvPr id="5" name="TextBox 4">
            <a:extLst>
              <a:ext uri="{FF2B5EF4-FFF2-40B4-BE49-F238E27FC236}">
                <a16:creationId xmlns:a16="http://schemas.microsoft.com/office/drawing/2014/main" id="{8EE7DB59-9F8C-F1A5-3F3A-05C9A517DEE5}"/>
              </a:ext>
            </a:extLst>
          </p:cNvPr>
          <p:cNvSpPr txBox="1"/>
          <p:nvPr/>
        </p:nvSpPr>
        <p:spPr>
          <a:xfrm>
            <a:off x="4873404" y="2424223"/>
            <a:ext cx="3400646" cy="3539430"/>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Bodoni MT" panose="02070603080606020203" pitchFamily="18" charset="77"/>
              </a:rPr>
              <a:t>We encourage seeking new experiences with different agencies.</a:t>
            </a:r>
          </a:p>
          <a:p>
            <a:pPr marL="285750" indent="-285750">
              <a:buFont typeface="Arial" panose="020B0604020202020204" pitchFamily="34" charset="0"/>
              <a:buChar char="•"/>
            </a:pPr>
            <a:r>
              <a:rPr lang="en-US" sz="1400" dirty="0">
                <a:latin typeface="Bodoni MT" panose="02070603080606020203" pitchFamily="18" charset="77"/>
              </a:rPr>
              <a:t>Past work or volunteer experience cannot be used for practicum credit.</a:t>
            </a:r>
          </a:p>
          <a:p>
            <a:pPr marL="285750" indent="-285750">
              <a:buFont typeface="Arial" panose="020B0604020202020204" pitchFamily="34" charset="0"/>
              <a:buChar char="•"/>
            </a:pPr>
            <a:r>
              <a:rPr lang="en-US" sz="1400" dirty="0">
                <a:latin typeface="Bodoni MT" panose="02070603080606020203" pitchFamily="18" charset="77"/>
              </a:rPr>
              <a:t>You cannot work with family members or significant others for practicum credit.</a:t>
            </a:r>
          </a:p>
          <a:p>
            <a:pPr marL="285750" indent="-285750">
              <a:buFont typeface="Arial" panose="020B0604020202020204" pitchFamily="34" charset="0"/>
              <a:buChar char="•"/>
            </a:pPr>
            <a:r>
              <a:rPr lang="en-US" sz="1400" dirty="0">
                <a:latin typeface="Bodoni MT" panose="02070603080606020203" pitchFamily="18" charset="77"/>
              </a:rPr>
              <a:t>Practicums may be paid or unpaid; if paid, notify the agency if you plan to terminate employment.</a:t>
            </a:r>
          </a:p>
          <a:p>
            <a:pPr marL="285750" indent="-285750">
              <a:buFont typeface="Arial" panose="020B0604020202020204" pitchFamily="34" charset="0"/>
              <a:buChar char="•"/>
            </a:pPr>
            <a:r>
              <a:rPr lang="en-US" sz="1400" dirty="0">
                <a:latin typeface="Bodoni MT" panose="02070603080606020203" pitchFamily="18" charset="77"/>
              </a:rPr>
              <a:t>Sites may require background checks, vaccines, and CPR/First Aid certification, and you’ll be financially responsible for these requirements.</a:t>
            </a:r>
          </a:p>
          <a:p>
            <a:pPr marL="285750" indent="-285750">
              <a:buFont typeface="Arial" panose="020B0604020202020204" pitchFamily="34" charset="0"/>
              <a:buChar char="•"/>
            </a:pPr>
            <a:r>
              <a:rPr lang="en-US" sz="1400" dirty="0">
                <a:latin typeface="Bodoni MT" panose="02070603080606020203" pitchFamily="18" charset="77"/>
              </a:rPr>
              <a:t>A list of available practicum sites in Upstate South Carolina is on Canvas.</a:t>
            </a:r>
          </a:p>
        </p:txBody>
      </p:sp>
      <p:sp>
        <p:nvSpPr>
          <p:cNvPr id="6" name="Title 1">
            <a:extLst>
              <a:ext uri="{FF2B5EF4-FFF2-40B4-BE49-F238E27FC236}">
                <a16:creationId xmlns:a16="http://schemas.microsoft.com/office/drawing/2014/main" id="{4FE1E859-08BA-C18E-BF98-D57476A326D0}"/>
              </a:ext>
            </a:extLst>
          </p:cNvPr>
          <p:cNvSpPr txBox="1">
            <a:spLocks/>
          </p:cNvSpPr>
          <p:nvPr/>
        </p:nvSpPr>
        <p:spPr>
          <a:xfrm>
            <a:off x="869949" y="990600"/>
            <a:ext cx="7404101" cy="1193968"/>
          </a:xfrm>
          <a:prstGeom prst="rect">
            <a:avLst/>
          </a:prstGeom>
          <a:solidFill>
            <a:srgbClr val="FFFFFF"/>
          </a:solidFill>
          <a:ln w="38100">
            <a:solidFill>
              <a:srgbClr val="7030A0"/>
            </a:solidFill>
            <a:miter lim="800000"/>
          </a:ln>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n-US" sz="2000" kern="0" dirty="0">
              <a:solidFill>
                <a:srgbClr val="3F3F3F"/>
              </a:solidFill>
              <a:latin typeface="Bodoni MT" panose="02070603080606020203" pitchFamily="18" charset="77"/>
            </a:endParaRPr>
          </a:p>
          <a:p>
            <a:r>
              <a:rPr lang="en-US" sz="3100" kern="0" dirty="0">
                <a:solidFill>
                  <a:srgbClr val="3F3F3F"/>
                </a:solidFill>
                <a:latin typeface="Bodoni MT" panose="02070603080606020203" pitchFamily="18" charset="77"/>
              </a:rPr>
              <a:t>Guidelines</a:t>
            </a:r>
          </a:p>
        </p:txBody>
      </p:sp>
      <p:sp>
        <p:nvSpPr>
          <p:cNvPr id="7" name="TextBox 6">
            <a:extLst>
              <a:ext uri="{FF2B5EF4-FFF2-40B4-BE49-F238E27FC236}">
                <a16:creationId xmlns:a16="http://schemas.microsoft.com/office/drawing/2014/main" id="{11341BF9-796E-DD5B-0C6F-A76ED2B87976}"/>
              </a:ext>
            </a:extLst>
          </p:cNvPr>
          <p:cNvSpPr txBox="1"/>
          <p:nvPr/>
        </p:nvSpPr>
        <p:spPr>
          <a:xfrm>
            <a:off x="8665535" y="6443330"/>
            <a:ext cx="184731" cy="369332"/>
          </a:xfrm>
          <a:prstGeom prst="rect">
            <a:avLst/>
          </a:prstGeom>
          <a:noFill/>
        </p:spPr>
        <p:txBody>
          <a:bodyPr wrap="none" rtlCol="0">
            <a:spAutoFit/>
          </a:bodyPr>
          <a:lstStyle/>
          <a:p>
            <a:endParaRPr lang="en-US" dirty="0"/>
          </a:p>
        </p:txBody>
      </p:sp>
      <p:pic>
        <p:nvPicPr>
          <p:cNvPr id="10" name="Audio 9">
            <a:extLst>
              <a:ext uri="{FF2B5EF4-FFF2-40B4-BE49-F238E27FC236}">
                <a16:creationId xmlns:a16="http://schemas.microsoft.com/office/drawing/2014/main" id="{1C39461F-0843-432C-74AF-49FD74A557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75021818"/>
      </p:ext>
    </p:extLst>
  </p:cSld>
  <p:clrMapOvr>
    <a:masterClrMapping/>
  </p:clrMapOvr>
  <mc:AlternateContent xmlns:mc="http://schemas.openxmlformats.org/markup-compatibility/2006" xmlns:p14="http://schemas.microsoft.com/office/powerpoint/2010/main">
    <mc:Choice Requires="p14">
      <p:transition spd="slow" p14:dur="2000" advTm="213644"/>
    </mc:Choice>
    <mc:Fallback xmlns="">
      <p:transition spd="slow" advTm="213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809AF-ADC2-6315-9D9C-54D502137702}"/>
            </a:ext>
          </a:extLst>
        </p:cNvPr>
        <p:cNvGrpSpPr/>
        <p:nvPr/>
      </p:nvGrpSpPr>
      <p:grpSpPr>
        <a:xfrm>
          <a:off x="0" y="0"/>
          <a:ext cx="0" cy="0"/>
          <a:chOff x="0" y="0"/>
          <a:chExt cx="0" cy="0"/>
        </a:xfrm>
      </p:grpSpPr>
      <p:pic>
        <p:nvPicPr>
          <p:cNvPr id="5" name="Picture 4" descr="TigerPaw_co.png">
            <a:extLst>
              <a:ext uri="{FF2B5EF4-FFF2-40B4-BE49-F238E27FC236}">
                <a16:creationId xmlns:a16="http://schemas.microsoft.com/office/drawing/2014/main" id="{98B6270D-32A1-0362-3659-B5C719D1A1EB}"/>
              </a:ext>
            </a:extLst>
          </p:cNvPr>
          <p:cNvPicPr>
            <a:picLocks noChangeAspect="1"/>
          </p:cNvPicPr>
          <p:nvPr/>
        </p:nvPicPr>
        <p:blipFill>
          <a:blip r:embed="rId5"/>
          <a:stretch>
            <a:fillRect/>
          </a:stretch>
        </p:blipFill>
        <p:spPr>
          <a:xfrm>
            <a:off x="533401" y="94579"/>
            <a:ext cx="457200" cy="438821"/>
          </a:xfrm>
          <a:prstGeom prst="rect">
            <a:avLst/>
          </a:prstGeom>
        </p:spPr>
      </p:pic>
      <p:sp>
        <p:nvSpPr>
          <p:cNvPr id="4" name="TextBox 3">
            <a:extLst>
              <a:ext uri="{FF2B5EF4-FFF2-40B4-BE49-F238E27FC236}">
                <a16:creationId xmlns:a16="http://schemas.microsoft.com/office/drawing/2014/main" id="{E7A3CC80-DD53-D4D8-5200-EEC6E1755AE7}"/>
              </a:ext>
            </a:extLst>
          </p:cNvPr>
          <p:cNvSpPr txBox="1"/>
          <p:nvPr/>
        </p:nvSpPr>
        <p:spPr>
          <a:xfrm>
            <a:off x="753950" y="2505670"/>
            <a:ext cx="7636097" cy="923330"/>
          </a:xfrm>
          <a:prstGeom prst="rect">
            <a:avLst/>
          </a:prstGeom>
          <a:noFill/>
        </p:spPr>
        <p:txBody>
          <a:bodyPr wrap="square" rtlCol="0">
            <a:spAutoFit/>
          </a:bodyPr>
          <a:lstStyle/>
          <a:p>
            <a:r>
              <a:rPr lang="en-US" b="1" dirty="0">
                <a:solidFill>
                  <a:schemeClr val="bg1"/>
                </a:solidFill>
                <a:latin typeface="Bodoni MT" panose="02070603080606020203" pitchFamily="18" charset="77"/>
              </a:rPr>
              <a:t>As a recreational therapy student, you are required to complete your practicum at a site that serves individuals with disabilities. This includes, but is not limited to:</a:t>
            </a:r>
          </a:p>
        </p:txBody>
      </p:sp>
      <p:sp>
        <p:nvSpPr>
          <p:cNvPr id="6" name="TextBox 5">
            <a:extLst>
              <a:ext uri="{FF2B5EF4-FFF2-40B4-BE49-F238E27FC236}">
                <a16:creationId xmlns:a16="http://schemas.microsoft.com/office/drawing/2014/main" id="{78233D25-B92E-5994-A800-3B0D53938B6C}"/>
              </a:ext>
            </a:extLst>
          </p:cNvPr>
          <p:cNvSpPr txBox="1"/>
          <p:nvPr/>
        </p:nvSpPr>
        <p:spPr>
          <a:xfrm>
            <a:off x="1320208" y="3429000"/>
            <a:ext cx="3251790" cy="3046988"/>
          </a:xfrm>
          <a:prstGeom prst="rect">
            <a:avLst/>
          </a:prstGeom>
          <a:noFill/>
        </p:spPr>
        <p:txBody>
          <a:bodyPr wrap="square" rtlCol="0">
            <a:spAutoFit/>
          </a:bodyPr>
          <a:lstStyle/>
          <a:p>
            <a:r>
              <a:rPr lang="en-US" sz="1600" b="1" u="sng" dirty="0">
                <a:latin typeface="Bodoni MT" panose="02070603080606020203" pitchFamily="18" charset="77"/>
              </a:rPr>
              <a:t>Settings:</a:t>
            </a:r>
          </a:p>
          <a:p>
            <a:pPr marL="285750" indent="-285750">
              <a:buFont typeface="Arial" panose="020B0604020202020204" pitchFamily="34" charset="0"/>
              <a:buChar char="•"/>
            </a:pPr>
            <a:r>
              <a:rPr lang="en-US" sz="1600" dirty="0">
                <a:latin typeface="Bodoni MT" panose="02070603080606020203" pitchFamily="18" charset="77"/>
              </a:rPr>
              <a:t>Hospitals (inpatient or outpatient</a:t>
            </a:r>
          </a:p>
          <a:p>
            <a:pPr marL="285750" indent="-285750">
              <a:buFont typeface="Arial" panose="020B0604020202020204" pitchFamily="34" charset="0"/>
              <a:buChar char="•"/>
            </a:pPr>
            <a:r>
              <a:rPr lang="en-US" sz="1600" dirty="0">
                <a:latin typeface="Bodoni MT" panose="02070603080606020203" pitchFamily="18" charset="77"/>
              </a:rPr>
              <a:t>Nursing Homes</a:t>
            </a:r>
          </a:p>
          <a:p>
            <a:pPr marL="285750" indent="-285750">
              <a:buFont typeface="Arial" panose="020B0604020202020204" pitchFamily="34" charset="0"/>
              <a:buChar char="•"/>
            </a:pPr>
            <a:r>
              <a:rPr lang="en-US" sz="1600" dirty="0">
                <a:latin typeface="Bodoni MT" panose="02070603080606020203" pitchFamily="18" charset="77"/>
              </a:rPr>
              <a:t>Schools </a:t>
            </a:r>
          </a:p>
          <a:p>
            <a:pPr marL="285750" indent="-285750">
              <a:buFont typeface="Arial" panose="020B0604020202020204" pitchFamily="34" charset="0"/>
              <a:buChar char="•"/>
            </a:pPr>
            <a:r>
              <a:rPr lang="en-US" sz="1600" dirty="0">
                <a:latin typeface="Bodoni MT" panose="02070603080606020203" pitchFamily="18" charset="77"/>
              </a:rPr>
              <a:t>Mental Health/Behavioral Health</a:t>
            </a:r>
          </a:p>
          <a:p>
            <a:pPr marL="285750" indent="-285750">
              <a:buFont typeface="Arial" panose="020B0604020202020204" pitchFamily="34" charset="0"/>
              <a:buChar char="•"/>
            </a:pPr>
            <a:r>
              <a:rPr lang="en-US" sz="1600" dirty="0">
                <a:latin typeface="Bodoni MT" panose="02070603080606020203" pitchFamily="18" charset="77"/>
              </a:rPr>
              <a:t>Rehabilitation Centers</a:t>
            </a:r>
          </a:p>
          <a:p>
            <a:pPr marL="285750" indent="-285750">
              <a:buFont typeface="Arial" panose="020B0604020202020204" pitchFamily="34" charset="0"/>
              <a:buChar char="•"/>
            </a:pPr>
            <a:r>
              <a:rPr lang="en-US" sz="1600" dirty="0">
                <a:latin typeface="Bodoni MT" panose="02070603080606020203" pitchFamily="18" charset="77"/>
              </a:rPr>
              <a:t>Community Recreational </a:t>
            </a:r>
          </a:p>
          <a:p>
            <a:pPr marL="285750" indent="-285750">
              <a:buFont typeface="Arial" panose="020B0604020202020204" pitchFamily="34" charset="0"/>
              <a:buChar char="•"/>
            </a:pPr>
            <a:r>
              <a:rPr lang="en-US" sz="1600" dirty="0">
                <a:latin typeface="Bodoni MT" panose="02070603080606020203" pitchFamily="18" charset="77"/>
              </a:rPr>
              <a:t>Correctional Facilities</a:t>
            </a:r>
          </a:p>
          <a:p>
            <a:pPr marL="285750" indent="-285750">
              <a:buFont typeface="Arial" panose="020B0604020202020204" pitchFamily="34" charset="0"/>
              <a:buChar char="•"/>
            </a:pPr>
            <a:r>
              <a:rPr lang="en-US" sz="1600" dirty="0">
                <a:latin typeface="Bodoni MT" panose="02070603080606020203" pitchFamily="18" charset="77"/>
              </a:rPr>
              <a:t>VA Hospitals</a:t>
            </a:r>
          </a:p>
          <a:p>
            <a:pPr marL="285750" indent="-285750">
              <a:buFont typeface="Arial" panose="020B0604020202020204" pitchFamily="34" charset="0"/>
              <a:buChar char="•"/>
            </a:pPr>
            <a:r>
              <a:rPr lang="en-US" sz="1600" dirty="0">
                <a:latin typeface="Bodoni MT" panose="02070603080606020203" pitchFamily="18" charset="77"/>
              </a:rPr>
              <a:t>Home Health Care</a:t>
            </a:r>
          </a:p>
        </p:txBody>
      </p:sp>
      <p:sp>
        <p:nvSpPr>
          <p:cNvPr id="7" name="TextBox 6">
            <a:extLst>
              <a:ext uri="{FF2B5EF4-FFF2-40B4-BE49-F238E27FC236}">
                <a16:creationId xmlns:a16="http://schemas.microsoft.com/office/drawing/2014/main" id="{CB8CC280-75C2-645D-708C-8118B5176D8B}"/>
              </a:ext>
            </a:extLst>
          </p:cNvPr>
          <p:cNvSpPr txBox="1"/>
          <p:nvPr/>
        </p:nvSpPr>
        <p:spPr>
          <a:xfrm>
            <a:off x="5022260" y="3429000"/>
            <a:ext cx="3251790" cy="2800767"/>
          </a:xfrm>
          <a:prstGeom prst="rect">
            <a:avLst/>
          </a:prstGeom>
          <a:noFill/>
        </p:spPr>
        <p:txBody>
          <a:bodyPr wrap="square" rtlCol="0">
            <a:spAutoFit/>
          </a:bodyPr>
          <a:lstStyle/>
          <a:p>
            <a:r>
              <a:rPr lang="en-US" sz="1600" b="1" u="sng" dirty="0">
                <a:latin typeface="Bodoni MT" panose="02070603080606020203" pitchFamily="18" charset="77"/>
              </a:rPr>
              <a:t>Population:</a:t>
            </a:r>
          </a:p>
          <a:p>
            <a:pPr marL="285750" indent="-285750">
              <a:buFont typeface="Arial" panose="020B0604020202020204" pitchFamily="34" charset="0"/>
              <a:buChar char="•"/>
            </a:pPr>
            <a:r>
              <a:rPr lang="en-US" sz="1600" dirty="0">
                <a:latin typeface="Bodoni MT" panose="02070603080606020203" pitchFamily="18" charset="77"/>
              </a:rPr>
              <a:t>Children &amp; Adolescents</a:t>
            </a:r>
          </a:p>
          <a:p>
            <a:pPr marL="285750" indent="-285750">
              <a:buFont typeface="Arial" panose="020B0604020202020204" pitchFamily="34" charset="0"/>
              <a:buChar char="•"/>
            </a:pPr>
            <a:r>
              <a:rPr lang="en-US" sz="1600" dirty="0">
                <a:latin typeface="Bodoni MT" panose="02070603080606020203" pitchFamily="18" charset="77"/>
              </a:rPr>
              <a:t>Adults</a:t>
            </a:r>
          </a:p>
          <a:p>
            <a:pPr marL="285750" indent="-285750">
              <a:buFont typeface="Arial" panose="020B0604020202020204" pitchFamily="34" charset="0"/>
              <a:buChar char="•"/>
            </a:pPr>
            <a:r>
              <a:rPr lang="en-US" sz="1600" dirty="0">
                <a:latin typeface="Bodoni MT" panose="02070603080606020203" pitchFamily="18" charset="77"/>
              </a:rPr>
              <a:t>Seniors</a:t>
            </a:r>
          </a:p>
          <a:p>
            <a:pPr marL="285750" indent="-285750">
              <a:buFont typeface="Arial" panose="020B0604020202020204" pitchFamily="34" charset="0"/>
              <a:buChar char="•"/>
            </a:pPr>
            <a:r>
              <a:rPr lang="en-US" sz="1600" dirty="0">
                <a:latin typeface="Bodoni MT" panose="02070603080606020203" pitchFamily="18" charset="77"/>
              </a:rPr>
              <a:t>Individuals with IDD/DD</a:t>
            </a:r>
          </a:p>
          <a:p>
            <a:pPr marL="285750" indent="-285750">
              <a:buFont typeface="Arial" panose="020B0604020202020204" pitchFamily="34" charset="0"/>
              <a:buChar char="•"/>
            </a:pPr>
            <a:r>
              <a:rPr lang="en-US" sz="1600" dirty="0">
                <a:latin typeface="Bodoni MT" panose="02070603080606020203" pitchFamily="18" charset="77"/>
              </a:rPr>
              <a:t>Veterans</a:t>
            </a:r>
          </a:p>
          <a:p>
            <a:pPr marL="285750" indent="-285750">
              <a:buFont typeface="Arial" panose="020B0604020202020204" pitchFamily="34" charset="0"/>
              <a:buChar char="•"/>
            </a:pPr>
            <a:r>
              <a:rPr lang="en-US" sz="1600" dirty="0">
                <a:latin typeface="Bodoni MT" panose="02070603080606020203" pitchFamily="18" charset="77"/>
              </a:rPr>
              <a:t>Individuals with MH/BH disorders</a:t>
            </a:r>
          </a:p>
          <a:p>
            <a:pPr marL="285750" indent="-285750">
              <a:buFont typeface="Arial" panose="020B0604020202020204" pitchFamily="34" charset="0"/>
              <a:buChar char="•"/>
            </a:pPr>
            <a:r>
              <a:rPr lang="en-US" sz="1600" dirty="0">
                <a:latin typeface="Bodoni MT" panose="02070603080606020203" pitchFamily="18" charset="77"/>
              </a:rPr>
              <a:t>Individuals At-Risk</a:t>
            </a:r>
          </a:p>
          <a:p>
            <a:pPr marL="285750" indent="-285750">
              <a:buFont typeface="Arial" panose="020B0604020202020204" pitchFamily="34" charset="0"/>
              <a:buChar char="•"/>
            </a:pPr>
            <a:r>
              <a:rPr lang="en-US" sz="1600" dirty="0">
                <a:latin typeface="Bodoni MT" panose="02070603080606020203" pitchFamily="18" charset="77"/>
              </a:rPr>
              <a:t>Individuals with Physical disabilities</a:t>
            </a:r>
          </a:p>
        </p:txBody>
      </p:sp>
      <p:cxnSp>
        <p:nvCxnSpPr>
          <p:cNvPr id="8" name="Straight Connector 7">
            <a:extLst>
              <a:ext uri="{FF2B5EF4-FFF2-40B4-BE49-F238E27FC236}">
                <a16:creationId xmlns:a16="http://schemas.microsoft.com/office/drawing/2014/main" id="{2D316CD2-BE3F-3895-D0E1-28F30DE1C12E}"/>
              </a:ext>
            </a:extLst>
          </p:cNvPr>
          <p:cNvCxnSpPr/>
          <p:nvPr/>
        </p:nvCxnSpPr>
        <p:spPr>
          <a:xfrm>
            <a:off x="4571998" y="3558101"/>
            <a:ext cx="0" cy="27505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B0C813E-D716-50A6-41D8-D62120ECB8EF}"/>
              </a:ext>
            </a:extLst>
          </p:cNvPr>
          <p:cNvSpPr txBox="1">
            <a:spLocks/>
          </p:cNvSpPr>
          <p:nvPr/>
        </p:nvSpPr>
        <p:spPr>
          <a:xfrm>
            <a:off x="869949" y="990600"/>
            <a:ext cx="7404101" cy="1193968"/>
          </a:xfrm>
          <a:prstGeom prst="rect">
            <a:avLst/>
          </a:prstGeom>
          <a:solidFill>
            <a:srgbClr val="FFFFFF"/>
          </a:solidFill>
          <a:ln w="38100">
            <a:solidFill>
              <a:srgbClr val="7030A0"/>
            </a:solidFill>
            <a:miter lim="800000"/>
          </a:ln>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n-US" sz="2000" kern="0" dirty="0">
              <a:solidFill>
                <a:srgbClr val="3F3F3F"/>
              </a:solidFill>
              <a:latin typeface="Bodoni MT" panose="02070603080606020203" pitchFamily="18" charset="77"/>
            </a:endParaRPr>
          </a:p>
          <a:p>
            <a:r>
              <a:rPr lang="en-US" sz="3100" kern="0" dirty="0">
                <a:solidFill>
                  <a:srgbClr val="3F3F3F"/>
                </a:solidFill>
                <a:latin typeface="Bodoni MT" panose="02070603080606020203" pitchFamily="18" charset="77"/>
              </a:rPr>
              <a:t>Where can I complete my Practicum?</a:t>
            </a:r>
          </a:p>
        </p:txBody>
      </p:sp>
      <p:pic>
        <p:nvPicPr>
          <p:cNvPr id="10" name="Audio 9">
            <a:extLst>
              <a:ext uri="{FF2B5EF4-FFF2-40B4-BE49-F238E27FC236}">
                <a16:creationId xmlns:a16="http://schemas.microsoft.com/office/drawing/2014/main" id="{A7256633-2FB2-5868-9F63-1174454D7C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60727237"/>
      </p:ext>
    </p:extLst>
  </p:cSld>
  <p:clrMapOvr>
    <a:masterClrMapping/>
  </p:clrMapOvr>
  <mc:AlternateContent xmlns:mc="http://schemas.openxmlformats.org/markup-compatibility/2006" xmlns:p14="http://schemas.microsoft.com/office/powerpoint/2010/main">
    <mc:Choice Requires="p14">
      <p:transition spd="slow" p14:dur="2000" advTm="97427"/>
    </mc:Choice>
    <mc:Fallback xmlns="">
      <p:transition spd="slow" advTm="97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49496-CFFF-EEF2-0883-854BFDEC5922}"/>
            </a:ext>
          </a:extLst>
        </p:cNvPr>
        <p:cNvGrpSpPr/>
        <p:nvPr/>
      </p:nvGrpSpPr>
      <p:grpSpPr>
        <a:xfrm>
          <a:off x="0" y="0"/>
          <a:ext cx="0" cy="0"/>
          <a:chOff x="0" y="0"/>
          <a:chExt cx="0" cy="0"/>
        </a:xfrm>
      </p:grpSpPr>
      <p:pic>
        <p:nvPicPr>
          <p:cNvPr id="5" name="Picture 4" descr="TigerPaw_co.png">
            <a:extLst>
              <a:ext uri="{FF2B5EF4-FFF2-40B4-BE49-F238E27FC236}">
                <a16:creationId xmlns:a16="http://schemas.microsoft.com/office/drawing/2014/main" id="{00F867B8-D2B8-D9BB-374B-4005BCB88BFC}"/>
              </a:ext>
            </a:extLst>
          </p:cNvPr>
          <p:cNvPicPr>
            <a:picLocks noChangeAspect="1"/>
          </p:cNvPicPr>
          <p:nvPr/>
        </p:nvPicPr>
        <p:blipFill>
          <a:blip r:embed="rId5"/>
          <a:stretch>
            <a:fillRect/>
          </a:stretch>
        </p:blipFill>
        <p:spPr>
          <a:xfrm>
            <a:off x="533401" y="94579"/>
            <a:ext cx="457200" cy="438821"/>
          </a:xfrm>
          <a:prstGeom prst="rect">
            <a:avLst/>
          </a:prstGeom>
        </p:spPr>
      </p:pic>
      <p:cxnSp>
        <p:nvCxnSpPr>
          <p:cNvPr id="3" name="Straight Connector 2">
            <a:extLst>
              <a:ext uri="{FF2B5EF4-FFF2-40B4-BE49-F238E27FC236}">
                <a16:creationId xmlns:a16="http://schemas.microsoft.com/office/drawing/2014/main" id="{13BF6D2C-DFAC-F11E-77A2-37C017A21315}"/>
              </a:ext>
            </a:extLst>
          </p:cNvPr>
          <p:cNvCxnSpPr/>
          <p:nvPr/>
        </p:nvCxnSpPr>
        <p:spPr>
          <a:xfrm>
            <a:off x="4572000" y="2888250"/>
            <a:ext cx="0" cy="27505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45FF711-63C9-D551-9AB0-9C9B70FE15EA}"/>
              </a:ext>
            </a:extLst>
          </p:cNvPr>
          <p:cNvSpPr txBox="1"/>
          <p:nvPr/>
        </p:nvSpPr>
        <p:spPr>
          <a:xfrm>
            <a:off x="869951" y="2424223"/>
            <a:ext cx="3400646" cy="3970318"/>
          </a:xfrm>
          <a:prstGeom prst="rect">
            <a:avLst/>
          </a:prstGeom>
          <a:noFill/>
        </p:spPr>
        <p:txBody>
          <a:bodyPr wrap="square" rtlCol="0">
            <a:spAutoFit/>
          </a:bodyPr>
          <a:lstStyle/>
          <a:p>
            <a:r>
              <a:rPr lang="en-US" sz="1400" b="1" dirty="0">
                <a:solidFill>
                  <a:schemeClr val="bg1"/>
                </a:solidFill>
                <a:effectLst/>
                <a:latin typeface="Times New Roman" panose="02020603050405020304" pitchFamily="18" charset="0"/>
              </a:rPr>
              <a:t>For your Practicum Site to be considered (and approved), your Site must meet the following criteria: </a:t>
            </a:r>
            <a:endParaRPr lang="en-US" sz="1400" dirty="0">
              <a:solidFill>
                <a:schemeClr val="bg1"/>
              </a:solidFill>
              <a:effectLst/>
              <a:latin typeface="Times New Roman" panose="02020603050405020304" pitchFamily="18" charset="0"/>
            </a:endParaRPr>
          </a:p>
          <a:p>
            <a:pPr marL="285750" indent="-285750">
              <a:buFont typeface="Arial" panose="020B0604020202020204" pitchFamily="34" charset="0"/>
              <a:buChar char="•"/>
            </a:pPr>
            <a:r>
              <a:rPr lang="en-US" sz="1400" dirty="0">
                <a:latin typeface="Bodoni MT" panose="02070603080606020203" pitchFamily="18" charset="77"/>
              </a:rPr>
              <a:t>The organization provides programs/services (e.g., leisure activities, recreational therapy) to individuals with disabilities or health conditions.</a:t>
            </a:r>
          </a:p>
          <a:p>
            <a:pPr marL="285750" indent="-285750">
              <a:buFont typeface="Arial" panose="020B0604020202020204" pitchFamily="34" charset="0"/>
              <a:buChar char="•"/>
            </a:pPr>
            <a:r>
              <a:rPr lang="en-US" sz="1400" dirty="0">
                <a:latin typeface="Bodoni MT" panose="02070603080606020203" pitchFamily="18" charset="77"/>
              </a:rPr>
              <a:t>The site offers enough programming opportunities during the semester to complete 80 hours.</a:t>
            </a:r>
          </a:p>
          <a:p>
            <a:pPr marL="285750" indent="-285750">
              <a:buFont typeface="Arial" panose="020B0604020202020204" pitchFamily="34" charset="0"/>
              <a:buChar char="•"/>
            </a:pPr>
            <a:r>
              <a:rPr lang="en-US" sz="1400" dirty="0">
                <a:latin typeface="Bodoni MT" panose="02070603080606020203" pitchFamily="18" charset="77"/>
              </a:rPr>
              <a:t>The site has an on-site staff member committed to being your Site Supervisor, verifying hours, and completing an evaluation.</a:t>
            </a:r>
          </a:p>
          <a:p>
            <a:pPr marL="285750" indent="-285750">
              <a:buFont typeface="Arial" panose="020B0604020202020204" pitchFamily="34" charset="0"/>
              <a:buChar char="•"/>
            </a:pPr>
            <a:r>
              <a:rPr lang="en-US" sz="1400" dirty="0">
                <a:latin typeface="Bodoni MT" panose="02070603080606020203" pitchFamily="18" charset="77"/>
              </a:rPr>
              <a:t>You can commit to completing 80 hours based on your availability, transportation, and the site’s schedule.</a:t>
            </a:r>
          </a:p>
        </p:txBody>
      </p:sp>
      <p:sp>
        <p:nvSpPr>
          <p:cNvPr id="6" name="TextBox 5">
            <a:extLst>
              <a:ext uri="{FF2B5EF4-FFF2-40B4-BE49-F238E27FC236}">
                <a16:creationId xmlns:a16="http://schemas.microsoft.com/office/drawing/2014/main" id="{1AC0A5E3-E5AC-F8A1-4A5C-F552109E391F}"/>
              </a:ext>
            </a:extLst>
          </p:cNvPr>
          <p:cNvSpPr txBox="1"/>
          <p:nvPr/>
        </p:nvSpPr>
        <p:spPr>
          <a:xfrm>
            <a:off x="4873404" y="2424223"/>
            <a:ext cx="3400646" cy="4185761"/>
          </a:xfrm>
          <a:prstGeom prst="rect">
            <a:avLst/>
          </a:prstGeom>
          <a:noFill/>
        </p:spPr>
        <p:txBody>
          <a:bodyPr wrap="square" rtlCol="0">
            <a:spAutoFit/>
          </a:bodyPr>
          <a:lstStyle/>
          <a:p>
            <a:r>
              <a:rPr lang="en-US" sz="1400" b="1" dirty="0">
                <a:solidFill>
                  <a:schemeClr val="bg1"/>
                </a:solidFill>
                <a:effectLst/>
                <a:latin typeface="Times New Roman" panose="02020603050405020304" pitchFamily="18" charset="0"/>
              </a:rPr>
              <a:t>Sites will </a:t>
            </a:r>
            <a:r>
              <a:rPr lang="en-US" sz="1400" b="1" u="sng" dirty="0">
                <a:solidFill>
                  <a:schemeClr val="bg1"/>
                </a:solidFill>
                <a:effectLst/>
                <a:latin typeface="Times New Roman" panose="02020603050405020304" pitchFamily="18" charset="0"/>
              </a:rPr>
              <a:t>NOT</a:t>
            </a:r>
            <a:r>
              <a:rPr lang="en-US" sz="1400" b="1" dirty="0">
                <a:solidFill>
                  <a:schemeClr val="bg1"/>
                </a:solidFill>
                <a:effectLst/>
                <a:latin typeface="Times New Roman" panose="02020603050405020304" pitchFamily="18" charset="0"/>
              </a:rPr>
              <a:t> be approved for practicum placement if: </a:t>
            </a:r>
          </a:p>
          <a:p>
            <a:pPr marL="285750" indent="-285750">
              <a:buFont typeface="Arial" panose="020B0604020202020204" pitchFamily="34" charset="0"/>
              <a:buChar char="•"/>
            </a:pPr>
            <a:r>
              <a:rPr lang="en-US" sz="1400" dirty="0">
                <a:effectLst/>
                <a:latin typeface="Bodoni MT" panose="02070603080606020203" pitchFamily="18" charset="77"/>
              </a:rPr>
              <a:t>The organization/site does not provide direct services to individuals with disabilities or health conditions.</a:t>
            </a:r>
          </a:p>
          <a:p>
            <a:pPr marL="285750" indent="-285750">
              <a:buFont typeface="Arial" panose="020B0604020202020204" pitchFamily="34" charset="0"/>
              <a:buChar char="•"/>
            </a:pPr>
            <a:r>
              <a:rPr lang="en-US" sz="1400" dirty="0">
                <a:effectLst/>
                <a:latin typeface="Bodoni MT" panose="02070603080606020203" pitchFamily="18" charset="77"/>
              </a:rPr>
              <a:t>Your roles/responsibilities do not involve direct interaction with individuals with disabilities or health conditions.</a:t>
            </a:r>
          </a:p>
          <a:p>
            <a:pPr marL="285750" indent="-285750">
              <a:buFont typeface="Arial" panose="020B0604020202020204" pitchFamily="34" charset="0"/>
              <a:buChar char="•"/>
            </a:pPr>
            <a:r>
              <a:rPr lang="en-US" sz="1400" dirty="0">
                <a:effectLst/>
                <a:latin typeface="Bodoni MT" panose="02070603080606020203" pitchFamily="18" charset="77"/>
              </a:rPr>
              <a:t>You will be shadowing or observing practitioners working with clients.</a:t>
            </a:r>
          </a:p>
          <a:p>
            <a:pPr marL="285750" indent="-285750">
              <a:buFont typeface="Arial" panose="020B0604020202020204" pitchFamily="34" charset="0"/>
              <a:buChar char="•"/>
            </a:pPr>
            <a:r>
              <a:rPr lang="en-US" sz="1400" dirty="0">
                <a:effectLst/>
                <a:latin typeface="Bodoni MT" panose="02070603080606020203" pitchFamily="18" charset="77"/>
              </a:rPr>
              <a:t>Your responsibilities involve assisting with managerial/administrative tasks (e.g., social media, registration packets, equipment cleaning).</a:t>
            </a:r>
          </a:p>
          <a:p>
            <a:pPr marL="285750" indent="-285750">
              <a:buFont typeface="Arial" panose="020B0604020202020204" pitchFamily="34" charset="0"/>
              <a:buChar char="•"/>
            </a:pPr>
            <a:r>
              <a:rPr lang="en-US" sz="1400" dirty="0">
                <a:effectLst/>
                <a:latin typeface="Bodoni MT" panose="02070603080606020203" pitchFamily="18" charset="77"/>
              </a:rPr>
              <a:t>Your responsibilities involve assisting with early intervention services for infants/toddlers (birth to three years old).</a:t>
            </a:r>
          </a:p>
        </p:txBody>
      </p:sp>
      <p:sp>
        <p:nvSpPr>
          <p:cNvPr id="7" name="Title 1">
            <a:extLst>
              <a:ext uri="{FF2B5EF4-FFF2-40B4-BE49-F238E27FC236}">
                <a16:creationId xmlns:a16="http://schemas.microsoft.com/office/drawing/2014/main" id="{75EDD20B-CF99-EE12-10EA-759965850483}"/>
              </a:ext>
            </a:extLst>
          </p:cNvPr>
          <p:cNvSpPr txBox="1">
            <a:spLocks/>
          </p:cNvSpPr>
          <p:nvPr/>
        </p:nvSpPr>
        <p:spPr>
          <a:xfrm>
            <a:off x="869949" y="990600"/>
            <a:ext cx="7404101" cy="1193968"/>
          </a:xfrm>
          <a:prstGeom prst="rect">
            <a:avLst/>
          </a:prstGeom>
          <a:solidFill>
            <a:srgbClr val="FFFFFF"/>
          </a:solidFill>
          <a:ln w="38100">
            <a:solidFill>
              <a:srgbClr val="7030A0"/>
            </a:solidFill>
            <a:miter lim="800000"/>
          </a:ln>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n-US" sz="2000" kern="0" dirty="0">
              <a:solidFill>
                <a:srgbClr val="3F3F3F"/>
              </a:solidFill>
              <a:latin typeface="Bodoni MT" panose="02070603080606020203" pitchFamily="18" charset="77"/>
            </a:endParaRPr>
          </a:p>
          <a:p>
            <a:r>
              <a:rPr lang="en-US" sz="3100" kern="0" dirty="0">
                <a:solidFill>
                  <a:srgbClr val="3F3F3F"/>
                </a:solidFill>
                <a:latin typeface="Bodoni MT" panose="02070603080606020203" pitchFamily="18" charset="77"/>
              </a:rPr>
              <a:t>Site Criteria</a:t>
            </a:r>
          </a:p>
        </p:txBody>
      </p:sp>
      <p:pic>
        <p:nvPicPr>
          <p:cNvPr id="9" name="Audio 8">
            <a:extLst>
              <a:ext uri="{FF2B5EF4-FFF2-40B4-BE49-F238E27FC236}">
                <a16:creationId xmlns:a16="http://schemas.microsoft.com/office/drawing/2014/main" id="{3C58095E-92F4-7202-721A-4DC70DB09C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44149402"/>
      </p:ext>
    </p:extLst>
  </p:cSld>
  <p:clrMapOvr>
    <a:masterClrMapping/>
  </p:clrMapOvr>
  <mc:AlternateContent xmlns:mc="http://schemas.openxmlformats.org/markup-compatibility/2006" xmlns:p14="http://schemas.microsoft.com/office/powerpoint/2010/main">
    <mc:Choice Requires="p14">
      <p:transition spd="slow" p14:dur="2000" advTm="116533"/>
    </mc:Choice>
    <mc:Fallback xmlns="">
      <p:transition spd="slow" advTm="116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81798-FCA7-E461-5347-9B57BFCD906F}"/>
            </a:ext>
          </a:extLst>
        </p:cNvPr>
        <p:cNvGrpSpPr/>
        <p:nvPr/>
      </p:nvGrpSpPr>
      <p:grpSpPr>
        <a:xfrm>
          <a:off x="0" y="0"/>
          <a:ext cx="0" cy="0"/>
          <a:chOff x="0" y="0"/>
          <a:chExt cx="0" cy="0"/>
        </a:xfrm>
      </p:grpSpPr>
      <p:pic>
        <p:nvPicPr>
          <p:cNvPr id="5" name="Picture 4" descr="TigerPaw_co.png">
            <a:extLst>
              <a:ext uri="{FF2B5EF4-FFF2-40B4-BE49-F238E27FC236}">
                <a16:creationId xmlns:a16="http://schemas.microsoft.com/office/drawing/2014/main" id="{FA648EDA-B523-D45C-D43D-E102BC34BD03}"/>
              </a:ext>
            </a:extLst>
          </p:cNvPr>
          <p:cNvPicPr>
            <a:picLocks noChangeAspect="1"/>
          </p:cNvPicPr>
          <p:nvPr/>
        </p:nvPicPr>
        <p:blipFill>
          <a:blip r:embed="rId5"/>
          <a:stretch>
            <a:fillRect/>
          </a:stretch>
        </p:blipFill>
        <p:spPr>
          <a:xfrm>
            <a:off x="533401" y="94579"/>
            <a:ext cx="457200" cy="438821"/>
          </a:xfrm>
          <a:prstGeom prst="rect">
            <a:avLst/>
          </a:prstGeom>
        </p:spPr>
      </p:pic>
      <p:sp>
        <p:nvSpPr>
          <p:cNvPr id="4" name="TextBox 3">
            <a:extLst>
              <a:ext uri="{FF2B5EF4-FFF2-40B4-BE49-F238E27FC236}">
                <a16:creationId xmlns:a16="http://schemas.microsoft.com/office/drawing/2014/main" id="{8F74AF80-B91F-AB11-7717-1BD7CC3DCB4F}"/>
              </a:ext>
            </a:extLst>
          </p:cNvPr>
          <p:cNvSpPr txBox="1"/>
          <p:nvPr/>
        </p:nvSpPr>
        <p:spPr>
          <a:xfrm>
            <a:off x="753950" y="2318602"/>
            <a:ext cx="7636097" cy="646331"/>
          </a:xfrm>
          <a:prstGeom prst="rect">
            <a:avLst/>
          </a:prstGeom>
          <a:noFill/>
        </p:spPr>
        <p:txBody>
          <a:bodyPr wrap="square" rtlCol="0">
            <a:spAutoFit/>
          </a:bodyPr>
          <a:lstStyle/>
          <a:p>
            <a:pPr algn="ctr"/>
            <a:r>
              <a:rPr lang="en-US" b="1" dirty="0">
                <a:solidFill>
                  <a:schemeClr val="bg1"/>
                </a:solidFill>
                <a:latin typeface="Bodoni MT" panose="02070603080606020203" pitchFamily="18" charset="77"/>
              </a:rPr>
              <a:t>Practicum applications involving shadowing Physical Therapy and Athletic Training will </a:t>
            </a:r>
            <a:r>
              <a:rPr lang="en-US" b="1" u="sng" dirty="0">
                <a:solidFill>
                  <a:srgbClr val="582481"/>
                </a:solidFill>
                <a:latin typeface="Bodoni MT" panose="02070603080606020203" pitchFamily="18" charset="77"/>
              </a:rPr>
              <a:t>NOT</a:t>
            </a:r>
            <a:r>
              <a:rPr lang="en-US" b="1" dirty="0">
                <a:solidFill>
                  <a:schemeClr val="bg1"/>
                </a:solidFill>
                <a:latin typeface="Bodoni MT" panose="02070603080606020203" pitchFamily="18" charset="77"/>
              </a:rPr>
              <a:t> be approved. </a:t>
            </a:r>
          </a:p>
        </p:txBody>
      </p:sp>
      <p:sp>
        <p:nvSpPr>
          <p:cNvPr id="9" name="Title 1">
            <a:extLst>
              <a:ext uri="{FF2B5EF4-FFF2-40B4-BE49-F238E27FC236}">
                <a16:creationId xmlns:a16="http://schemas.microsoft.com/office/drawing/2014/main" id="{690CEA94-D98F-DAA5-3E28-805C9C23616E}"/>
              </a:ext>
            </a:extLst>
          </p:cNvPr>
          <p:cNvSpPr txBox="1">
            <a:spLocks/>
          </p:cNvSpPr>
          <p:nvPr/>
        </p:nvSpPr>
        <p:spPr>
          <a:xfrm>
            <a:off x="869949" y="990600"/>
            <a:ext cx="7404101" cy="1193968"/>
          </a:xfrm>
          <a:prstGeom prst="rect">
            <a:avLst/>
          </a:prstGeom>
          <a:solidFill>
            <a:srgbClr val="FFFFFF"/>
          </a:solidFill>
          <a:ln w="38100">
            <a:solidFill>
              <a:srgbClr val="7030A0"/>
            </a:solidFill>
            <a:miter lim="800000"/>
          </a:ln>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n-US" sz="2000" kern="0" dirty="0">
              <a:solidFill>
                <a:srgbClr val="3F3F3F"/>
              </a:solidFill>
              <a:latin typeface="Bodoni MT" panose="02070603080606020203" pitchFamily="18" charset="77"/>
            </a:endParaRPr>
          </a:p>
          <a:p>
            <a:r>
              <a:rPr lang="en-US" sz="3100" kern="0" dirty="0">
                <a:solidFill>
                  <a:srgbClr val="3F3F3F"/>
                </a:solidFill>
                <a:latin typeface="Bodoni MT" panose="02070603080606020203" pitchFamily="18" charset="77"/>
              </a:rPr>
              <a:t>What about Shadowing Hours?</a:t>
            </a:r>
          </a:p>
        </p:txBody>
      </p:sp>
      <p:sp>
        <p:nvSpPr>
          <p:cNvPr id="10" name="TextBox 9">
            <a:extLst>
              <a:ext uri="{FF2B5EF4-FFF2-40B4-BE49-F238E27FC236}">
                <a16:creationId xmlns:a16="http://schemas.microsoft.com/office/drawing/2014/main" id="{441BC45B-4F5F-3090-EF03-47D16FBD8F57}"/>
              </a:ext>
            </a:extLst>
          </p:cNvPr>
          <p:cNvSpPr txBox="1"/>
          <p:nvPr/>
        </p:nvSpPr>
        <p:spPr>
          <a:xfrm>
            <a:off x="870854" y="3187672"/>
            <a:ext cx="7403196" cy="2462213"/>
          </a:xfrm>
          <a:prstGeom prst="rect">
            <a:avLst/>
          </a:prstGeom>
          <a:noFill/>
        </p:spPr>
        <p:txBody>
          <a:bodyPr wrap="square" rtlCol="0">
            <a:spAutoFit/>
          </a:bodyPr>
          <a:lstStyle/>
          <a:p>
            <a:r>
              <a:rPr lang="en-US" b="1" dirty="0">
                <a:solidFill>
                  <a:srgbClr val="582481"/>
                </a:solidFill>
                <a:latin typeface="Bodoni MT" panose="02070603080606020203" pitchFamily="18" charset="77"/>
              </a:rPr>
              <a:t>Why won’t this be approved?</a:t>
            </a:r>
          </a:p>
          <a:p>
            <a:endParaRPr lang="en-US" sz="1100" dirty="0">
              <a:latin typeface="Bodoni MT" panose="02070603080606020203" pitchFamily="18" charset="77"/>
            </a:endParaRPr>
          </a:p>
          <a:p>
            <a:r>
              <a:rPr lang="en-US" sz="1600" dirty="0">
                <a:latin typeface="Bodoni MT" panose="02070603080606020203" pitchFamily="18" charset="77"/>
              </a:rPr>
              <a:t>Shadowing usually consists of observing. We want you to receive hands on experience, which means direct contact with special populations.</a:t>
            </a:r>
          </a:p>
          <a:p>
            <a:endParaRPr lang="en-US" sz="1600" dirty="0">
              <a:latin typeface="Bodoni MT" panose="02070603080606020203" pitchFamily="18" charset="77"/>
            </a:endParaRPr>
          </a:p>
          <a:p>
            <a:r>
              <a:rPr lang="en-US" b="1" dirty="0">
                <a:solidFill>
                  <a:srgbClr val="582481"/>
                </a:solidFill>
                <a:latin typeface="Bodoni MT" panose="02070603080606020203" pitchFamily="18" charset="77"/>
              </a:rPr>
              <a:t>What are my options to get experience with these allied health professions?</a:t>
            </a:r>
          </a:p>
          <a:p>
            <a:endParaRPr lang="en-US" sz="1100" dirty="0">
              <a:latin typeface="Bodoni MT" panose="02070603080606020203" pitchFamily="18" charset="77"/>
            </a:endParaRPr>
          </a:p>
          <a:p>
            <a:r>
              <a:rPr lang="en-US" sz="1600" dirty="0">
                <a:latin typeface="Bodoni MT" panose="02070603080606020203" pitchFamily="18" charset="77"/>
              </a:rPr>
              <a:t>We encourage you to research settings such as physical rehab or VA hospitals. These settings usually have different types of therapies where you can still see the other allied health professions and get hands on experience at the same time. </a:t>
            </a:r>
          </a:p>
        </p:txBody>
      </p:sp>
      <p:pic>
        <p:nvPicPr>
          <p:cNvPr id="6" name="Audio 5">
            <a:extLst>
              <a:ext uri="{FF2B5EF4-FFF2-40B4-BE49-F238E27FC236}">
                <a16:creationId xmlns:a16="http://schemas.microsoft.com/office/drawing/2014/main" id="{E795E884-82BC-1980-EE66-C2A8CA8562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25035196"/>
      </p:ext>
    </p:extLst>
  </p:cSld>
  <p:clrMapOvr>
    <a:masterClrMapping/>
  </p:clrMapOvr>
  <mc:AlternateContent xmlns:mc="http://schemas.openxmlformats.org/markup-compatibility/2006" xmlns:p14="http://schemas.microsoft.com/office/powerpoint/2010/main">
    <mc:Choice Requires="p14">
      <p:transition spd="slow" p14:dur="2000" advTm="91366"/>
    </mc:Choice>
    <mc:Fallback xmlns="">
      <p:transition spd="slow" advTm="91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B492F-BF1D-C6B3-92FB-3A094E68CBB6}"/>
            </a:ext>
          </a:extLst>
        </p:cNvPr>
        <p:cNvGrpSpPr/>
        <p:nvPr/>
      </p:nvGrpSpPr>
      <p:grpSpPr>
        <a:xfrm>
          <a:off x="0" y="0"/>
          <a:ext cx="0" cy="0"/>
          <a:chOff x="0" y="0"/>
          <a:chExt cx="0" cy="0"/>
        </a:xfrm>
      </p:grpSpPr>
      <p:pic>
        <p:nvPicPr>
          <p:cNvPr id="5" name="Picture 4" descr="TigerPaw_co.png">
            <a:extLst>
              <a:ext uri="{FF2B5EF4-FFF2-40B4-BE49-F238E27FC236}">
                <a16:creationId xmlns:a16="http://schemas.microsoft.com/office/drawing/2014/main" id="{0BF3B657-28E3-0E2A-EDD7-CA695CB1722B}"/>
              </a:ext>
            </a:extLst>
          </p:cNvPr>
          <p:cNvPicPr>
            <a:picLocks noChangeAspect="1"/>
          </p:cNvPicPr>
          <p:nvPr/>
        </p:nvPicPr>
        <p:blipFill>
          <a:blip r:embed="rId5"/>
          <a:stretch>
            <a:fillRect/>
          </a:stretch>
        </p:blipFill>
        <p:spPr>
          <a:xfrm>
            <a:off x="533401" y="94579"/>
            <a:ext cx="457200" cy="438821"/>
          </a:xfrm>
          <a:prstGeom prst="rect">
            <a:avLst/>
          </a:prstGeom>
        </p:spPr>
      </p:pic>
      <p:sp>
        <p:nvSpPr>
          <p:cNvPr id="4" name="TextBox 3">
            <a:extLst>
              <a:ext uri="{FF2B5EF4-FFF2-40B4-BE49-F238E27FC236}">
                <a16:creationId xmlns:a16="http://schemas.microsoft.com/office/drawing/2014/main" id="{E25CDE71-6EDD-3786-E2CD-31DDABE3FB67}"/>
              </a:ext>
            </a:extLst>
          </p:cNvPr>
          <p:cNvSpPr txBox="1"/>
          <p:nvPr/>
        </p:nvSpPr>
        <p:spPr>
          <a:xfrm>
            <a:off x="753950" y="2505670"/>
            <a:ext cx="7636097" cy="2585323"/>
          </a:xfrm>
          <a:prstGeom prst="rect">
            <a:avLst/>
          </a:prstGeom>
          <a:noFill/>
        </p:spPr>
        <p:txBody>
          <a:bodyPr wrap="square" rtlCol="0">
            <a:spAutoFit/>
          </a:bodyPr>
          <a:lstStyle/>
          <a:p>
            <a:r>
              <a:rPr lang="en-US" b="1" dirty="0">
                <a:solidFill>
                  <a:schemeClr val="bg1"/>
                </a:solidFill>
                <a:latin typeface="Bodoni MT" panose="02070603080606020203" pitchFamily="18" charset="77"/>
              </a:rPr>
              <a:t>The CURT Program does have a list of Service-Learning Sites that is available on the CURT website. You can also ask Mrs. Zikeya Hickman-Glanton for the list if you are not able to locate the list online. </a:t>
            </a:r>
          </a:p>
          <a:p>
            <a:endParaRPr lang="en-US" b="1" dirty="0">
              <a:solidFill>
                <a:schemeClr val="bg1"/>
              </a:solidFill>
              <a:latin typeface="Bodoni MT" panose="02070603080606020203" pitchFamily="18" charset="77"/>
            </a:endParaRPr>
          </a:p>
          <a:p>
            <a:r>
              <a:rPr lang="en-US" b="1" dirty="0">
                <a:solidFill>
                  <a:schemeClr val="bg1"/>
                </a:solidFill>
                <a:latin typeface="Bodoni MT" panose="02070603080606020203" pitchFamily="18" charset="77"/>
              </a:rPr>
              <a:t>Please note: You are </a:t>
            </a:r>
            <a:r>
              <a:rPr lang="en-US" b="1" u="sng" dirty="0">
                <a:solidFill>
                  <a:srgbClr val="63298F"/>
                </a:solidFill>
                <a:latin typeface="Bodoni MT" panose="02070603080606020203" pitchFamily="18" charset="77"/>
              </a:rPr>
              <a:t>NOT</a:t>
            </a:r>
            <a:r>
              <a:rPr lang="en-US" b="1" dirty="0">
                <a:solidFill>
                  <a:schemeClr val="bg1"/>
                </a:solidFill>
                <a:latin typeface="Bodoni MT" panose="02070603080606020203" pitchFamily="18" charset="77"/>
              </a:rPr>
              <a:t> limited by this list. If you find a site not on this list, that is fine, as long as they meet the site criteria for recreational therapy students. </a:t>
            </a:r>
          </a:p>
          <a:p>
            <a:endParaRPr lang="en-US" b="1" dirty="0">
              <a:solidFill>
                <a:schemeClr val="bg1"/>
              </a:solidFill>
              <a:latin typeface="Bodoni MT" panose="02070603080606020203" pitchFamily="18" charset="77"/>
            </a:endParaRPr>
          </a:p>
          <a:p>
            <a:r>
              <a:rPr lang="en-US" b="1" dirty="0">
                <a:solidFill>
                  <a:schemeClr val="bg1"/>
                </a:solidFill>
                <a:latin typeface="Bodoni MT" panose="02070603080606020203" pitchFamily="18" charset="77"/>
              </a:rPr>
              <a:t>The list can be found </a:t>
            </a:r>
            <a:r>
              <a:rPr lang="en-US" b="1" dirty="0">
                <a:solidFill>
                  <a:schemeClr val="bg1"/>
                </a:solidFill>
                <a:latin typeface="Bodoni MT" panose="02070603080606020203" pitchFamily="18" charset="77"/>
                <a:hlinkClick r:id="rId6"/>
              </a:rPr>
              <a:t>here</a:t>
            </a:r>
            <a:r>
              <a:rPr lang="en-US" b="1" dirty="0">
                <a:solidFill>
                  <a:schemeClr val="bg1"/>
                </a:solidFill>
                <a:latin typeface="Bodoni MT" panose="02070603080606020203" pitchFamily="18" charset="77"/>
              </a:rPr>
              <a:t>. </a:t>
            </a:r>
          </a:p>
        </p:txBody>
      </p:sp>
      <p:sp>
        <p:nvSpPr>
          <p:cNvPr id="9" name="Title 1">
            <a:extLst>
              <a:ext uri="{FF2B5EF4-FFF2-40B4-BE49-F238E27FC236}">
                <a16:creationId xmlns:a16="http://schemas.microsoft.com/office/drawing/2014/main" id="{56BCE2B1-CB94-404A-F346-C1848ACBCE8E}"/>
              </a:ext>
            </a:extLst>
          </p:cNvPr>
          <p:cNvSpPr txBox="1">
            <a:spLocks/>
          </p:cNvSpPr>
          <p:nvPr/>
        </p:nvSpPr>
        <p:spPr>
          <a:xfrm>
            <a:off x="869949" y="990600"/>
            <a:ext cx="7404101" cy="1193968"/>
          </a:xfrm>
          <a:prstGeom prst="rect">
            <a:avLst/>
          </a:prstGeom>
          <a:solidFill>
            <a:srgbClr val="FFFFFF"/>
          </a:solidFill>
          <a:ln w="38100">
            <a:solidFill>
              <a:srgbClr val="7030A0"/>
            </a:solidFill>
            <a:miter lim="800000"/>
          </a:ln>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n-US" sz="2000" kern="0" dirty="0">
              <a:solidFill>
                <a:srgbClr val="3F3F3F"/>
              </a:solidFill>
              <a:latin typeface="Bodoni MT" panose="02070603080606020203" pitchFamily="18" charset="77"/>
            </a:endParaRPr>
          </a:p>
          <a:p>
            <a:r>
              <a:rPr lang="en-US" sz="3100" kern="0" dirty="0">
                <a:solidFill>
                  <a:srgbClr val="3F3F3F"/>
                </a:solidFill>
                <a:latin typeface="Bodoni MT" panose="02070603080606020203" pitchFamily="18" charset="77"/>
              </a:rPr>
              <a:t>Does PRTM-RT help me find a Practicum?</a:t>
            </a:r>
          </a:p>
        </p:txBody>
      </p:sp>
      <p:pic>
        <p:nvPicPr>
          <p:cNvPr id="6" name="Audio 5">
            <a:extLst>
              <a:ext uri="{FF2B5EF4-FFF2-40B4-BE49-F238E27FC236}">
                <a16:creationId xmlns:a16="http://schemas.microsoft.com/office/drawing/2014/main" id="{53B10268-397A-07AF-8DA1-8282493D98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74279272"/>
      </p:ext>
    </p:extLst>
  </p:cSld>
  <p:clrMapOvr>
    <a:masterClrMapping/>
  </p:clrMapOvr>
  <mc:AlternateContent xmlns:mc="http://schemas.openxmlformats.org/markup-compatibility/2006" xmlns:p14="http://schemas.microsoft.com/office/powerpoint/2010/main">
    <mc:Choice Requires="p14">
      <p:transition spd="slow" p14:dur="2000" advTm="60851"/>
    </mc:Choice>
    <mc:Fallback xmlns="">
      <p:transition spd="slow" advTm="60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15549-085D-E0D1-80A2-EF516B3FF445}"/>
            </a:ext>
          </a:extLst>
        </p:cNvPr>
        <p:cNvGrpSpPr/>
        <p:nvPr/>
      </p:nvGrpSpPr>
      <p:grpSpPr>
        <a:xfrm>
          <a:off x="0" y="0"/>
          <a:ext cx="0" cy="0"/>
          <a:chOff x="0" y="0"/>
          <a:chExt cx="0" cy="0"/>
        </a:xfrm>
      </p:grpSpPr>
      <p:pic>
        <p:nvPicPr>
          <p:cNvPr id="5" name="Picture 4" descr="TigerPaw_co.png">
            <a:extLst>
              <a:ext uri="{FF2B5EF4-FFF2-40B4-BE49-F238E27FC236}">
                <a16:creationId xmlns:a16="http://schemas.microsoft.com/office/drawing/2014/main" id="{4EA4E40B-0DE2-C5DC-F02F-D3C87633224C}"/>
              </a:ext>
            </a:extLst>
          </p:cNvPr>
          <p:cNvPicPr>
            <a:picLocks noChangeAspect="1"/>
          </p:cNvPicPr>
          <p:nvPr/>
        </p:nvPicPr>
        <p:blipFill>
          <a:blip r:embed="rId5"/>
          <a:stretch>
            <a:fillRect/>
          </a:stretch>
        </p:blipFill>
        <p:spPr>
          <a:xfrm>
            <a:off x="533401" y="94579"/>
            <a:ext cx="457200" cy="438821"/>
          </a:xfrm>
          <a:prstGeom prst="rect">
            <a:avLst/>
          </a:prstGeom>
        </p:spPr>
      </p:pic>
      <p:sp>
        <p:nvSpPr>
          <p:cNvPr id="4" name="TextBox 3">
            <a:extLst>
              <a:ext uri="{FF2B5EF4-FFF2-40B4-BE49-F238E27FC236}">
                <a16:creationId xmlns:a16="http://schemas.microsoft.com/office/drawing/2014/main" id="{3AD7E341-3714-C5F2-8878-E25D43531293}"/>
              </a:ext>
            </a:extLst>
          </p:cNvPr>
          <p:cNvSpPr txBox="1"/>
          <p:nvPr/>
        </p:nvSpPr>
        <p:spPr>
          <a:xfrm>
            <a:off x="753950" y="2505670"/>
            <a:ext cx="7636097" cy="2369880"/>
          </a:xfrm>
          <a:prstGeom prst="rect">
            <a:avLst/>
          </a:prstGeom>
          <a:noFill/>
        </p:spPr>
        <p:txBody>
          <a:bodyPr wrap="square" rtlCol="0">
            <a:spAutoFit/>
          </a:bodyPr>
          <a:lstStyle/>
          <a:p>
            <a:r>
              <a:rPr lang="en-US" sz="2000" b="1" dirty="0">
                <a:solidFill>
                  <a:srgbClr val="582481"/>
                </a:solidFill>
                <a:latin typeface="Bodoni MT" panose="02070603080606020203" pitchFamily="18" charset="77"/>
              </a:rPr>
              <a:t>Registration</a:t>
            </a:r>
          </a:p>
          <a:p>
            <a:pPr marL="285750" indent="-285750">
              <a:buFont typeface="Wingdings" pitchFamily="2" charset="2"/>
              <a:buChar char="Ø"/>
            </a:pPr>
            <a:r>
              <a:rPr lang="en-US" b="1" dirty="0">
                <a:solidFill>
                  <a:schemeClr val="bg1"/>
                </a:solidFill>
                <a:latin typeface="Bodoni MT" panose="02070603080606020203" pitchFamily="18" charset="77"/>
              </a:rPr>
              <a:t>Varies each semester as it is based on the final day to withdraw from the University w/o final grades</a:t>
            </a:r>
          </a:p>
          <a:p>
            <a:pPr marL="285750" indent="-285750">
              <a:buFont typeface="Wingdings" pitchFamily="2" charset="2"/>
              <a:buChar char="Ø"/>
            </a:pPr>
            <a:r>
              <a:rPr lang="en-US" b="1" dirty="0">
                <a:solidFill>
                  <a:schemeClr val="bg1"/>
                </a:solidFill>
                <a:latin typeface="Bodoni MT" panose="02070603080606020203" pitchFamily="18" charset="77"/>
              </a:rPr>
              <a:t>You can be added late, BUT….</a:t>
            </a:r>
          </a:p>
          <a:p>
            <a:endParaRPr lang="en-US" b="1" dirty="0">
              <a:solidFill>
                <a:schemeClr val="bg1"/>
              </a:solidFill>
              <a:latin typeface="Bodoni MT" panose="02070603080606020203" pitchFamily="18" charset="77"/>
            </a:endParaRPr>
          </a:p>
          <a:p>
            <a:r>
              <a:rPr lang="en-US" sz="2000" b="1" dirty="0">
                <a:solidFill>
                  <a:srgbClr val="582481"/>
                </a:solidFill>
                <a:latin typeface="Bodoni MT" panose="02070603080606020203" pitchFamily="18" charset="77"/>
              </a:rPr>
              <a:t>Assignments</a:t>
            </a:r>
          </a:p>
          <a:p>
            <a:pPr marL="285750" indent="-285750">
              <a:buFont typeface="Wingdings" pitchFamily="2" charset="2"/>
              <a:buChar char="Ø"/>
            </a:pPr>
            <a:r>
              <a:rPr lang="en-US" b="1" dirty="0">
                <a:solidFill>
                  <a:schemeClr val="bg1"/>
                </a:solidFill>
                <a:latin typeface="Bodoni MT" panose="02070603080606020203" pitchFamily="18" charset="77"/>
              </a:rPr>
              <a:t>Varies each semester due to different add/drop and final grade submission deadline</a:t>
            </a:r>
          </a:p>
        </p:txBody>
      </p:sp>
      <p:sp>
        <p:nvSpPr>
          <p:cNvPr id="9" name="Title 1">
            <a:extLst>
              <a:ext uri="{FF2B5EF4-FFF2-40B4-BE49-F238E27FC236}">
                <a16:creationId xmlns:a16="http://schemas.microsoft.com/office/drawing/2014/main" id="{797E323B-527B-C2A3-523C-64695797FED6}"/>
              </a:ext>
            </a:extLst>
          </p:cNvPr>
          <p:cNvSpPr txBox="1">
            <a:spLocks/>
          </p:cNvSpPr>
          <p:nvPr/>
        </p:nvSpPr>
        <p:spPr>
          <a:xfrm>
            <a:off x="869949" y="990600"/>
            <a:ext cx="7404101" cy="1193968"/>
          </a:xfrm>
          <a:prstGeom prst="rect">
            <a:avLst/>
          </a:prstGeom>
          <a:solidFill>
            <a:srgbClr val="FFFFFF"/>
          </a:solidFill>
          <a:ln w="38100">
            <a:solidFill>
              <a:srgbClr val="7030A0"/>
            </a:solidFill>
            <a:miter lim="800000"/>
          </a:ln>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n-US" sz="2000" kern="0" dirty="0">
              <a:solidFill>
                <a:srgbClr val="3F3F3F"/>
              </a:solidFill>
              <a:latin typeface="Bodoni MT" panose="02070603080606020203" pitchFamily="18" charset="77"/>
            </a:endParaRPr>
          </a:p>
          <a:p>
            <a:r>
              <a:rPr lang="en-US" sz="3100" kern="0" dirty="0">
                <a:solidFill>
                  <a:srgbClr val="3F3F3F"/>
                </a:solidFill>
                <a:latin typeface="Bodoni MT" panose="02070603080606020203" pitchFamily="18" charset="77"/>
              </a:rPr>
              <a:t>Practicum Deadlines</a:t>
            </a:r>
          </a:p>
        </p:txBody>
      </p:sp>
      <p:pic>
        <p:nvPicPr>
          <p:cNvPr id="11" name="Audio 10">
            <a:extLst>
              <a:ext uri="{FF2B5EF4-FFF2-40B4-BE49-F238E27FC236}">
                <a16:creationId xmlns:a16="http://schemas.microsoft.com/office/drawing/2014/main" id="{FCB89620-FB66-5FBC-3E60-5890DD2F7B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24740643"/>
      </p:ext>
    </p:extLst>
  </p:cSld>
  <p:clrMapOvr>
    <a:masterClrMapping/>
  </p:clrMapOvr>
  <mc:AlternateContent xmlns:mc="http://schemas.openxmlformats.org/markup-compatibility/2006" xmlns:p14="http://schemas.microsoft.com/office/powerpoint/2010/main">
    <mc:Choice Requires="p14">
      <p:transition spd="slow" p14:dur="2000" advTm="77792"/>
    </mc:Choice>
    <mc:Fallback xmlns="">
      <p:transition spd="slow" advTm="77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13588</TotalTime>
  <Words>1960</Words>
  <Application>Microsoft Macintosh PowerPoint</Application>
  <PresentationFormat>On-screen Show (4:3)</PresentationFormat>
  <Paragraphs>158</Paragraphs>
  <Slides>15</Slides>
  <Notes>14</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Bodoni MT</vt:lpstr>
      <vt:lpstr>Calibri</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Clemson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Affairs Plan</dc:title>
  <dc:creator>Student Affairs</dc:creator>
  <cp:lastModifiedBy>Zikeya Hickman-Glanton</cp:lastModifiedBy>
  <cp:revision>3</cp:revision>
  <dcterms:created xsi:type="dcterms:W3CDTF">2011-11-14T16:54:30Z</dcterms:created>
  <dcterms:modified xsi:type="dcterms:W3CDTF">2026-04-27T15:44:05Z</dcterms:modified>
</cp:coreProperties>
</file>