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355" r:id="rId3"/>
    <p:sldId id="356" r:id="rId4"/>
    <p:sldId id="357" r:id="rId5"/>
    <p:sldId id="358" r:id="rId6"/>
    <p:sldId id="359" r:id="rId7"/>
    <p:sldId id="360" r:id="rId8"/>
    <p:sldId id="361" r:id="rId9"/>
    <p:sldId id="362" r:id="rId10"/>
    <p:sldId id="363" r:id="rId11"/>
    <p:sldId id="364" r:id="rId12"/>
    <p:sldId id="365" r:id="rId13"/>
    <p:sldId id="366" r:id="rId14"/>
    <p:sldId id="367" r:id="rId15"/>
    <p:sldId id="368" r:id="rId16"/>
    <p:sldId id="369" r:id="rId17"/>
    <p:sldId id="370" r:id="rId18"/>
    <p:sldId id="371" r:id="rId19"/>
    <p:sldId id="372" r:id="rId20"/>
    <p:sldId id="373" r:id="rId21"/>
    <p:sldId id="374" r:id="rId22"/>
    <p:sldId id="375" r:id="rId23"/>
    <p:sldId id="376" r:id="rId24"/>
    <p:sldId id="377" r:id="rId25"/>
    <p:sldId id="378" r:id="rId26"/>
    <p:sldId id="379" r:id="rId27"/>
    <p:sldId id="380" r:id="rId28"/>
    <p:sldId id="381" r:id="rId29"/>
    <p:sldId id="382" r:id="rId30"/>
    <p:sldId id="383" r:id="rId31"/>
    <p:sldId id="384" r:id="rId32"/>
    <p:sldId id="385" r:id="rId33"/>
    <p:sldId id="386" r:id="rId34"/>
    <p:sldId id="387" r:id="rId35"/>
    <p:sldId id="388" r:id="rId36"/>
    <p:sldId id="389" r:id="rId37"/>
    <p:sldId id="390" r:id="rId38"/>
    <p:sldId id="391" r:id="rId39"/>
    <p:sldId id="392" r:id="rId40"/>
    <p:sldId id="393" r:id="rId41"/>
    <p:sldId id="394" r:id="rId42"/>
    <p:sldId id="395" r:id="rId43"/>
    <p:sldId id="396" r:id="rId44"/>
    <p:sldId id="397" r:id="rId45"/>
    <p:sldId id="398" r:id="rId46"/>
    <p:sldId id="399" r:id="rId47"/>
    <p:sldId id="400" r:id="rId48"/>
    <p:sldId id="401" r:id="rId49"/>
    <p:sldId id="402" r:id="rId50"/>
    <p:sldId id="403" r:id="rId51"/>
    <p:sldId id="404" r:id="rId52"/>
    <p:sldId id="405" r:id="rId53"/>
    <p:sldId id="406" r:id="rId54"/>
    <p:sldId id="407" r:id="rId55"/>
    <p:sldId id="408" r:id="rId56"/>
    <p:sldId id="409" r:id="rId57"/>
    <p:sldId id="410" r:id="rId58"/>
    <p:sldId id="411" r:id="rId59"/>
    <p:sldId id="412" r:id="rId60"/>
    <p:sldId id="413" r:id="rId61"/>
    <p:sldId id="414" r:id="rId62"/>
    <p:sldId id="415" r:id="rId63"/>
    <p:sldId id="416" r:id="rId64"/>
    <p:sldId id="417" r:id="rId65"/>
    <p:sldId id="418" r:id="rId66"/>
    <p:sldId id="419" r:id="rId67"/>
    <p:sldId id="420" r:id="rId68"/>
    <p:sldId id="421" r:id="rId69"/>
    <p:sldId id="422" r:id="rId70"/>
    <p:sldId id="423" r:id="rId71"/>
    <p:sldId id="424" r:id="rId72"/>
    <p:sldId id="425" r:id="rId73"/>
    <p:sldId id="426" r:id="rId74"/>
    <p:sldId id="427" r:id="rId75"/>
    <p:sldId id="428" r:id="rId76"/>
    <p:sldId id="429" r:id="rId77"/>
    <p:sldId id="430" r:id="rId78"/>
    <p:sldId id="431" r:id="rId79"/>
    <p:sldId id="432" r:id="rId80"/>
    <p:sldId id="433" r:id="rId81"/>
    <p:sldId id="434" r:id="rId82"/>
    <p:sldId id="435" r:id="rId83"/>
    <p:sldId id="436" r:id="rId84"/>
    <p:sldId id="437" r:id="rId85"/>
    <p:sldId id="438" r:id="rId86"/>
    <p:sldId id="439" r:id="rId87"/>
    <p:sldId id="440" r:id="rId88"/>
    <p:sldId id="441" r:id="rId89"/>
    <p:sldId id="442" r:id="rId90"/>
    <p:sldId id="257" r:id="rId91"/>
    <p:sldId id="259" r:id="rId92"/>
    <p:sldId id="260" r:id="rId93"/>
    <p:sldId id="261" r:id="rId94"/>
    <p:sldId id="262" r:id="rId95"/>
    <p:sldId id="263" r:id="rId96"/>
    <p:sldId id="265" r:id="rId97"/>
    <p:sldId id="266" r:id="rId98"/>
    <p:sldId id="264" r:id="rId99"/>
    <p:sldId id="267" r:id="rId100"/>
    <p:sldId id="268" r:id="rId101"/>
    <p:sldId id="269" r:id="rId102"/>
    <p:sldId id="270" r:id="rId103"/>
    <p:sldId id="271" r:id="rId104"/>
    <p:sldId id="272" r:id="rId105"/>
    <p:sldId id="273" r:id="rId106"/>
    <p:sldId id="448" r:id="rId107"/>
    <p:sldId id="307" r:id="rId108"/>
    <p:sldId id="308" r:id="rId109"/>
    <p:sldId id="309" r:id="rId110"/>
    <p:sldId id="310" r:id="rId111"/>
    <p:sldId id="311" r:id="rId112"/>
    <p:sldId id="312" r:id="rId113"/>
    <p:sldId id="313" r:id="rId114"/>
    <p:sldId id="314" r:id="rId115"/>
    <p:sldId id="315" r:id="rId116"/>
    <p:sldId id="316" r:id="rId117"/>
    <p:sldId id="317" r:id="rId118"/>
    <p:sldId id="318" r:id="rId119"/>
    <p:sldId id="319" r:id="rId120"/>
    <p:sldId id="320" r:id="rId121"/>
    <p:sldId id="321" r:id="rId122"/>
    <p:sldId id="322" r:id="rId123"/>
    <p:sldId id="323" r:id="rId124"/>
    <p:sldId id="447" r:id="rId125"/>
    <p:sldId id="324" r:id="rId126"/>
    <p:sldId id="325" r:id="rId127"/>
    <p:sldId id="326" r:id="rId128"/>
    <p:sldId id="327" r:id="rId129"/>
    <p:sldId id="328" r:id="rId130"/>
    <p:sldId id="329" r:id="rId131"/>
    <p:sldId id="330" r:id="rId132"/>
    <p:sldId id="331" r:id="rId133"/>
    <p:sldId id="332" r:id="rId134"/>
    <p:sldId id="333" r:id="rId135"/>
    <p:sldId id="334" r:id="rId136"/>
    <p:sldId id="335" r:id="rId137"/>
    <p:sldId id="336" r:id="rId138"/>
    <p:sldId id="337" r:id="rId139"/>
    <p:sldId id="338" r:id="rId140"/>
    <p:sldId id="339" r:id="rId141"/>
    <p:sldId id="446" r:id="rId142"/>
    <p:sldId id="340" r:id="rId143"/>
    <p:sldId id="341" r:id="rId144"/>
    <p:sldId id="342" r:id="rId145"/>
    <p:sldId id="343" r:id="rId146"/>
    <p:sldId id="344" r:id="rId147"/>
    <p:sldId id="345" r:id="rId148"/>
    <p:sldId id="346" r:id="rId149"/>
    <p:sldId id="347" r:id="rId150"/>
    <p:sldId id="348" r:id="rId151"/>
    <p:sldId id="349" r:id="rId152"/>
    <p:sldId id="350" r:id="rId153"/>
    <p:sldId id="351" r:id="rId154"/>
    <p:sldId id="352" r:id="rId155"/>
    <p:sldId id="353" r:id="rId156"/>
    <p:sldId id="354" r:id="rId157"/>
    <p:sldId id="443" r:id="rId158"/>
    <p:sldId id="274" r:id="rId159"/>
    <p:sldId id="275" r:id="rId160"/>
    <p:sldId id="276" r:id="rId161"/>
    <p:sldId id="277" r:id="rId162"/>
    <p:sldId id="278" r:id="rId163"/>
    <p:sldId id="280" r:id="rId164"/>
    <p:sldId id="281" r:id="rId165"/>
    <p:sldId id="282" r:id="rId166"/>
    <p:sldId id="283" r:id="rId167"/>
    <p:sldId id="284" r:id="rId168"/>
    <p:sldId id="285" r:id="rId169"/>
    <p:sldId id="286" r:id="rId170"/>
    <p:sldId id="287" r:id="rId171"/>
    <p:sldId id="288" r:id="rId172"/>
    <p:sldId id="289" r:id="rId173"/>
    <p:sldId id="290" r:id="rId174"/>
    <p:sldId id="444" r:id="rId175"/>
    <p:sldId id="291" r:id="rId176"/>
    <p:sldId id="292" r:id="rId177"/>
    <p:sldId id="293" r:id="rId178"/>
    <p:sldId id="294" r:id="rId179"/>
    <p:sldId id="295" r:id="rId180"/>
    <p:sldId id="296" r:id="rId181"/>
    <p:sldId id="297" r:id="rId182"/>
    <p:sldId id="298" r:id="rId183"/>
    <p:sldId id="299" r:id="rId184"/>
    <p:sldId id="300" r:id="rId185"/>
    <p:sldId id="301" r:id="rId186"/>
    <p:sldId id="302" r:id="rId187"/>
    <p:sldId id="303" r:id="rId188"/>
    <p:sldId id="304" r:id="rId189"/>
    <p:sldId id="305" r:id="rId190"/>
    <p:sldId id="306" r:id="rId191"/>
    <p:sldId id="445" r:id="rId1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04"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slide" Target="slides/slide144.xml"/><Relationship Id="rId147" Type="http://schemas.openxmlformats.org/officeDocument/2006/relationships/slide" Target="slides/slide145.xml"/><Relationship Id="rId148" Type="http://schemas.openxmlformats.org/officeDocument/2006/relationships/slide" Target="slides/slide146.xml"/><Relationship Id="rId149" Type="http://schemas.openxmlformats.org/officeDocument/2006/relationships/slide" Target="slides/slide147.xml"/><Relationship Id="rId180" Type="http://schemas.openxmlformats.org/officeDocument/2006/relationships/slide" Target="slides/slide178.xml"/><Relationship Id="rId181" Type="http://schemas.openxmlformats.org/officeDocument/2006/relationships/slide" Target="slides/slide179.xml"/><Relationship Id="rId182" Type="http://schemas.openxmlformats.org/officeDocument/2006/relationships/slide" Target="slides/slide180.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83" Type="http://schemas.openxmlformats.org/officeDocument/2006/relationships/slide" Target="slides/slide181.xml"/><Relationship Id="rId184" Type="http://schemas.openxmlformats.org/officeDocument/2006/relationships/slide" Target="slides/slide182.xml"/><Relationship Id="rId185" Type="http://schemas.openxmlformats.org/officeDocument/2006/relationships/slide" Target="slides/slide183.xml"/><Relationship Id="rId186" Type="http://schemas.openxmlformats.org/officeDocument/2006/relationships/slide" Target="slides/slide184.xml"/><Relationship Id="rId187" Type="http://schemas.openxmlformats.org/officeDocument/2006/relationships/slide" Target="slides/slide185.xml"/><Relationship Id="rId188" Type="http://schemas.openxmlformats.org/officeDocument/2006/relationships/slide" Target="slides/slide186.xml"/><Relationship Id="rId189" Type="http://schemas.openxmlformats.org/officeDocument/2006/relationships/slide" Target="slides/slide18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50" Type="http://schemas.openxmlformats.org/officeDocument/2006/relationships/slide" Target="slides/slide148.xml"/><Relationship Id="rId151" Type="http://schemas.openxmlformats.org/officeDocument/2006/relationships/slide" Target="slides/slide149.xml"/><Relationship Id="rId152" Type="http://schemas.openxmlformats.org/officeDocument/2006/relationships/slide" Target="slides/slide15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53" Type="http://schemas.openxmlformats.org/officeDocument/2006/relationships/slide" Target="slides/slide151.xml"/><Relationship Id="rId154" Type="http://schemas.openxmlformats.org/officeDocument/2006/relationships/slide" Target="slides/slide152.xml"/><Relationship Id="rId155" Type="http://schemas.openxmlformats.org/officeDocument/2006/relationships/slide" Target="slides/slide153.xml"/><Relationship Id="rId156" Type="http://schemas.openxmlformats.org/officeDocument/2006/relationships/slide" Target="slides/slide154.xml"/><Relationship Id="rId157" Type="http://schemas.openxmlformats.org/officeDocument/2006/relationships/slide" Target="slides/slide155.xml"/><Relationship Id="rId158" Type="http://schemas.openxmlformats.org/officeDocument/2006/relationships/slide" Target="slides/slide156.xml"/><Relationship Id="rId159" Type="http://schemas.openxmlformats.org/officeDocument/2006/relationships/slide" Target="slides/slide157.xml"/><Relationship Id="rId190" Type="http://schemas.openxmlformats.org/officeDocument/2006/relationships/slide" Target="slides/slide188.xml"/><Relationship Id="rId191" Type="http://schemas.openxmlformats.org/officeDocument/2006/relationships/slide" Target="slides/slide189.xml"/><Relationship Id="rId192" Type="http://schemas.openxmlformats.org/officeDocument/2006/relationships/slide" Target="slides/slide190.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193" Type="http://schemas.openxmlformats.org/officeDocument/2006/relationships/printerSettings" Target="printerSettings/printerSettings1.bin"/><Relationship Id="rId194" Type="http://schemas.openxmlformats.org/officeDocument/2006/relationships/presProps" Target="presProps.xml"/><Relationship Id="rId195" Type="http://schemas.openxmlformats.org/officeDocument/2006/relationships/viewProps" Target="viewProps.xml"/><Relationship Id="rId196" Type="http://schemas.openxmlformats.org/officeDocument/2006/relationships/theme" Target="theme/theme1.xml"/><Relationship Id="rId197" Type="http://schemas.openxmlformats.org/officeDocument/2006/relationships/tableStyles" Target="tableStyles.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160" Type="http://schemas.openxmlformats.org/officeDocument/2006/relationships/slide" Target="slides/slide158.xml"/><Relationship Id="rId161" Type="http://schemas.openxmlformats.org/officeDocument/2006/relationships/slide" Target="slides/slide159.xml"/><Relationship Id="rId162" Type="http://schemas.openxmlformats.org/officeDocument/2006/relationships/slide" Target="slides/slide16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63" Type="http://schemas.openxmlformats.org/officeDocument/2006/relationships/slide" Target="slides/slide161.xml"/><Relationship Id="rId164" Type="http://schemas.openxmlformats.org/officeDocument/2006/relationships/slide" Target="slides/slide162.xml"/><Relationship Id="rId165" Type="http://schemas.openxmlformats.org/officeDocument/2006/relationships/slide" Target="slides/slide163.xml"/><Relationship Id="rId166" Type="http://schemas.openxmlformats.org/officeDocument/2006/relationships/slide" Target="slides/slide164.xml"/><Relationship Id="rId167" Type="http://schemas.openxmlformats.org/officeDocument/2006/relationships/slide" Target="slides/slide165.xml"/><Relationship Id="rId168" Type="http://schemas.openxmlformats.org/officeDocument/2006/relationships/slide" Target="slides/slide166.xml"/><Relationship Id="rId169" Type="http://schemas.openxmlformats.org/officeDocument/2006/relationships/slide" Target="slides/slide16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170" Type="http://schemas.openxmlformats.org/officeDocument/2006/relationships/slide" Target="slides/slide168.xml"/><Relationship Id="rId171" Type="http://schemas.openxmlformats.org/officeDocument/2006/relationships/slide" Target="slides/slide169.xml"/><Relationship Id="rId172" Type="http://schemas.openxmlformats.org/officeDocument/2006/relationships/slide" Target="slides/slide170.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173" Type="http://schemas.openxmlformats.org/officeDocument/2006/relationships/slide" Target="slides/slide171.xml"/><Relationship Id="rId174" Type="http://schemas.openxmlformats.org/officeDocument/2006/relationships/slide" Target="slides/slide172.xml"/><Relationship Id="rId175" Type="http://schemas.openxmlformats.org/officeDocument/2006/relationships/slide" Target="slides/slide173.xml"/><Relationship Id="rId176" Type="http://schemas.openxmlformats.org/officeDocument/2006/relationships/slide" Target="slides/slide174.xml"/><Relationship Id="rId177" Type="http://schemas.openxmlformats.org/officeDocument/2006/relationships/slide" Target="slides/slide175.xml"/><Relationship Id="rId178" Type="http://schemas.openxmlformats.org/officeDocument/2006/relationships/slide" Target="slides/slide176.xml"/><Relationship Id="rId179" Type="http://schemas.openxmlformats.org/officeDocument/2006/relationships/slide" Target="slides/slide17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40" Type="http://schemas.openxmlformats.org/officeDocument/2006/relationships/slide" Target="slides/slide138.xml"/><Relationship Id="rId141" Type="http://schemas.openxmlformats.org/officeDocument/2006/relationships/slide" Target="slides/slide13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6.wmf"/><Relationship Id="rId4" Type="http://schemas.openxmlformats.org/officeDocument/2006/relationships/image" Target="../media/image37.wmf"/><Relationship Id="rId1" Type="http://schemas.openxmlformats.org/officeDocument/2006/relationships/image" Target="../media/image34.wmf"/><Relationship Id="rId2" Type="http://schemas.openxmlformats.org/officeDocument/2006/relationships/image" Target="../media/image3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07.wmf"/><Relationship Id="rId4" Type="http://schemas.openxmlformats.org/officeDocument/2006/relationships/image" Target="../media/image108.wmf"/><Relationship Id="rId5" Type="http://schemas.openxmlformats.org/officeDocument/2006/relationships/image" Target="../media/image109.wmf"/><Relationship Id="rId6" Type="http://schemas.openxmlformats.org/officeDocument/2006/relationships/image" Target="../media/image110.wmf"/><Relationship Id="rId1" Type="http://schemas.openxmlformats.org/officeDocument/2006/relationships/image" Target="../media/image105.wmf"/><Relationship Id="rId2" Type="http://schemas.openxmlformats.org/officeDocument/2006/relationships/image" Target="../media/image10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14.wmf"/><Relationship Id="rId4" Type="http://schemas.openxmlformats.org/officeDocument/2006/relationships/image" Target="../media/image115.wmf"/><Relationship Id="rId5" Type="http://schemas.openxmlformats.org/officeDocument/2006/relationships/image" Target="../media/image116.wmf"/><Relationship Id="rId1" Type="http://schemas.openxmlformats.org/officeDocument/2006/relationships/image" Target="../media/image112.wmf"/><Relationship Id="rId2" Type="http://schemas.openxmlformats.org/officeDocument/2006/relationships/image" Target="../media/image11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19.wmf"/><Relationship Id="rId4" Type="http://schemas.openxmlformats.org/officeDocument/2006/relationships/image" Target="../media/image120.wmf"/><Relationship Id="rId5" Type="http://schemas.openxmlformats.org/officeDocument/2006/relationships/image" Target="../media/image121.wmf"/><Relationship Id="rId1" Type="http://schemas.openxmlformats.org/officeDocument/2006/relationships/image" Target="../media/image112.wmf"/><Relationship Id="rId2" Type="http://schemas.openxmlformats.org/officeDocument/2006/relationships/image" Target="../media/image11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25.wmf"/><Relationship Id="rId4" Type="http://schemas.openxmlformats.org/officeDocument/2006/relationships/image" Target="../media/image126.wmf"/><Relationship Id="rId5" Type="http://schemas.openxmlformats.org/officeDocument/2006/relationships/image" Target="../media/image127.wmf"/><Relationship Id="rId6" Type="http://schemas.openxmlformats.org/officeDocument/2006/relationships/image" Target="../media/image128.wmf"/><Relationship Id="rId7" Type="http://schemas.openxmlformats.org/officeDocument/2006/relationships/image" Target="../media/image129.wmf"/><Relationship Id="rId8" Type="http://schemas.openxmlformats.org/officeDocument/2006/relationships/image" Target="../media/image130.wmf"/><Relationship Id="rId9" Type="http://schemas.openxmlformats.org/officeDocument/2006/relationships/image" Target="../media/image131.wmf"/><Relationship Id="rId10" Type="http://schemas.openxmlformats.org/officeDocument/2006/relationships/image" Target="../media/image132.wmf"/><Relationship Id="rId1" Type="http://schemas.openxmlformats.org/officeDocument/2006/relationships/image" Target="../media/image123.wmf"/><Relationship Id="rId2" Type="http://schemas.openxmlformats.org/officeDocument/2006/relationships/image" Target="../media/image12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1.wmf"/><Relationship Id="rId4" Type="http://schemas.openxmlformats.org/officeDocument/2006/relationships/image" Target="../media/image42.wmf"/><Relationship Id="rId5" Type="http://schemas.openxmlformats.org/officeDocument/2006/relationships/image" Target="../media/image43.wmf"/><Relationship Id="rId6" Type="http://schemas.openxmlformats.org/officeDocument/2006/relationships/image" Target="../media/image44.wmf"/><Relationship Id="rId7" Type="http://schemas.openxmlformats.org/officeDocument/2006/relationships/image" Target="../media/image45.wmf"/><Relationship Id="rId1" Type="http://schemas.openxmlformats.org/officeDocument/2006/relationships/image" Target="../media/image39.wmf"/><Relationship Id="rId2"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1.wmf"/><Relationship Id="rId4" Type="http://schemas.openxmlformats.org/officeDocument/2006/relationships/image" Target="../media/image52.wmf"/><Relationship Id="rId5" Type="http://schemas.openxmlformats.org/officeDocument/2006/relationships/image" Target="../media/image53.wmf"/><Relationship Id="rId1" Type="http://schemas.openxmlformats.org/officeDocument/2006/relationships/image" Target="../media/image49.wmf"/><Relationship Id="rId2"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5.wmf"/><Relationship Id="rId2" Type="http://schemas.openxmlformats.org/officeDocument/2006/relationships/image" Target="../media/image5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9.wmf"/><Relationship Id="rId2" Type="http://schemas.openxmlformats.org/officeDocument/2006/relationships/image" Target="../media/image60.wmf"/><Relationship Id="rId3" Type="http://schemas.openxmlformats.org/officeDocument/2006/relationships/image" Target="../media/image6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3.wmf"/><Relationship Id="rId2" Type="http://schemas.openxmlformats.org/officeDocument/2006/relationships/image" Target="../media/image9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DSCN1392.JPG"/>
          <p:cNvPicPr>
            <a:picLocks noChangeAspect="1"/>
          </p:cNvPicPr>
          <p:nvPr userDrawn="1"/>
        </p:nvPicPr>
        <p:blipFill>
          <a:blip r:embed="rId2" cstate="print">
            <a:duotone>
              <a:schemeClr val="accent4">
                <a:shade val="45000"/>
                <a:satMod val="135000"/>
              </a:schemeClr>
              <a:prstClr val="white"/>
            </a:duotone>
          </a:blip>
          <a:srcRect/>
          <a:stretch>
            <a:fillRect/>
          </a:stretch>
        </p:blipFill>
        <p:spPr>
          <a:xfrm>
            <a:off x="3443845" y="2612571"/>
            <a:ext cx="2214109" cy="2232561"/>
          </a:xfrm>
          <a:prstGeom prst="rect">
            <a:avLst/>
          </a:prstGeom>
        </p:spPr>
      </p:pic>
      <p:sp>
        <p:nvSpPr>
          <p:cNvPr id="2" name="Title 1"/>
          <p:cNvSpPr>
            <a:spLocks noGrp="1"/>
          </p:cNvSpPr>
          <p:nvPr>
            <p:ph type="ctrTitle"/>
          </p:nvPr>
        </p:nvSpPr>
        <p:spPr>
          <a:xfrm>
            <a:off x="0" y="1097272"/>
            <a:ext cx="7772400" cy="1470025"/>
          </a:xfrm>
        </p:spPr>
        <p:txBody>
          <a:bodyPr>
            <a:normAutofit/>
          </a:bodyPr>
          <a:lstStyle>
            <a:lvl1pP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1383476" y="4954979"/>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78014810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582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0411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DSCN1392.JPG"/>
          <p:cNvPicPr>
            <a:picLocks noChangeAspect="1"/>
          </p:cNvPicPr>
          <p:nvPr userDrawn="1"/>
        </p:nvPicPr>
        <p:blipFill>
          <a:blip r:embed="rId2" cstate="print">
            <a:duotone>
              <a:schemeClr val="accent4">
                <a:shade val="45000"/>
                <a:satMod val="135000"/>
              </a:schemeClr>
              <a:prstClr val="white"/>
            </a:duotone>
          </a:blip>
          <a:srcRect/>
          <a:stretch>
            <a:fillRect/>
          </a:stretch>
        </p:blipFill>
        <p:spPr>
          <a:xfrm>
            <a:off x="3443845" y="2612571"/>
            <a:ext cx="2214109" cy="2232561"/>
          </a:xfrm>
          <a:prstGeom prst="rect">
            <a:avLst/>
          </a:prstGeom>
        </p:spPr>
      </p:pic>
      <p:sp>
        <p:nvSpPr>
          <p:cNvPr id="2" name="Title 1"/>
          <p:cNvSpPr>
            <a:spLocks noGrp="1"/>
          </p:cNvSpPr>
          <p:nvPr>
            <p:ph type="ctrTitle"/>
          </p:nvPr>
        </p:nvSpPr>
        <p:spPr>
          <a:xfrm>
            <a:off x="0" y="1097272"/>
            <a:ext cx="7772400" cy="1470025"/>
          </a:xfrm>
        </p:spPr>
        <p:txBody>
          <a:bodyPr>
            <a:normAutofit/>
          </a:bodyPr>
          <a:lstStyle>
            <a:lvl1pP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1383476" y="4954979"/>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76230619"/>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1605450"/>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25908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38200" y="1066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71833592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4105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5608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7122678"/>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57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8578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7830569"/>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1555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384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1382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25908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38200" y="1066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4683539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214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0852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182415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490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9720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912923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3" descr="DSCN1392.JPG"/>
          <p:cNvPicPr>
            <a:picLocks noChangeAspect="1"/>
          </p:cNvPicPr>
          <p:nvPr userDrawn="1"/>
        </p:nvPicPr>
        <p:blipFill>
          <a:blip r:embed="rId13" cstate="print"/>
          <a:srcRect/>
          <a:stretch>
            <a:fillRect/>
          </a:stretch>
        </p:blipFill>
        <p:spPr bwMode="auto">
          <a:xfrm>
            <a:off x="617538" y="1057275"/>
            <a:ext cx="5800725" cy="5800725"/>
          </a:xfrm>
          <a:prstGeom prst="rect">
            <a:avLst/>
          </a:prstGeom>
          <a:noFill/>
          <a:ln w="9525">
            <a:noFill/>
            <a:miter lim="800000"/>
            <a:headEnd/>
            <a:tailEnd/>
          </a:ln>
        </p:spPr>
      </p:pic>
      <p:sp>
        <p:nvSpPr>
          <p:cNvPr id="8" name="Rectangle 9"/>
          <p:cNvSpPr>
            <a:spLocks noChangeArrowheads="1"/>
          </p:cNvSpPr>
          <p:nvPr userDrawn="1"/>
        </p:nvSpPr>
        <p:spPr bwMode="auto">
          <a:xfrm>
            <a:off x="0" y="0"/>
            <a:ext cx="9144000" cy="6858000"/>
          </a:xfrm>
          <a:prstGeom prst="rect">
            <a:avLst/>
          </a:prstGeom>
          <a:solidFill>
            <a:schemeClr val="bg1"/>
          </a:solidFill>
          <a:ln w="57150">
            <a:solidFill>
              <a:srgbClr val="7030A0"/>
            </a:solidFill>
            <a:miter lim="800000"/>
            <a:headEnd/>
            <a:tailEnd/>
          </a:ln>
          <a:effectLst/>
        </p:spPr>
        <p:txBody>
          <a:bodyPr wrap="none" anchor="ctr"/>
          <a:lstStyle/>
          <a:p>
            <a:pPr eaLnBrk="0" fontAlgn="base" hangingPunct="0">
              <a:spcBef>
                <a:spcPct val="0"/>
              </a:spcBef>
              <a:spcAft>
                <a:spcPct val="0"/>
              </a:spcAft>
              <a:defRPr/>
            </a:pPr>
            <a:endParaRPr lang="en-US" dirty="0">
              <a:solidFill>
                <a:prstClr val="black"/>
              </a:solidFill>
              <a:cs typeface="Times New Roman" pitchFamily="18" charset="0"/>
            </a:endParaRPr>
          </a:p>
        </p:txBody>
      </p:sp>
      <p:sp>
        <p:nvSpPr>
          <p:cNvPr id="9" name="Rectangle 7"/>
          <p:cNvSpPr>
            <a:spLocks noChangeArrowheads="1"/>
          </p:cNvSpPr>
          <p:nvPr userDrawn="1"/>
        </p:nvSpPr>
        <p:spPr bwMode="auto">
          <a:xfrm>
            <a:off x="0" y="0"/>
            <a:ext cx="9144000" cy="1023938"/>
          </a:xfrm>
          <a:prstGeom prst="rect">
            <a:avLst/>
          </a:prstGeom>
          <a:gradFill flip="none" rotWithShape="1">
            <a:gsLst>
              <a:gs pos="0">
                <a:srgbClr val="7030A0">
                  <a:tint val="66000"/>
                  <a:satMod val="160000"/>
                </a:srgbClr>
              </a:gs>
              <a:gs pos="80000">
                <a:schemeClr val="bg1"/>
              </a:gs>
            </a:gsLst>
            <a:lin ang="0" scaled="1"/>
            <a:tileRect/>
          </a:gradFill>
          <a:ln w="57150">
            <a:solidFill>
              <a:srgbClr val="7030A0"/>
            </a:solidFill>
            <a:miter lim="800000"/>
            <a:headEnd/>
            <a:tailEnd/>
          </a:ln>
          <a:effectLst/>
        </p:spPr>
        <p:txBody>
          <a:bodyPr wrap="none" anchor="ctr"/>
          <a:lstStyle/>
          <a:p>
            <a:pPr algn="ctr" eaLnBrk="0" fontAlgn="base" hangingPunct="0">
              <a:spcBef>
                <a:spcPct val="0"/>
              </a:spcBef>
              <a:spcAft>
                <a:spcPct val="0"/>
              </a:spcAft>
              <a:defRPr/>
            </a:pPr>
            <a:endParaRPr lang="en-US" sz="1600" dirty="0">
              <a:solidFill>
                <a:prstClr val="black"/>
              </a:solidFill>
              <a:cs typeface="Times New Roman" pitchFamily="18" charset="0"/>
            </a:endParaRPr>
          </a:p>
        </p:txBody>
      </p:sp>
      <p:sp>
        <p:nvSpPr>
          <p:cNvPr id="1030" name="Title Placeholder 1"/>
          <p:cNvSpPr>
            <a:spLocks noGrp="1"/>
          </p:cNvSpPr>
          <p:nvPr>
            <p:ph type="title"/>
          </p:nvPr>
        </p:nvSpPr>
        <p:spPr bwMode="auto">
          <a:xfrm>
            <a:off x="127001" y="210840"/>
            <a:ext cx="6654800" cy="757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1" name="Text Placeholder 2"/>
          <p:cNvSpPr>
            <a:spLocks noGrp="1"/>
          </p:cNvSpPr>
          <p:nvPr>
            <p:ph type="body" idx="1"/>
          </p:nvPr>
        </p:nvSpPr>
        <p:spPr bwMode="auto">
          <a:xfrm>
            <a:off x="457200" y="1190625"/>
            <a:ext cx="8229600" cy="550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TextBox 10"/>
          <p:cNvSpPr txBox="1"/>
          <p:nvPr userDrawn="1"/>
        </p:nvSpPr>
        <p:spPr>
          <a:xfrm>
            <a:off x="8364537" y="76200"/>
            <a:ext cx="627063" cy="307975"/>
          </a:xfrm>
          <a:prstGeom prst="rect">
            <a:avLst/>
          </a:prstGeom>
          <a:noFill/>
        </p:spPr>
        <p:txBody>
          <a:bodyPr rIns="0">
            <a:spAutoFit/>
          </a:bodyPr>
          <a:lstStyle/>
          <a:p>
            <a:pPr algn="r" eaLnBrk="0" fontAlgn="base" hangingPunct="0">
              <a:spcBef>
                <a:spcPct val="0"/>
              </a:spcBef>
              <a:spcAft>
                <a:spcPct val="0"/>
              </a:spcAft>
              <a:defRPr/>
            </a:pPr>
            <a:fld id="{A0348DDE-7315-4B8C-AB46-C83754DD7AB8}" type="slidenum">
              <a:rPr lang="en-US" sz="1400">
                <a:solidFill>
                  <a:prstClr val="black"/>
                </a:solidFill>
                <a:latin typeface="Arial" charset="0"/>
              </a:rPr>
              <a:pPr algn="r" eaLnBrk="0" fontAlgn="base" hangingPunct="0">
                <a:spcBef>
                  <a:spcPct val="0"/>
                </a:spcBef>
                <a:spcAft>
                  <a:spcPct val="0"/>
                </a:spcAft>
                <a:defRPr/>
              </a:pPr>
              <a:t>‹#›</a:t>
            </a:fld>
            <a:endParaRPr lang="en-US" sz="1400" dirty="0">
              <a:solidFill>
                <a:prstClr val="black"/>
              </a:solidFill>
              <a:latin typeface="Arial" charset="0"/>
            </a:endParaRPr>
          </a:p>
        </p:txBody>
      </p:sp>
      <p:sp>
        <p:nvSpPr>
          <p:cNvPr id="12" name="TextBox 11"/>
          <p:cNvSpPr txBox="1"/>
          <p:nvPr userDrawn="1"/>
        </p:nvSpPr>
        <p:spPr>
          <a:xfrm>
            <a:off x="2881313" y="9144"/>
            <a:ext cx="3360737" cy="223838"/>
          </a:xfrm>
          <a:prstGeom prst="rect">
            <a:avLst/>
          </a:prstGeom>
          <a:noFill/>
        </p:spPr>
        <p:txBody>
          <a:bodyPr tIns="0" bIns="0">
            <a:spAutoFit/>
          </a:bodyPr>
          <a:lstStyle/>
          <a:p>
            <a:pPr eaLnBrk="0" fontAlgn="base" hangingPunct="0">
              <a:spcBef>
                <a:spcPct val="0"/>
              </a:spcBef>
              <a:spcAft>
                <a:spcPct val="0"/>
              </a:spcAft>
              <a:defRPr/>
            </a:pPr>
            <a:r>
              <a:rPr lang="en-US" sz="1400" dirty="0">
                <a:solidFill>
                  <a:prstClr val="white">
                    <a:lumMod val="50000"/>
                  </a:prstClr>
                </a:solidFill>
                <a:latin typeface="Arial" charset="0"/>
              </a:rPr>
              <a:t>Clemson ECE Laboratories</a:t>
            </a:r>
          </a:p>
        </p:txBody>
      </p:sp>
      <p:pic>
        <p:nvPicPr>
          <p:cNvPr id="10" name="Picture 1" descr="academicSymbolWdm_copur"/>
          <p:cNvPicPr>
            <a:picLocks noChangeAspect="1" noChangeArrowheads="1"/>
          </p:cNvPicPr>
          <p:nvPr userDrawn="1"/>
        </p:nvPicPr>
        <p:blipFill>
          <a:blip r:embed="rId14" cstate="print"/>
          <a:srcRect/>
          <a:stretch>
            <a:fillRect/>
          </a:stretch>
        </p:blipFill>
        <p:spPr bwMode="auto">
          <a:xfrm>
            <a:off x="6858000" y="431800"/>
            <a:ext cx="2209800" cy="482600"/>
          </a:xfrm>
          <a:prstGeom prst="rect">
            <a:avLst/>
          </a:prstGeom>
          <a:noFill/>
          <a:ln w="9525">
            <a:noFill/>
            <a:miter lim="800000"/>
            <a:headEnd/>
            <a:tailEnd/>
          </a:ln>
        </p:spPr>
      </p:pic>
    </p:spTree>
    <p:extLst>
      <p:ext uri="{BB962C8B-B14F-4D97-AF65-F5344CB8AC3E}">
        <p14:creationId xmlns:p14="http://schemas.microsoft.com/office/powerpoint/2010/main" val="2192495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2800" kern="12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Times New Roman" pitchFamily="18" charset="0"/>
        </a:defRPr>
      </a:lvl2pPr>
      <a:lvl3pPr algn="l" rtl="0" eaLnBrk="0" fontAlgn="base" hangingPunct="0">
        <a:spcBef>
          <a:spcPct val="0"/>
        </a:spcBef>
        <a:spcAft>
          <a:spcPct val="0"/>
        </a:spcAft>
        <a:defRPr sz="2800">
          <a:solidFill>
            <a:schemeClr val="tx1"/>
          </a:solidFill>
          <a:latin typeface="Times New Roman" pitchFamily="18" charset="0"/>
        </a:defRPr>
      </a:lvl3pPr>
      <a:lvl4pPr algn="l" rtl="0" eaLnBrk="0" fontAlgn="base" hangingPunct="0">
        <a:spcBef>
          <a:spcPct val="0"/>
        </a:spcBef>
        <a:spcAft>
          <a:spcPct val="0"/>
        </a:spcAft>
        <a:defRPr sz="2800">
          <a:solidFill>
            <a:schemeClr val="tx1"/>
          </a:solidFill>
          <a:latin typeface="Times New Roman" pitchFamily="18" charset="0"/>
        </a:defRPr>
      </a:lvl4pPr>
      <a:lvl5pPr algn="l" rtl="0" eaLnBrk="0" fontAlgn="base" hangingPunct="0">
        <a:spcBef>
          <a:spcPct val="0"/>
        </a:spcBef>
        <a:spcAft>
          <a:spcPct val="0"/>
        </a:spcAft>
        <a:defRPr sz="2800">
          <a:solidFill>
            <a:schemeClr val="tx1"/>
          </a:solidFill>
          <a:latin typeface="Times New Roman" pitchFamily="18" charset="0"/>
        </a:defRPr>
      </a:lvl5pPr>
      <a:lvl6pPr marL="457200" algn="l" rtl="0" fontAlgn="base">
        <a:spcBef>
          <a:spcPct val="0"/>
        </a:spcBef>
        <a:spcAft>
          <a:spcPct val="0"/>
        </a:spcAft>
        <a:defRPr sz="2800">
          <a:solidFill>
            <a:schemeClr val="tx1"/>
          </a:solidFill>
          <a:latin typeface="Times New Roman" pitchFamily="18" charset="0"/>
        </a:defRPr>
      </a:lvl6pPr>
      <a:lvl7pPr marL="914400" algn="l" rtl="0" fontAlgn="base">
        <a:spcBef>
          <a:spcPct val="0"/>
        </a:spcBef>
        <a:spcAft>
          <a:spcPct val="0"/>
        </a:spcAft>
        <a:defRPr sz="2800">
          <a:solidFill>
            <a:schemeClr val="tx1"/>
          </a:solidFill>
          <a:latin typeface="Times New Roman" pitchFamily="18" charset="0"/>
        </a:defRPr>
      </a:lvl7pPr>
      <a:lvl8pPr marL="1371600" algn="l" rtl="0" fontAlgn="base">
        <a:spcBef>
          <a:spcPct val="0"/>
        </a:spcBef>
        <a:spcAft>
          <a:spcPct val="0"/>
        </a:spcAft>
        <a:defRPr sz="2800">
          <a:solidFill>
            <a:schemeClr val="tx1"/>
          </a:solidFill>
          <a:latin typeface="Times New Roman" pitchFamily="18" charset="0"/>
        </a:defRPr>
      </a:lvl8pPr>
      <a:lvl9pPr marL="1828800" algn="l" rtl="0" fontAlgn="base">
        <a:spcBef>
          <a:spcPct val="0"/>
        </a:spcBef>
        <a:spcAft>
          <a:spcPct val="0"/>
        </a:spcAft>
        <a:defRPr sz="28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3" descr="DSCN1392.JPG"/>
          <p:cNvPicPr>
            <a:picLocks noChangeAspect="1"/>
          </p:cNvPicPr>
          <p:nvPr userDrawn="1"/>
        </p:nvPicPr>
        <p:blipFill>
          <a:blip r:embed="rId13" cstate="print"/>
          <a:srcRect/>
          <a:stretch>
            <a:fillRect/>
          </a:stretch>
        </p:blipFill>
        <p:spPr bwMode="auto">
          <a:xfrm>
            <a:off x="617538" y="1057275"/>
            <a:ext cx="5800725" cy="5800725"/>
          </a:xfrm>
          <a:prstGeom prst="rect">
            <a:avLst/>
          </a:prstGeom>
          <a:noFill/>
          <a:ln w="9525">
            <a:noFill/>
            <a:miter lim="800000"/>
            <a:headEnd/>
            <a:tailEnd/>
          </a:ln>
        </p:spPr>
      </p:pic>
      <p:sp>
        <p:nvSpPr>
          <p:cNvPr id="8" name="Rectangle 9"/>
          <p:cNvSpPr>
            <a:spLocks noChangeArrowheads="1"/>
          </p:cNvSpPr>
          <p:nvPr userDrawn="1"/>
        </p:nvSpPr>
        <p:spPr bwMode="auto">
          <a:xfrm>
            <a:off x="0" y="0"/>
            <a:ext cx="9144000" cy="6858000"/>
          </a:xfrm>
          <a:prstGeom prst="rect">
            <a:avLst/>
          </a:prstGeom>
          <a:solidFill>
            <a:schemeClr val="bg1"/>
          </a:solidFill>
          <a:ln w="57150">
            <a:solidFill>
              <a:srgbClr val="7030A0"/>
            </a:solidFill>
            <a:miter lim="800000"/>
            <a:headEnd/>
            <a:tailEnd/>
          </a:ln>
          <a:effectLst/>
        </p:spPr>
        <p:txBody>
          <a:bodyPr wrap="none" anchor="ctr"/>
          <a:lstStyle/>
          <a:p>
            <a:pPr eaLnBrk="0" fontAlgn="base" hangingPunct="0">
              <a:spcBef>
                <a:spcPct val="0"/>
              </a:spcBef>
              <a:spcAft>
                <a:spcPct val="0"/>
              </a:spcAft>
              <a:defRPr/>
            </a:pPr>
            <a:endParaRPr lang="en-US" dirty="0">
              <a:solidFill>
                <a:prstClr val="black"/>
              </a:solidFill>
              <a:cs typeface="Times New Roman" pitchFamily="18" charset="0"/>
            </a:endParaRPr>
          </a:p>
        </p:txBody>
      </p:sp>
      <p:sp>
        <p:nvSpPr>
          <p:cNvPr id="9" name="Rectangle 7"/>
          <p:cNvSpPr>
            <a:spLocks noChangeArrowheads="1"/>
          </p:cNvSpPr>
          <p:nvPr userDrawn="1"/>
        </p:nvSpPr>
        <p:spPr bwMode="auto">
          <a:xfrm>
            <a:off x="0" y="0"/>
            <a:ext cx="9144000" cy="1023938"/>
          </a:xfrm>
          <a:prstGeom prst="rect">
            <a:avLst/>
          </a:prstGeom>
          <a:gradFill flip="none" rotWithShape="1">
            <a:gsLst>
              <a:gs pos="0">
                <a:srgbClr val="7030A0">
                  <a:tint val="66000"/>
                  <a:satMod val="160000"/>
                </a:srgbClr>
              </a:gs>
              <a:gs pos="80000">
                <a:schemeClr val="bg1"/>
              </a:gs>
            </a:gsLst>
            <a:lin ang="0" scaled="1"/>
            <a:tileRect/>
          </a:gradFill>
          <a:ln w="57150">
            <a:solidFill>
              <a:srgbClr val="7030A0"/>
            </a:solidFill>
            <a:miter lim="800000"/>
            <a:headEnd/>
            <a:tailEnd/>
          </a:ln>
          <a:effectLst/>
        </p:spPr>
        <p:txBody>
          <a:bodyPr wrap="none" anchor="ctr"/>
          <a:lstStyle/>
          <a:p>
            <a:pPr algn="ctr" eaLnBrk="0" fontAlgn="base" hangingPunct="0">
              <a:spcBef>
                <a:spcPct val="0"/>
              </a:spcBef>
              <a:spcAft>
                <a:spcPct val="0"/>
              </a:spcAft>
              <a:defRPr/>
            </a:pPr>
            <a:endParaRPr lang="en-US" sz="1600" dirty="0">
              <a:solidFill>
                <a:prstClr val="black"/>
              </a:solidFill>
              <a:cs typeface="Times New Roman" pitchFamily="18" charset="0"/>
            </a:endParaRPr>
          </a:p>
        </p:txBody>
      </p:sp>
      <p:sp>
        <p:nvSpPr>
          <p:cNvPr id="1030" name="Title Placeholder 1"/>
          <p:cNvSpPr>
            <a:spLocks noGrp="1"/>
          </p:cNvSpPr>
          <p:nvPr>
            <p:ph type="title"/>
          </p:nvPr>
        </p:nvSpPr>
        <p:spPr bwMode="auto">
          <a:xfrm>
            <a:off x="127001" y="210840"/>
            <a:ext cx="6654800" cy="757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1" name="Text Placeholder 2"/>
          <p:cNvSpPr>
            <a:spLocks noGrp="1"/>
          </p:cNvSpPr>
          <p:nvPr>
            <p:ph type="body" idx="1"/>
          </p:nvPr>
        </p:nvSpPr>
        <p:spPr bwMode="auto">
          <a:xfrm>
            <a:off x="457200" y="1190625"/>
            <a:ext cx="8229600" cy="550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TextBox 10"/>
          <p:cNvSpPr txBox="1"/>
          <p:nvPr userDrawn="1"/>
        </p:nvSpPr>
        <p:spPr>
          <a:xfrm>
            <a:off x="8364537" y="76200"/>
            <a:ext cx="627063" cy="307975"/>
          </a:xfrm>
          <a:prstGeom prst="rect">
            <a:avLst/>
          </a:prstGeom>
          <a:noFill/>
        </p:spPr>
        <p:txBody>
          <a:bodyPr rIns="0">
            <a:spAutoFit/>
          </a:bodyPr>
          <a:lstStyle/>
          <a:p>
            <a:pPr algn="r" eaLnBrk="0" fontAlgn="base" hangingPunct="0">
              <a:spcBef>
                <a:spcPct val="0"/>
              </a:spcBef>
              <a:spcAft>
                <a:spcPct val="0"/>
              </a:spcAft>
              <a:defRPr/>
            </a:pPr>
            <a:fld id="{A0348DDE-7315-4B8C-AB46-C83754DD7AB8}" type="slidenum">
              <a:rPr lang="en-US" sz="1400">
                <a:solidFill>
                  <a:prstClr val="black"/>
                </a:solidFill>
                <a:latin typeface="Arial" charset="0"/>
              </a:rPr>
              <a:pPr algn="r" eaLnBrk="0" fontAlgn="base" hangingPunct="0">
                <a:spcBef>
                  <a:spcPct val="0"/>
                </a:spcBef>
                <a:spcAft>
                  <a:spcPct val="0"/>
                </a:spcAft>
                <a:defRPr/>
              </a:pPr>
              <a:t>‹#›</a:t>
            </a:fld>
            <a:endParaRPr lang="en-US" sz="1400" dirty="0">
              <a:solidFill>
                <a:prstClr val="black"/>
              </a:solidFill>
              <a:latin typeface="Arial" charset="0"/>
            </a:endParaRPr>
          </a:p>
        </p:txBody>
      </p:sp>
      <p:sp>
        <p:nvSpPr>
          <p:cNvPr id="12" name="TextBox 11"/>
          <p:cNvSpPr txBox="1"/>
          <p:nvPr userDrawn="1"/>
        </p:nvSpPr>
        <p:spPr>
          <a:xfrm>
            <a:off x="2881313" y="9144"/>
            <a:ext cx="3360737" cy="223838"/>
          </a:xfrm>
          <a:prstGeom prst="rect">
            <a:avLst/>
          </a:prstGeom>
          <a:noFill/>
        </p:spPr>
        <p:txBody>
          <a:bodyPr tIns="0" bIns="0">
            <a:spAutoFit/>
          </a:bodyPr>
          <a:lstStyle/>
          <a:p>
            <a:pPr eaLnBrk="0" fontAlgn="base" hangingPunct="0">
              <a:spcBef>
                <a:spcPct val="0"/>
              </a:spcBef>
              <a:spcAft>
                <a:spcPct val="0"/>
              </a:spcAft>
              <a:defRPr/>
            </a:pPr>
            <a:r>
              <a:rPr lang="en-US" sz="1400" dirty="0">
                <a:solidFill>
                  <a:prstClr val="white">
                    <a:lumMod val="50000"/>
                  </a:prstClr>
                </a:solidFill>
                <a:latin typeface="Arial" charset="0"/>
              </a:rPr>
              <a:t>Clemson ECE Laboratories</a:t>
            </a:r>
          </a:p>
        </p:txBody>
      </p:sp>
      <p:pic>
        <p:nvPicPr>
          <p:cNvPr id="10" name="Picture 1" descr="academicSymbolWdm_copur"/>
          <p:cNvPicPr>
            <a:picLocks noChangeAspect="1" noChangeArrowheads="1"/>
          </p:cNvPicPr>
          <p:nvPr userDrawn="1"/>
        </p:nvPicPr>
        <p:blipFill>
          <a:blip r:embed="rId14" cstate="print"/>
          <a:srcRect/>
          <a:stretch>
            <a:fillRect/>
          </a:stretch>
        </p:blipFill>
        <p:spPr bwMode="auto">
          <a:xfrm>
            <a:off x="6858000" y="431800"/>
            <a:ext cx="2209800" cy="482600"/>
          </a:xfrm>
          <a:prstGeom prst="rect">
            <a:avLst/>
          </a:prstGeom>
          <a:noFill/>
          <a:ln w="9525">
            <a:noFill/>
            <a:miter lim="800000"/>
            <a:headEnd/>
            <a:tailEnd/>
          </a:ln>
        </p:spPr>
      </p:pic>
    </p:spTree>
    <p:extLst>
      <p:ext uri="{BB962C8B-B14F-4D97-AF65-F5344CB8AC3E}">
        <p14:creationId xmlns:p14="http://schemas.microsoft.com/office/powerpoint/2010/main" val="18348020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2800" kern="12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Times New Roman" pitchFamily="18" charset="0"/>
        </a:defRPr>
      </a:lvl2pPr>
      <a:lvl3pPr algn="l" rtl="0" eaLnBrk="0" fontAlgn="base" hangingPunct="0">
        <a:spcBef>
          <a:spcPct val="0"/>
        </a:spcBef>
        <a:spcAft>
          <a:spcPct val="0"/>
        </a:spcAft>
        <a:defRPr sz="2800">
          <a:solidFill>
            <a:schemeClr val="tx1"/>
          </a:solidFill>
          <a:latin typeface="Times New Roman" pitchFamily="18" charset="0"/>
        </a:defRPr>
      </a:lvl3pPr>
      <a:lvl4pPr algn="l" rtl="0" eaLnBrk="0" fontAlgn="base" hangingPunct="0">
        <a:spcBef>
          <a:spcPct val="0"/>
        </a:spcBef>
        <a:spcAft>
          <a:spcPct val="0"/>
        </a:spcAft>
        <a:defRPr sz="2800">
          <a:solidFill>
            <a:schemeClr val="tx1"/>
          </a:solidFill>
          <a:latin typeface="Times New Roman" pitchFamily="18" charset="0"/>
        </a:defRPr>
      </a:lvl4pPr>
      <a:lvl5pPr algn="l" rtl="0" eaLnBrk="0" fontAlgn="base" hangingPunct="0">
        <a:spcBef>
          <a:spcPct val="0"/>
        </a:spcBef>
        <a:spcAft>
          <a:spcPct val="0"/>
        </a:spcAft>
        <a:defRPr sz="2800">
          <a:solidFill>
            <a:schemeClr val="tx1"/>
          </a:solidFill>
          <a:latin typeface="Times New Roman" pitchFamily="18" charset="0"/>
        </a:defRPr>
      </a:lvl5pPr>
      <a:lvl6pPr marL="457200" algn="l" rtl="0" fontAlgn="base">
        <a:spcBef>
          <a:spcPct val="0"/>
        </a:spcBef>
        <a:spcAft>
          <a:spcPct val="0"/>
        </a:spcAft>
        <a:defRPr sz="2800">
          <a:solidFill>
            <a:schemeClr val="tx1"/>
          </a:solidFill>
          <a:latin typeface="Times New Roman" pitchFamily="18" charset="0"/>
        </a:defRPr>
      </a:lvl6pPr>
      <a:lvl7pPr marL="914400" algn="l" rtl="0" fontAlgn="base">
        <a:spcBef>
          <a:spcPct val="0"/>
        </a:spcBef>
        <a:spcAft>
          <a:spcPct val="0"/>
        </a:spcAft>
        <a:defRPr sz="2800">
          <a:solidFill>
            <a:schemeClr val="tx1"/>
          </a:solidFill>
          <a:latin typeface="Times New Roman" pitchFamily="18" charset="0"/>
        </a:defRPr>
      </a:lvl7pPr>
      <a:lvl8pPr marL="1371600" algn="l" rtl="0" fontAlgn="base">
        <a:spcBef>
          <a:spcPct val="0"/>
        </a:spcBef>
        <a:spcAft>
          <a:spcPct val="0"/>
        </a:spcAft>
        <a:defRPr sz="2800">
          <a:solidFill>
            <a:schemeClr val="tx1"/>
          </a:solidFill>
          <a:latin typeface="Times New Roman" pitchFamily="18" charset="0"/>
        </a:defRPr>
      </a:lvl8pPr>
      <a:lvl9pPr marL="1828800" algn="l" rtl="0" fontAlgn="base">
        <a:spcBef>
          <a:spcPct val="0"/>
        </a:spcBef>
        <a:spcAft>
          <a:spcPct val="0"/>
        </a:spcAft>
        <a:defRPr sz="28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8.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59.wmf"/><Relationship Id="rId5" Type="http://schemas.openxmlformats.org/officeDocument/2006/relationships/oleObject" Target="../embeddings/oleObject20.bin"/><Relationship Id="rId6" Type="http://schemas.openxmlformats.org/officeDocument/2006/relationships/image" Target="../media/image60.wmf"/><Relationship Id="rId7" Type="http://schemas.openxmlformats.org/officeDocument/2006/relationships/oleObject" Target="../embeddings/oleObject21.bin"/><Relationship Id="rId8" Type="http://schemas.openxmlformats.org/officeDocument/2006/relationships/image" Target="../media/image61.wmf"/><Relationship Id="rId1" Type="http://schemas.openxmlformats.org/officeDocument/2006/relationships/vmlDrawing" Target="../drawings/vmlDrawing5.vml"/><Relationship Id="rId2"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62.wmf"/><Relationship Id="rId1" Type="http://schemas.openxmlformats.org/officeDocument/2006/relationships/vmlDrawing" Target="../drawings/vmlDrawing6.vml"/><Relationship Id="rId2"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3.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4.png"/><Relationship Id="rId3" Type="http://schemas.openxmlformats.org/officeDocument/2006/relationships/image" Target="../media/image65.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6.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7.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8.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9.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0.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1.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1" Type="http://schemas.openxmlformats.org/officeDocument/2006/relationships/slideLayout" Target="../slideLayouts/slideLayout18.xml"/><Relationship Id="rId2" Type="http://schemas.openxmlformats.org/officeDocument/2006/relationships/image" Target="../media/image72.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5.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6.png"/><Relationship Id="rId3" Type="http://schemas.openxmlformats.org/officeDocument/2006/relationships/image" Target="../media/image77.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8.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9.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0.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1.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2.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3.png"/><Relationship Id="rId3" Type="http://schemas.openxmlformats.org/officeDocument/2006/relationships/image" Target="../media/image84.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5.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6.png"/><Relationship Id="rId3" Type="http://schemas.openxmlformats.org/officeDocument/2006/relationships/image" Target="../media/image87.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8.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9.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0.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1.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92.wmf"/><Relationship Id="rId1" Type="http://schemas.openxmlformats.org/officeDocument/2006/relationships/vmlDrawing" Target="../drawings/vmlDrawing7.vml"/><Relationship Id="rId2"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60.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93.wmf"/><Relationship Id="rId5" Type="http://schemas.openxmlformats.org/officeDocument/2006/relationships/oleObject" Target="../embeddings/oleObject25.bin"/><Relationship Id="rId6" Type="http://schemas.openxmlformats.org/officeDocument/2006/relationships/image" Target="../media/image94.wmf"/><Relationship Id="rId1" Type="http://schemas.openxmlformats.org/officeDocument/2006/relationships/vmlDrawing" Target="../drawings/vmlDrawing8.vml"/><Relationship Id="rId2"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3" Type="http://schemas.openxmlformats.org/officeDocument/2006/relationships/image" Target="../media/image96.png"/><Relationship Id="rId4" Type="http://schemas.openxmlformats.org/officeDocument/2006/relationships/image" Target="../media/image97.png"/><Relationship Id="rId5" Type="http://schemas.openxmlformats.org/officeDocument/2006/relationships/oleObject" Target="../embeddings/oleObject26.bin"/><Relationship Id="rId6" Type="http://schemas.openxmlformats.org/officeDocument/2006/relationships/image" Target="../media/image95.wmf"/><Relationship Id="rId1" Type="http://schemas.openxmlformats.org/officeDocument/2006/relationships/vmlDrawing" Target="../drawings/vmlDrawing9.vml"/><Relationship Id="rId2"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g"/><Relationship Id="rId3" Type="http://schemas.openxmlformats.org/officeDocument/2006/relationships/image" Target="../media/image7.jp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8.png"/><Relationship Id="rId3" Type="http://schemas.openxmlformats.org/officeDocument/2006/relationships/image" Target="../media/image99.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0.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3" Type="http://schemas.openxmlformats.org/officeDocument/2006/relationships/oleObject" Target="../embeddings/oleObject27.bin"/><Relationship Id="rId4" Type="http://schemas.openxmlformats.org/officeDocument/2006/relationships/image" Target="../media/image101.wmf"/><Relationship Id="rId1" Type="http://schemas.openxmlformats.org/officeDocument/2006/relationships/vmlDrawing" Target="../drawings/vmlDrawing10.vml"/><Relationship Id="rId2"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3.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4.emf"/></Relationships>
</file>

<file path=ppt/slides/_rels/slide177.xml.rels><?xml version="1.0" encoding="UTF-8" standalone="yes"?>
<Relationships xmlns="http://schemas.openxmlformats.org/package/2006/relationships"><Relationship Id="rId11" Type="http://schemas.openxmlformats.org/officeDocument/2006/relationships/oleObject" Target="../embeddings/oleObject32.bin"/><Relationship Id="rId12" Type="http://schemas.openxmlformats.org/officeDocument/2006/relationships/image" Target="../media/image109.wmf"/><Relationship Id="rId13" Type="http://schemas.openxmlformats.org/officeDocument/2006/relationships/oleObject" Target="../embeddings/oleObject33.bin"/><Relationship Id="rId14" Type="http://schemas.openxmlformats.org/officeDocument/2006/relationships/image" Target="../media/image110.wmf"/><Relationship Id="rId1" Type="http://schemas.openxmlformats.org/officeDocument/2006/relationships/vmlDrawing" Target="../drawings/vmlDrawing11.vml"/><Relationship Id="rId2" Type="http://schemas.openxmlformats.org/officeDocument/2006/relationships/slideLayout" Target="../slideLayouts/slideLayout13.xml"/><Relationship Id="rId3" Type="http://schemas.openxmlformats.org/officeDocument/2006/relationships/oleObject" Target="../embeddings/oleObject28.bin"/><Relationship Id="rId4" Type="http://schemas.openxmlformats.org/officeDocument/2006/relationships/image" Target="../media/image105.wmf"/><Relationship Id="rId5" Type="http://schemas.openxmlformats.org/officeDocument/2006/relationships/oleObject" Target="../embeddings/oleObject29.bin"/><Relationship Id="rId6" Type="http://schemas.openxmlformats.org/officeDocument/2006/relationships/image" Target="../media/image106.wmf"/><Relationship Id="rId7" Type="http://schemas.openxmlformats.org/officeDocument/2006/relationships/oleObject" Target="../embeddings/oleObject30.bin"/><Relationship Id="rId8" Type="http://schemas.openxmlformats.org/officeDocument/2006/relationships/image" Target="../media/image107.wmf"/><Relationship Id="rId9" Type="http://schemas.openxmlformats.org/officeDocument/2006/relationships/oleObject" Target="../embeddings/oleObject31.bin"/><Relationship Id="rId10" Type="http://schemas.openxmlformats.org/officeDocument/2006/relationships/image" Target="../media/image108.wmf"/></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1.emf"/></Relationships>
</file>

<file path=ppt/slides/_rels/slide179.xml.rels><?xml version="1.0" encoding="UTF-8" standalone="yes"?>
<Relationships xmlns="http://schemas.openxmlformats.org/package/2006/relationships"><Relationship Id="rId11" Type="http://schemas.openxmlformats.org/officeDocument/2006/relationships/oleObject" Target="../embeddings/oleObject38.bin"/><Relationship Id="rId12" Type="http://schemas.openxmlformats.org/officeDocument/2006/relationships/image" Target="../media/image116.wmf"/><Relationship Id="rId13" Type="http://schemas.openxmlformats.org/officeDocument/2006/relationships/image" Target="../media/image117.emf"/><Relationship Id="rId1" Type="http://schemas.openxmlformats.org/officeDocument/2006/relationships/vmlDrawing" Target="../drawings/vmlDrawing12.vml"/><Relationship Id="rId2" Type="http://schemas.openxmlformats.org/officeDocument/2006/relationships/slideLayout" Target="../slideLayouts/slideLayout13.xml"/><Relationship Id="rId3" Type="http://schemas.openxmlformats.org/officeDocument/2006/relationships/oleObject" Target="../embeddings/oleObject34.bin"/><Relationship Id="rId4" Type="http://schemas.openxmlformats.org/officeDocument/2006/relationships/image" Target="../media/image112.wmf"/><Relationship Id="rId5" Type="http://schemas.openxmlformats.org/officeDocument/2006/relationships/oleObject" Target="../embeddings/oleObject35.bin"/><Relationship Id="rId6" Type="http://schemas.openxmlformats.org/officeDocument/2006/relationships/image" Target="../media/image113.wmf"/><Relationship Id="rId7" Type="http://schemas.openxmlformats.org/officeDocument/2006/relationships/oleObject" Target="../embeddings/oleObject36.bin"/><Relationship Id="rId8" Type="http://schemas.openxmlformats.org/officeDocument/2006/relationships/image" Target="../media/image114.wmf"/><Relationship Id="rId9" Type="http://schemas.openxmlformats.org/officeDocument/2006/relationships/oleObject" Target="../embeddings/oleObject37.bin"/><Relationship Id="rId10" Type="http://schemas.openxmlformats.org/officeDocument/2006/relationships/image" Target="../media/image115.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1" Type="http://schemas.openxmlformats.org/officeDocument/2006/relationships/oleObject" Target="../embeddings/oleObject43.bin"/><Relationship Id="rId12" Type="http://schemas.openxmlformats.org/officeDocument/2006/relationships/image" Target="../media/image121.wmf"/><Relationship Id="rId13" Type="http://schemas.openxmlformats.org/officeDocument/2006/relationships/image" Target="../media/image122.emf"/><Relationship Id="rId1" Type="http://schemas.openxmlformats.org/officeDocument/2006/relationships/vmlDrawing" Target="../drawings/vmlDrawing13.vml"/><Relationship Id="rId2" Type="http://schemas.openxmlformats.org/officeDocument/2006/relationships/slideLayout" Target="../slideLayouts/slideLayout13.xml"/><Relationship Id="rId3" Type="http://schemas.openxmlformats.org/officeDocument/2006/relationships/oleObject" Target="../embeddings/oleObject39.bin"/><Relationship Id="rId4" Type="http://schemas.openxmlformats.org/officeDocument/2006/relationships/image" Target="../media/image112.wmf"/><Relationship Id="rId5" Type="http://schemas.openxmlformats.org/officeDocument/2006/relationships/oleObject" Target="../embeddings/oleObject40.bin"/><Relationship Id="rId6" Type="http://schemas.openxmlformats.org/officeDocument/2006/relationships/image" Target="../media/image118.wmf"/><Relationship Id="rId7" Type="http://schemas.openxmlformats.org/officeDocument/2006/relationships/oleObject" Target="../embeddings/oleObject41.bin"/><Relationship Id="rId8" Type="http://schemas.openxmlformats.org/officeDocument/2006/relationships/image" Target="../media/image119.wmf"/><Relationship Id="rId9" Type="http://schemas.openxmlformats.org/officeDocument/2006/relationships/oleObject" Target="../embeddings/oleObject42.bin"/><Relationship Id="rId10" Type="http://schemas.openxmlformats.org/officeDocument/2006/relationships/image" Target="../media/image120.wmf"/></Relationships>
</file>

<file path=ppt/slides/_rels/slide181.xml.rels><?xml version="1.0" encoding="UTF-8" standalone="yes"?>
<Relationships xmlns="http://schemas.openxmlformats.org/package/2006/relationships"><Relationship Id="rId9" Type="http://schemas.openxmlformats.org/officeDocument/2006/relationships/oleObject" Target="../embeddings/oleObject47.bin"/><Relationship Id="rId20" Type="http://schemas.openxmlformats.org/officeDocument/2006/relationships/image" Target="../media/image131.wmf"/><Relationship Id="rId21" Type="http://schemas.openxmlformats.org/officeDocument/2006/relationships/oleObject" Target="../embeddings/oleObject53.bin"/><Relationship Id="rId22" Type="http://schemas.openxmlformats.org/officeDocument/2006/relationships/image" Target="../media/image132.wmf"/><Relationship Id="rId10" Type="http://schemas.openxmlformats.org/officeDocument/2006/relationships/image" Target="../media/image126.wmf"/><Relationship Id="rId11" Type="http://schemas.openxmlformats.org/officeDocument/2006/relationships/oleObject" Target="../embeddings/oleObject48.bin"/><Relationship Id="rId12" Type="http://schemas.openxmlformats.org/officeDocument/2006/relationships/image" Target="../media/image127.wmf"/><Relationship Id="rId13" Type="http://schemas.openxmlformats.org/officeDocument/2006/relationships/oleObject" Target="../embeddings/oleObject49.bin"/><Relationship Id="rId14" Type="http://schemas.openxmlformats.org/officeDocument/2006/relationships/image" Target="../media/image128.wmf"/><Relationship Id="rId15" Type="http://schemas.openxmlformats.org/officeDocument/2006/relationships/oleObject" Target="../embeddings/oleObject50.bin"/><Relationship Id="rId16" Type="http://schemas.openxmlformats.org/officeDocument/2006/relationships/image" Target="../media/image129.wmf"/><Relationship Id="rId17" Type="http://schemas.openxmlformats.org/officeDocument/2006/relationships/oleObject" Target="../embeddings/oleObject51.bin"/><Relationship Id="rId18" Type="http://schemas.openxmlformats.org/officeDocument/2006/relationships/image" Target="../media/image130.wmf"/><Relationship Id="rId19" Type="http://schemas.openxmlformats.org/officeDocument/2006/relationships/oleObject" Target="../embeddings/oleObject52.bin"/><Relationship Id="rId1" Type="http://schemas.openxmlformats.org/officeDocument/2006/relationships/vmlDrawing" Target="../drawings/vmlDrawing14.vml"/><Relationship Id="rId2" Type="http://schemas.openxmlformats.org/officeDocument/2006/relationships/slideLayout" Target="../slideLayouts/slideLayout13.xml"/><Relationship Id="rId3" Type="http://schemas.openxmlformats.org/officeDocument/2006/relationships/oleObject" Target="../embeddings/oleObject44.bin"/><Relationship Id="rId4" Type="http://schemas.openxmlformats.org/officeDocument/2006/relationships/image" Target="../media/image123.wmf"/><Relationship Id="rId5" Type="http://schemas.openxmlformats.org/officeDocument/2006/relationships/oleObject" Target="../embeddings/oleObject45.bin"/><Relationship Id="rId6" Type="http://schemas.openxmlformats.org/officeDocument/2006/relationships/image" Target="../media/image124.wmf"/><Relationship Id="rId7" Type="http://schemas.openxmlformats.org/officeDocument/2006/relationships/oleObject" Target="../embeddings/oleObject46.bin"/><Relationship Id="rId8" Type="http://schemas.openxmlformats.org/officeDocument/2006/relationships/image" Target="../media/image125.wmf"/></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g"/><Relationship Id="rId3" Type="http://schemas.openxmlformats.org/officeDocument/2006/relationships/image" Target="../media/image7.jp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4.wmf"/><Relationship Id="rId5" Type="http://schemas.openxmlformats.org/officeDocument/2006/relationships/oleObject" Target="../embeddings/oleObject2.bin"/><Relationship Id="rId6" Type="http://schemas.openxmlformats.org/officeDocument/2006/relationships/image" Target="../media/image35.wmf"/><Relationship Id="rId7" Type="http://schemas.openxmlformats.org/officeDocument/2006/relationships/oleObject" Target="../embeddings/oleObject3.bin"/><Relationship Id="rId8" Type="http://schemas.openxmlformats.org/officeDocument/2006/relationships/image" Target="../media/image36.wmf"/><Relationship Id="rId9" Type="http://schemas.openxmlformats.org/officeDocument/2006/relationships/oleObject" Target="../embeddings/oleObject4.bin"/><Relationship Id="rId10" Type="http://schemas.openxmlformats.org/officeDocument/2006/relationships/image" Target="../media/image37.w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8.emf"/></Relationships>
</file>

<file path=ppt/slides/_rels/slide93.xml.rels><?xml version="1.0" encoding="UTF-8" standalone="yes"?>
<Relationships xmlns="http://schemas.openxmlformats.org/package/2006/relationships"><Relationship Id="rId11" Type="http://schemas.openxmlformats.org/officeDocument/2006/relationships/image" Target="../media/image42.wmf"/><Relationship Id="rId12" Type="http://schemas.openxmlformats.org/officeDocument/2006/relationships/oleObject" Target="../embeddings/oleObject9.bin"/><Relationship Id="rId13" Type="http://schemas.openxmlformats.org/officeDocument/2006/relationships/image" Target="../media/image43.wmf"/><Relationship Id="rId14" Type="http://schemas.openxmlformats.org/officeDocument/2006/relationships/oleObject" Target="../embeddings/oleObject10.bin"/><Relationship Id="rId15" Type="http://schemas.openxmlformats.org/officeDocument/2006/relationships/image" Target="../media/image44.wmf"/><Relationship Id="rId16" Type="http://schemas.openxmlformats.org/officeDocument/2006/relationships/oleObject" Target="../embeddings/oleObject11.bin"/><Relationship Id="rId17" Type="http://schemas.openxmlformats.org/officeDocument/2006/relationships/image" Target="../media/image45.wmf"/><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oleObject" Target="../embeddings/oleObject5.bin"/><Relationship Id="rId4" Type="http://schemas.openxmlformats.org/officeDocument/2006/relationships/image" Target="../media/image39.wmf"/><Relationship Id="rId5" Type="http://schemas.openxmlformats.org/officeDocument/2006/relationships/oleObject" Target="../embeddings/oleObject6.bin"/><Relationship Id="rId6" Type="http://schemas.openxmlformats.org/officeDocument/2006/relationships/image" Target="../media/image40.wmf"/><Relationship Id="rId7" Type="http://schemas.openxmlformats.org/officeDocument/2006/relationships/oleObject" Target="../embeddings/oleObject7.bin"/><Relationship Id="rId8" Type="http://schemas.openxmlformats.org/officeDocument/2006/relationships/image" Target="../media/image41.wmf"/><Relationship Id="rId9" Type="http://schemas.openxmlformats.org/officeDocument/2006/relationships/image" Target="../media/image46.emf"/><Relationship Id="rId10" Type="http://schemas.openxmlformats.org/officeDocument/2006/relationships/oleObject" Target="../embeddings/oleObject8.bin"/></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7.emf"/><Relationship Id="rId3" Type="http://schemas.openxmlformats.org/officeDocument/2006/relationships/image" Target="../media/image48.emf"/></Relationships>
</file>

<file path=ppt/slides/_rels/slide95.xml.rels><?xml version="1.0" encoding="UTF-8" standalone="yes"?>
<Relationships xmlns="http://schemas.openxmlformats.org/package/2006/relationships"><Relationship Id="rId11" Type="http://schemas.openxmlformats.org/officeDocument/2006/relationships/oleObject" Target="../embeddings/oleObject16.bin"/><Relationship Id="rId12" Type="http://schemas.openxmlformats.org/officeDocument/2006/relationships/image" Target="../media/image53.wmf"/><Relationship Id="rId1" Type="http://schemas.openxmlformats.org/officeDocument/2006/relationships/vmlDrawing" Target="../drawings/vmlDrawing3.vml"/><Relationship Id="rId2" Type="http://schemas.openxmlformats.org/officeDocument/2006/relationships/slideLayout" Target="../slideLayouts/slideLayout13.xml"/><Relationship Id="rId3" Type="http://schemas.openxmlformats.org/officeDocument/2006/relationships/oleObject" Target="../embeddings/oleObject12.bin"/><Relationship Id="rId4" Type="http://schemas.openxmlformats.org/officeDocument/2006/relationships/image" Target="../media/image49.wmf"/><Relationship Id="rId5" Type="http://schemas.openxmlformats.org/officeDocument/2006/relationships/oleObject" Target="../embeddings/oleObject13.bin"/><Relationship Id="rId6" Type="http://schemas.openxmlformats.org/officeDocument/2006/relationships/image" Target="../media/image50.wmf"/><Relationship Id="rId7" Type="http://schemas.openxmlformats.org/officeDocument/2006/relationships/oleObject" Target="../embeddings/oleObject14.bin"/><Relationship Id="rId8" Type="http://schemas.openxmlformats.org/officeDocument/2006/relationships/image" Target="../media/image51.wmf"/><Relationship Id="rId9" Type="http://schemas.openxmlformats.org/officeDocument/2006/relationships/oleObject" Target="../embeddings/oleObject15.bin"/><Relationship Id="rId10" Type="http://schemas.openxmlformats.org/officeDocument/2006/relationships/image" Target="../media/image52.w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4.e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55.wmf"/><Relationship Id="rId5" Type="http://schemas.openxmlformats.org/officeDocument/2006/relationships/oleObject" Target="../embeddings/oleObject18.bin"/><Relationship Id="rId6" Type="http://schemas.openxmlformats.org/officeDocument/2006/relationships/image" Target="../media/image56.wmf"/><Relationship Id="rId7" Type="http://schemas.openxmlformats.org/officeDocument/2006/relationships/image" Target="../media/image57.jpeg"/><Relationship Id="rId8" Type="http://schemas.openxmlformats.org/officeDocument/2006/relationships/image" Target="../media/image6.jpg"/><Relationship Id="rId9" Type="http://schemas.openxmlformats.org/officeDocument/2006/relationships/image" Target="../media/image7.jpg"/><Relationship Id="rId1" Type="http://schemas.openxmlformats.org/officeDocument/2006/relationships/vmlDrawing" Target="../drawings/vmlDrawing4.vml"/><Relationship Id="rId2"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7089" y="1097272"/>
            <a:ext cx="8772225" cy="1470025"/>
          </a:xfrm>
        </p:spPr>
        <p:txBody>
          <a:bodyPr>
            <a:normAutofit/>
          </a:bodyPr>
          <a:lstStyle/>
          <a:p>
            <a:pPr algn="ctr"/>
            <a:r>
              <a:rPr lang="en-US" b="1" dirty="0" smtClean="0"/>
              <a:t>Pre-Labs for ECE 212</a:t>
            </a:r>
          </a:p>
        </p:txBody>
      </p:sp>
      <p:sp>
        <p:nvSpPr>
          <p:cNvPr id="5" name="Subtitle 4"/>
          <p:cNvSpPr>
            <a:spLocks noGrp="1"/>
          </p:cNvSpPr>
          <p:nvPr>
            <p:ph type="subTitle" idx="1"/>
          </p:nvPr>
        </p:nvSpPr>
        <p:spPr>
          <a:xfrm>
            <a:off x="768613" y="4553891"/>
            <a:ext cx="7569177" cy="1752600"/>
          </a:xfrm>
        </p:spPr>
        <p:txBody>
          <a:bodyPr/>
          <a:lstStyle/>
          <a:p>
            <a:endParaRPr lang="en-US" b="1" dirty="0" smtClean="0"/>
          </a:p>
          <a:p>
            <a:r>
              <a:rPr lang="en-US" b="1" dirty="0" smtClean="0"/>
              <a:t>Created by Manas Tonapi on 02/16/2013 </a:t>
            </a:r>
          </a:p>
          <a:p>
            <a:r>
              <a:rPr lang="en-US" b="1" dirty="0" smtClean="0"/>
              <a:t>Last Updated: 02/23/2013</a:t>
            </a:r>
          </a:p>
        </p:txBody>
      </p:sp>
    </p:spTree>
    <p:extLst>
      <p:ext uri="{BB962C8B-B14F-4D97-AF65-F5344CB8AC3E}">
        <p14:creationId xmlns:p14="http://schemas.microsoft.com/office/powerpoint/2010/main" val="4062179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of laboratory </a:t>
            </a:r>
            <a:r>
              <a:rPr lang="en-US" b="1" dirty="0" smtClean="0"/>
              <a:t>instruments contd…</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5"/>
            </a:pPr>
            <a:r>
              <a:rPr lang="en-US" sz="2400" dirty="0"/>
              <a:t>Never connect an ammeter across a voltage source. Only connect ammeters in series with loads. </a:t>
            </a:r>
            <a:endParaRPr lang="en-US" sz="2400" dirty="0" smtClean="0"/>
          </a:p>
          <a:p>
            <a:pPr marL="457200" indent="-457200">
              <a:buFont typeface="+mj-lt"/>
              <a:buAutoNum type="arabicPeriod" startAt="5"/>
            </a:pPr>
            <a:r>
              <a:rPr lang="en-US" sz="2400" dirty="0" smtClean="0"/>
              <a:t>Do </a:t>
            </a:r>
            <a:r>
              <a:rPr lang="en-US" sz="2400" dirty="0"/>
              <a:t>not exceed the voltage and current ratings of instruments or other circuit elements. </a:t>
            </a:r>
            <a:endParaRPr lang="en-US" sz="2400" dirty="0" smtClean="0"/>
          </a:p>
          <a:p>
            <a:pPr marL="457200" indent="-457200">
              <a:buFont typeface="+mj-lt"/>
              <a:buAutoNum type="arabicPeriod" startAt="5"/>
            </a:pPr>
            <a:r>
              <a:rPr lang="en-US" sz="2400" dirty="0" smtClean="0"/>
              <a:t>Be </a:t>
            </a:r>
            <a:r>
              <a:rPr lang="en-US" sz="2400" dirty="0"/>
              <a:t>sure any fuse or circuit breaker is of suitable value.</a:t>
            </a:r>
          </a:p>
          <a:p>
            <a:pPr marL="457200" indent="-457200">
              <a:buFont typeface="+mj-lt"/>
              <a:buAutoNum type="arabicPeriod" startAt="5"/>
            </a:pPr>
            <a:r>
              <a:rPr lang="en-US" sz="2400" dirty="0"/>
              <a:t> Connect the main series portion of the network first, then go back and add the elements in parallel.</a:t>
            </a:r>
          </a:p>
        </p:txBody>
      </p:sp>
    </p:spTree>
    <p:extLst>
      <p:ext uri="{BB962C8B-B14F-4D97-AF65-F5344CB8AC3E}">
        <p14:creationId xmlns:p14="http://schemas.microsoft.com/office/powerpoint/2010/main" val="262875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2"/>
            </a:pPr>
            <a:r>
              <a:rPr lang="en-US" sz="2000" dirty="0"/>
              <a:t>Select a 5 </a:t>
            </a:r>
            <a:r>
              <a:rPr lang="en-US" sz="2000" dirty="0" err="1"/>
              <a:t>kΩ</a:t>
            </a:r>
            <a:r>
              <a:rPr lang="en-US" sz="2000" dirty="0"/>
              <a:t> resistor or set that value on the resistor decade box. Measure its </a:t>
            </a:r>
            <a:r>
              <a:rPr lang="en-US" sz="2000" dirty="0" smtClean="0"/>
              <a:t>resistance using </a:t>
            </a:r>
            <a:r>
              <a:rPr lang="en-US" sz="2000" dirty="0"/>
              <a:t>the digital </a:t>
            </a:r>
            <a:r>
              <a:rPr lang="en-US" sz="2000" dirty="0" err="1"/>
              <a:t>multimeter</a:t>
            </a:r>
            <a:r>
              <a:rPr lang="en-US" sz="2000" dirty="0"/>
              <a:t> (DMM) and record the measured value.</a:t>
            </a:r>
          </a:p>
          <a:p>
            <a:pPr marL="457200" indent="-457200">
              <a:buFont typeface="+mj-lt"/>
              <a:buAutoNum type="arabicPeriod" startAt="2"/>
            </a:pPr>
            <a:r>
              <a:rPr lang="en-US" sz="2000" dirty="0" smtClean="0"/>
              <a:t>Select </a:t>
            </a:r>
            <a:r>
              <a:rPr lang="en-US" sz="2000" dirty="0"/>
              <a:t>a 50 </a:t>
            </a:r>
            <a:r>
              <a:rPr lang="en-US" sz="2000" dirty="0" err="1"/>
              <a:t>mH</a:t>
            </a:r>
            <a:r>
              <a:rPr lang="en-US" sz="2000" dirty="0"/>
              <a:t> inductor or set that value on the inductor decade box. Measure its </a:t>
            </a:r>
            <a:r>
              <a:rPr lang="en-US" sz="2000" dirty="0" smtClean="0"/>
              <a:t>inductance </a:t>
            </a:r>
            <a:r>
              <a:rPr lang="en-US" sz="2000" i="1" dirty="0" smtClean="0"/>
              <a:t>L </a:t>
            </a:r>
            <a:r>
              <a:rPr lang="en-US" sz="2000" dirty="0"/>
              <a:t>and winding resistance </a:t>
            </a:r>
            <a:r>
              <a:rPr lang="en-US" sz="2000" i="1" dirty="0"/>
              <a:t>R</a:t>
            </a:r>
            <a:r>
              <a:rPr lang="en-US" sz="2000" i="1" baseline="-25000" dirty="0"/>
              <a:t>W</a:t>
            </a:r>
            <a:r>
              <a:rPr lang="en-US" sz="2000" i="1" dirty="0"/>
              <a:t> </a:t>
            </a:r>
            <a:r>
              <a:rPr lang="en-US" sz="2000" dirty="0"/>
              <a:t>using the DMM and record the value. To measure </a:t>
            </a:r>
            <a:r>
              <a:rPr lang="en-US" sz="2000" dirty="0" smtClean="0"/>
              <a:t>inductance requires </a:t>
            </a:r>
            <a:r>
              <a:rPr lang="en-US" sz="2000" dirty="0"/>
              <a:t>connecting the leads to DUT+ and DUT–, as you did for the capacitor.</a:t>
            </a:r>
          </a:p>
          <a:p>
            <a:pPr marL="457200" indent="-457200">
              <a:buFont typeface="+mj-lt"/>
              <a:buAutoNum type="arabicPeriod" startAt="2"/>
            </a:pPr>
            <a:r>
              <a:rPr lang="en-US" sz="2000" dirty="0" smtClean="0"/>
              <a:t>Construct </a:t>
            </a:r>
            <a:r>
              <a:rPr lang="en-US" sz="2000" dirty="0"/>
              <a:t>the circuit shown in Figure 4.3. With the circuit connected, adjust the </a:t>
            </a:r>
            <a:r>
              <a:rPr lang="en-US" sz="2000" dirty="0" smtClean="0"/>
              <a:t>function generator’s </a:t>
            </a:r>
            <a:r>
              <a:rPr lang="en-US" sz="2000" dirty="0"/>
              <a:t>frequency </a:t>
            </a:r>
            <a:r>
              <a:rPr lang="en-US" sz="2000" i="1" dirty="0"/>
              <a:t>f </a:t>
            </a:r>
            <a:r>
              <a:rPr lang="en-US" sz="2000" dirty="0"/>
              <a:t>to 10 kHz with an output voltage of 4.0 V</a:t>
            </a:r>
            <a:r>
              <a:rPr lang="en-US" sz="2000" baseline="-25000" dirty="0"/>
              <a:t>PP</a:t>
            </a:r>
            <a:r>
              <a:rPr lang="en-US" sz="2000" dirty="0"/>
              <a:t>. Record the </a:t>
            </a:r>
            <a:r>
              <a:rPr lang="en-US" sz="2000" dirty="0" smtClean="0"/>
              <a:t>actual values </a:t>
            </a:r>
            <a:r>
              <a:rPr lang="en-US" sz="2000" dirty="0"/>
              <a:t>of </a:t>
            </a:r>
            <a:r>
              <a:rPr lang="en-US" sz="2000" i="1" dirty="0"/>
              <a:t>f </a:t>
            </a:r>
            <a:r>
              <a:rPr lang="en-US" sz="2000" dirty="0"/>
              <a:t>and </a:t>
            </a:r>
            <a:r>
              <a:rPr lang="en-US" sz="2000" i="1" dirty="0"/>
              <a:t>V</a:t>
            </a:r>
            <a:r>
              <a:rPr lang="en-US" sz="2000" i="1" baseline="-25000" dirty="0"/>
              <a:t>S</a:t>
            </a:r>
            <a:r>
              <a:rPr lang="en-US" sz="2000" i="1" dirty="0"/>
              <a:t> (generator)</a:t>
            </a:r>
            <a:r>
              <a:rPr lang="en-US" sz="2000" dirty="0"/>
              <a:t>.</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7663" y="4495800"/>
            <a:ext cx="3464758" cy="2222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5289881"/>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a:t>
            </a:r>
          </a:p>
        </p:txBody>
      </p:sp>
      <p:sp>
        <p:nvSpPr>
          <p:cNvPr id="3" name="Content Placeholder 2"/>
          <p:cNvSpPr>
            <a:spLocks noGrp="1"/>
          </p:cNvSpPr>
          <p:nvPr>
            <p:ph idx="1"/>
          </p:nvPr>
        </p:nvSpPr>
        <p:spPr/>
        <p:txBody>
          <a:bodyPr/>
          <a:lstStyle/>
          <a:p>
            <a:pPr marL="457200" indent="-457200">
              <a:buFont typeface="+mj-lt"/>
              <a:buAutoNum type="arabicPeriod" startAt="5"/>
            </a:pPr>
            <a:r>
              <a:rPr lang="en-US" sz="2000" dirty="0"/>
              <a:t>Using the 2-channel oscilloscope, connect CHANNEL 0 to measure </a:t>
            </a:r>
            <a:r>
              <a:rPr lang="en-US" sz="2000" i="1" dirty="0"/>
              <a:t>V</a:t>
            </a:r>
            <a:r>
              <a:rPr lang="en-US" sz="2000" i="1" baseline="-25000" dirty="0"/>
              <a:t>S</a:t>
            </a:r>
            <a:r>
              <a:rPr lang="en-US" sz="2000" dirty="0"/>
              <a:t>, the voltage </a:t>
            </a:r>
            <a:r>
              <a:rPr lang="en-US" sz="2000" dirty="0" smtClean="0"/>
              <a:t>across the </a:t>
            </a:r>
            <a:r>
              <a:rPr lang="en-US" sz="2000" dirty="0"/>
              <a:t>source (nodes A and G). Connect CHANNEL 1 to measure </a:t>
            </a:r>
            <a:r>
              <a:rPr lang="en-US" sz="2000" i="1" dirty="0"/>
              <a:t>V</a:t>
            </a:r>
            <a:r>
              <a:rPr lang="en-US" sz="2000" i="1" baseline="-25000" dirty="0"/>
              <a:t>R</a:t>
            </a:r>
            <a:r>
              <a:rPr lang="en-US" sz="2000" dirty="0"/>
              <a:t>, the voltage across the </a:t>
            </a:r>
            <a:r>
              <a:rPr lang="en-US" sz="2000" dirty="0" smtClean="0"/>
              <a:t>resistor (nodes </a:t>
            </a:r>
            <a:r>
              <a:rPr lang="en-US" sz="2000" dirty="0"/>
              <a:t>B and G). Be sure that the ground leads are both connected to the </a:t>
            </a:r>
            <a:r>
              <a:rPr lang="en-US" sz="2000" dirty="0" smtClean="0"/>
              <a:t>same point </a:t>
            </a:r>
            <a:r>
              <a:rPr lang="en-US" sz="2000" dirty="0"/>
              <a:t>(node G). Record </a:t>
            </a:r>
            <a:r>
              <a:rPr lang="en-US" sz="2000" i="1" dirty="0"/>
              <a:t>V</a:t>
            </a:r>
            <a:r>
              <a:rPr lang="en-US" sz="2000" i="1" baseline="-25000" dirty="0"/>
              <a:t>S</a:t>
            </a:r>
            <a:r>
              <a:rPr lang="en-US" sz="2000" i="1" dirty="0"/>
              <a:t> (Oscilloscope) </a:t>
            </a:r>
            <a:r>
              <a:rPr lang="en-US" sz="2000" dirty="0"/>
              <a:t>and </a:t>
            </a:r>
            <a:r>
              <a:rPr lang="en-US" sz="2000" i="1" dirty="0"/>
              <a:t>V</a:t>
            </a:r>
            <a:r>
              <a:rPr lang="en-US" sz="2000" i="1" baseline="-25000" dirty="0"/>
              <a:t>R</a:t>
            </a:r>
            <a:r>
              <a:rPr lang="en-US" sz="2000" i="1" dirty="0"/>
              <a:t>.</a:t>
            </a:r>
          </a:p>
          <a:p>
            <a:pPr marL="457200" indent="-457200">
              <a:buFont typeface="+mj-lt"/>
              <a:buAutoNum type="arabicPeriod" startAt="5"/>
            </a:pPr>
            <a:r>
              <a:rPr lang="en-US" sz="2000" dirty="0" smtClean="0"/>
              <a:t>With </a:t>
            </a:r>
            <a:r>
              <a:rPr lang="en-US" sz="2000" dirty="0"/>
              <a:t>the oscilloscope still connected as in step 5, measure the phase angle </a:t>
            </a:r>
            <a:r>
              <a:rPr lang="en-US" sz="2000" i="1" dirty="0"/>
              <a:t>φ </a:t>
            </a:r>
            <a:r>
              <a:rPr lang="en-US" sz="2000" dirty="0"/>
              <a:t>between </a:t>
            </a:r>
            <a:r>
              <a:rPr lang="en-US" sz="2000" i="1" dirty="0" smtClean="0"/>
              <a:t>V</a:t>
            </a:r>
            <a:r>
              <a:rPr lang="en-US" sz="2000" i="1" baseline="-25000" dirty="0" smtClean="0"/>
              <a:t>R</a:t>
            </a:r>
            <a:r>
              <a:rPr lang="en-US" sz="2000" i="1" dirty="0" smtClean="0"/>
              <a:t> </a:t>
            </a:r>
            <a:r>
              <a:rPr lang="en-US" sz="2000" dirty="0" smtClean="0"/>
              <a:t>and </a:t>
            </a:r>
            <a:r>
              <a:rPr lang="en-US" sz="2000" i="1" dirty="0"/>
              <a:t>V</a:t>
            </a:r>
            <a:r>
              <a:rPr lang="en-US" sz="2000" i="1" baseline="-25000" dirty="0"/>
              <a:t>S</a:t>
            </a:r>
            <a:r>
              <a:rPr lang="en-US" sz="2000" dirty="0"/>
              <a:t>. The method is described in Appendix C, section “</a:t>
            </a:r>
            <a:r>
              <a:rPr lang="en-US" sz="2000" i="1" dirty="0"/>
              <a:t>Phase Angle Measurement</a:t>
            </a:r>
            <a:r>
              <a:rPr lang="en-US" sz="2000" i="1" dirty="0" smtClean="0"/>
              <a:t>”</a:t>
            </a:r>
            <a:r>
              <a:rPr lang="en-US" sz="2000" dirty="0" smtClean="0"/>
              <a:t>, subsection </a:t>
            </a:r>
            <a:r>
              <a:rPr lang="en-US" sz="2000" dirty="0"/>
              <a:t>“</a:t>
            </a:r>
            <a:r>
              <a:rPr lang="en-US" sz="2000" i="1" dirty="0"/>
              <a:t>For an oscilloscope with two vertical inputs”. </a:t>
            </a:r>
            <a:r>
              <a:rPr lang="en-US" sz="2000" dirty="0"/>
              <a:t>Set the TRIGGER to EDGE </a:t>
            </a:r>
            <a:r>
              <a:rPr lang="en-US" sz="2000" dirty="0" smtClean="0"/>
              <a:t>and trigger </a:t>
            </a:r>
            <a:r>
              <a:rPr lang="en-US" sz="2000" dirty="0"/>
              <a:t>on CHANNEL 0. You may use the AUTOSCALE button to ensure the waveforms </a:t>
            </a:r>
            <a:r>
              <a:rPr lang="en-US" sz="2000" dirty="0" smtClean="0"/>
              <a:t>are approximately </a:t>
            </a:r>
            <a:r>
              <a:rPr lang="en-US" sz="2000" dirty="0"/>
              <a:t>the same height and press STOP to improve accuracy when taking </a:t>
            </a:r>
            <a:r>
              <a:rPr lang="en-US" sz="2000" dirty="0" smtClean="0"/>
              <a:t>cursor measurements</a:t>
            </a:r>
            <a:r>
              <a:rPr lang="en-US" sz="2000" dirty="0"/>
              <a:t>. Record this value as </a:t>
            </a:r>
            <a:r>
              <a:rPr lang="en-US" sz="2000" i="1" dirty="0" err="1" smtClean="0"/>
              <a:t>φ</a:t>
            </a:r>
            <a:r>
              <a:rPr lang="en-US" sz="2000" i="1" baseline="-25000" dirty="0" err="1" smtClean="0"/>
              <a:t>meas</a:t>
            </a:r>
            <a:r>
              <a:rPr lang="en-US" sz="2000" i="1" dirty="0" smtClean="0"/>
              <a:t> </a:t>
            </a:r>
            <a:r>
              <a:rPr lang="en-US" sz="2000" dirty="0"/>
              <a:t>in the table.</a:t>
            </a:r>
          </a:p>
          <a:p>
            <a:pPr marL="457200" indent="-457200">
              <a:buFont typeface="+mj-lt"/>
              <a:buAutoNum type="arabicPeriod" startAt="5"/>
            </a:pPr>
            <a:r>
              <a:rPr lang="en-US" sz="2000" b="1" dirty="0" smtClean="0"/>
              <a:t>Interchange </a:t>
            </a:r>
            <a:r>
              <a:rPr lang="en-US" sz="2000" i="1" dirty="0"/>
              <a:t>R </a:t>
            </a:r>
            <a:r>
              <a:rPr lang="en-US" sz="2000" dirty="0"/>
              <a:t>and </a:t>
            </a:r>
            <a:r>
              <a:rPr lang="en-US" sz="2000" i="1" dirty="0"/>
              <a:t>L. </a:t>
            </a:r>
            <a:r>
              <a:rPr lang="en-US" sz="2000" dirty="0"/>
              <a:t>[This is required because the ground connection of the </a:t>
            </a:r>
            <a:r>
              <a:rPr lang="en-US" sz="2000" dirty="0" smtClean="0"/>
              <a:t>NI-ELVIS oscilloscope </a:t>
            </a:r>
            <a:r>
              <a:rPr lang="en-US" sz="2000" dirty="0"/>
              <a:t>input must be connected to circuit ground, and therefore, one of the leads </a:t>
            </a:r>
            <a:r>
              <a:rPr lang="en-US" sz="2000" dirty="0" smtClean="0"/>
              <a:t>of the </a:t>
            </a:r>
            <a:r>
              <a:rPr lang="en-US" sz="2000" dirty="0"/>
              <a:t>device to be tested must also be connected to ground.] Connect CHANNEL 1 of the </a:t>
            </a:r>
            <a:r>
              <a:rPr lang="en-US" sz="2000" dirty="0" smtClean="0"/>
              <a:t>oscilloscope across </a:t>
            </a:r>
            <a:r>
              <a:rPr lang="en-US" sz="2000" dirty="0"/>
              <a:t>the inductor </a:t>
            </a:r>
            <a:r>
              <a:rPr lang="en-US" sz="2000" i="1" dirty="0"/>
              <a:t>L </a:t>
            </a:r>
            <a:r>
              <a:rPr lang="en-US" sz="2000" dirty="0"/>
              <a:t>and measure </a:t>
            </a:r>
            <a:r>
              <a:rPr lang="en-US" sz="2000" i="1" dirty="0"/>
              <a:t>V</a:t>
            </a:r>
            <a:r>
              <a:rPr lang="en-US" sz="2000" i="1" baseline="-25000" dirty="0"/>
              <a:t>L</a:t>
            </a:r>
            <a:r>
              <a:rPr lang="en-US" sz="2000" dirty="0"/>
              <a:t>. Record the value.</a:t>
            </a:r>
          </a:p>
        </p:txBody>
      </p:sp>
    </p:spTree>
    <p:extLst>
      <p:ext uri="{BB962C8B-B14F-4D97-AF65-F5344CB8AC3E}">
        <p14:creationId xmlns:p14="http://schemas.microsoft.com/office/powerpoint/2010/main" val="6094796"/>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a:t>
            </a:r>
          </a:p>
        </p:txBody>
      </p:sp>
      <p:sp>
        <p:nvSpPr>
          <p:cNvPr id="3" name="Content Placeholder 2"/>
          <p:cNvSpPr>
            <a:spLocks noGrp="1"/>
          </p:cNvSpPr>
          <p:nvPr>
            <p:ph idx="1"/>
          </p:nvPr>
        </p:nvSpPr>
        <p:spPr/>
        <p:txBody>
          <a:bodyPr/>
          <a:lstStyle/>
          <a:p>
            <a:pPr marL="514350" indent="-514350">
              <a:buFont typeface="+mj-lt"/>
              <a:buAutoNum type="arabicPeriod" startAt="8"/>
            </a:pPr>
            <a:r>
              <a:rPr lang="en-US" sz="2000" dirty="0"/>
              <a:t>Calculate the peak-to-peak current in the circuit by applying Ohm's law to the </a:t>
            </a:r>
            <a:r>
              <a:rPr lang="en-US" sz="2000" dirty="0" smtClean="0"/>
              <a:t>resistor. That </a:t>
            </a:r>
            <a:r>
              <a:rPr lang="en-US" sz="2000" dirty="0"/>
              <a:t>is, </a:t>
            </a: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Record </a:t>
            </a:r>
            <a:r>
              <a:rPr lang="en-US" sz="2000" dirty="0"/>
              <a:t>the calculated current </a:t>
            </a:r>
            <a:r>
              <a:rPr lang="en-US" sz="2000" i="1" dirty="0"/>
              <a:t>I </a:t>
            </a:r>
            <a:r>
              <a:rPr lang="en-US" sz="2000" dirty="0"/>
              <a:t>in the table.</a:t>
            </a:r>
          </a:p>
          <a:p>
            <a:pPr marL="514350" indent="-514350">
              <a:buFont typeface="+mj-lt"/>
              <a:buAutoNum type="arabicPeriod" startAt="8"/>
            </a:pPr>
            <a:r>
              <a:rPr lang="en-US" sz="2000" dirty="0" smtClean="0"/>
              <a:t>Calculate </a:t>
            </a:r>
            <a:r>
              <a:rPr lang="en-US" sz="2000" dirty="0"/>
              <a:t>the inductive reactance </a:t>
            </a:r>
            <a:r>
              <a:rPr lang="en-US" sz="2000" i="1" dirty="0"/>
              <a:t>X</a:t>
            </a:r>
            <a:r>
              <a:rPr lang="en-US" sz="2000" i="1" baseline="-25000" dirty="0"/>
              <a:t>L</a:t>
            </a:r>
            <a:r>
              <a:rPr lang="en-US" sz="2000" i="1" dirty="0"/>
              <a:t> </a:t>
            </a:r>
            <a:r>
              <a:rPr lang="en-US" sz="2000" dirty="0"/>
              <a:t>by applying Ohm's law to the inductor. That </a:t>
            </a:r>
            <a:r>
              <a:rPr lang="en-US" sz="2000" dirty="0" smtClean="0"/>
              <a:t>is,</a:t>
            </a: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Record </a:t>
            </a:r>
            <a:r>
              <a:rPr lang="en-US" sz="2000" dirty="0"/>
              <a:t>the calculated reactance in the table.</a:t>
            </a:r>
          </a:p>
          <a:p>
            <a:pPr marL="514350" indent="-514350">
              <a:buFont typeface="+mj-lt"/>
              <a:buAutoNum type="arabicPeriod" startAt="8"/>
            </a:pPr>
            <a:r>
              <a:rPr lang="en-US" sz="2000" dirty="0" smtClean="0"/>
              <a:t>Calculate </a:t>
            </a:r>
            <a:r>
              <a:rPr lang="en-US" sz="2000" dirty="0"/>
              <a:t>the total impedance Z</a:t>
            </a:r>
            <a:r>
              <a:rPr lang="en-US" sz="2000" baseline="-25000" dirty="0"/>
              <a:t>T</a:t>
            </a:r>
            <a:r>
              <a:rPr lang="en-US" sz="2000" dirty="0"/>
              <a:t> by applying Ohm's law to the entire </a:t>
            </a:r>
            <a:r>
              <a:rPr lang="en-US" sz="2000" dirty="0" smtClean="0"/>
              <a:t>circuit.</a:t>
            </a: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smtClean="0"/>
              <a:t>Record </a:t>
            </a:r>
            <a:r>
              <a:rPr lang="en-US" sz="2000" dirty="0"/>
              <a:t>the value of Z</a:t>
            </a:r>
            <a:r>
              <a:rPr lang="en-US" sz="2000" baseline="-25000" dirty="0"/>
              <a:t>T</a:t>
            </a:r>
            <a:r>
              <a:rPr lang="en-US" sz="2000" dirty="0"/>
              <a:t> in the table.</a:t>
            </a:r>
          </a:p>
        </p:txBody>
      </p:sp>
      <p:graphicFrame>
        <p:nvGraphicFramePr>
          <p:cNvPr id="4" name="Object 3"/>
          <p:cNvGraphicFramePr>
            <a:graphicFrameLocks noChangeAspect="1"/>
          </p:cNvGraphicFramePr>
          <p:nvPr>
            <p:extLst>
              <p:ext uri="{D42A27DB-BD31-4B8C-83A1-F6EECF244321}">
                <p14:modId xmlns:p14="http://schemas.microsoft.com/office/powerpoint/2010/main" val="3850891383"/>
              </p:ext>
            </p:extLst>
          </p:nvPr>
        </p:nvGraphicFramePr>
        <p:xfrm>
          <a:off x="3581400" y="1752600"/>
          <a:ext cx="1066800" cy="944880"/>
        </p:xfrm>
        <a:graphic>
          <a:graphicData uri="http://schemas.openxmlformats.org/presentationml/2006/ole">
            <mc:AlternateContent xmlns:mc="http://schemas.openxmlformats.org/markup-compatibility/2006">
              <mc:Choice xmlns:v="urn:schemas-microsoft-com:vml" Requires="v">
                <p:oleObj spid="_x0000_s6306" name="Equation" r:id="rId3" imgW="444240" imgH="393480" progId="Equation.DSMT4">
                  <p:embed/>
                </p:oleObj>
              </mc:Choice>
              <mc:Fallback>
                <p:oleObj name="Equation" r:id="rId3" imgW="444240" imgH="393480" progId="Equation.DSMT4">
                  <p:embed/>
                  <p:pic>
                    <p:nvPicPr>
                      <p:cNvPr id="0" name=""/>
                      <p:cNvPicPr/>
                      <p:nvPr/>
                    </p:nvPicPr>
                    <p:blipFill>
                      <a:blip r:embed="rId4"/>
                      <a:stretch>
                        <a:fillRect/>
                      </a:stretch>
                    </p:blipFill>
                    <p:spPr>
                      <a:xfrm>
                        <a:off x="3581400" y="1752600"/>
                        <a:ext cx="1066800" cy="94488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43684169"/>
              </p:ext>
            </p:extLst>
          </p:nvPr>
        </p:nvGraphicFramePr>
        <p:xfrm>
          <a:off x="3597275" y="3581400"/>
          <a:ext cx="1341438" cy="944563"/>
        </p:xfrm>
        <a:graphic>
          <a:graphicData uri="http://schemas.openxmlformats.org/presentationml/2006/ole">
            <mc:AlternateContent xmlns:mc="http://schemas.openxmlformats.org/markup-compatibility/2006">
              <mc:Choice xmlns:v="urn:schemas-microsoft-com:vml" Requires="v">
                <p:oleObj spid="_x0000_s6307" name="Equation" r:id="rId5" imgW="558720" imgH="393480" progId="Equation.DSMT4">
                  <p:embed/>
                </p:oleObj>
              </mc:Choice>
              <mc:Fallback>
                <p:oleObj name="Equation" r:id="rId5" imgW="558720" imgH="393480" progId="Equation.DSMT4">
                  <p:embed/>
                  <p:pic>
                    <p:nvPicPr>
                      <p:cNvPr id="0" name="Object 3"/>
                      <p:cNvPicPr>
                        <a:picLocks noChangeAspect="1" noChangeArrowheads="1"/>
                      </p:cNvPicPr>
                      <p:nvPr/>
                    </p:nvPicPr>
                    <p:blipFill>
                      <a:blip r:embed="rId6"/>
                      <a:srcRect/>
                      <a:stretch>
                        <a:fillRect/>
                      </a:stretch>
                    </p:blipFill>
                    <p:spPr bwMode="auto">
                      <a:xfrm>
                        <a:off x="3597275" y="3581400"/>
                        <a:ext cx="1341438"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77419285"/>
              </p:ext>
            </p:extLst>
          </p:nvPr>
        </p:nvGraphicFramePr>
        <p:xfrm>
          <a:off x="4770438" y="5486400"/>
          <a:ext cx="1249362" cy="944563"/>
        </p:xfrm>
        <a:graphic>
          <a:graphicData uri="http://schemas.openxmlformats.org/presentationml/2006/ole">
            <mc:AlternateContent xmlns:mc="http://schemas.openxmlformats.org/markup-compatibility/2006">
              <mc:Choice xmlns:v="urn:schemas-microsoft-com:vml" Requires="v">
                <p:oleObj spid="_x0000_s6308" name="Equation" r:id="rId7" imgW="520560" imgH="393480" progId="Equation.DSMT4">
                  <p:embed/>
                </p:oleObj>
              </mc:Choice>
              <mc:Fallback>
                <p:oleObj name="Equation" r:id="rId7" imgW="520560" imgH="393480" progId="Equation.DSMT4">
                  <p:embed/>
                  <p:pic>
                    <p:nvPicPr>
                      <p:cNvPr id="0" name="Object 4"/>
                      <p:cNvPicPr>
                        <a:picLocks noChangeAspect="1" noChangeArrowheads="1"/>
                      </p:cNvPicPr>
                      <p:nvPr/>
                    </p:nvPicPr>
                    <p:blipFill>
                      <a:blip r:embed="rId8"/>
                      <a:srcRect/>
                      <a:stretch>
                        <a:fillRect/>
                      </a:stretch>
                    </p:blipFill>
                    <p:spPr bwMode="auto">
                      <a:xfrm>
                        <a:off x="4770438" y="5486400"/>
                        <a:ext cx="1249362"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48085413"/>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a:t>
            </a:r>
          </a:p>
        </p:txBody>
      </p:sp>
      <p:sp>
        <p:nvSpPr>
          <p:cNvPr id="3" name="Content Placeholder 2"/>
          <p:cNvSpPr>
            <a:spLocks noGrp="1"/>
          </p:cNvSpPr>
          <p:nvPr>
            <p:ph idx="1"/>
          </p:nvPr>
        </p:nvSpPr>
        <p:spPr/>
        <p:txBody>
          <a:bodyPr/>
          <a:lstStyle/>
          <a:p>
            <a:pPr marL="457200" indent="-457200">
              <a:buFont typeface="+mj-lt"/>
              <a:buAutoNum type="arabicPeriod" startAt="11"/>
            </a:pPr>
            <a:r>
              <a:rPr lang="en-US" sz="2000" dirty="0"/>
              <a:t>Using the values listed in the table, draw a diagram of the impedance </a:t>
            </a:r>
            <a:r>
              <a:rPr lang="en-US" sz="2000" dirty="0" err="1"/>
              <a:t>phasors</a:t>
            </a:r>
            <a:r>
              <a:rPr lang="en-US" sz="2000" dirty="0"/>
              <a:t> and a </a:t>
            </a:r>
            <a:r>
              <a:rPr lang="en-US" sz="2000" dirty="0" smtClean="0"/>
              <a:t>second diagram </a:t>
            </a:r>
            <a:r>
              <a:rPr lang="en-US" sz="2000" dirty="0"/>
              <a:t>of the voltage </a:t>
            </a:r>
            <a:r>
              <a:rPr lang="en-US" sz="2000" dirty="0" err="1"/>
              <a:t>phasors</a:t>
            </a:r>
            <a:r>
              <a:rPr lang="en-US" sz="2000" dirty="0"/>
              <a:t>, as illustrated in Figure 4.2 of the Background </a:t>
            </a:r>
            <a:r>
              <a:rPr lang="en-US" sz="2000" dirty="0" smtClean="0"/>
              <a:t>section of </a:t>
            </a:r>
            <a:r>
              <a:rPr lang="en-US" sz="2000" dirty="0"/>
              <a:t>this laboratory experiment</a:t>
            </a:r>
            <a:r>
              <a:rPr lang="en-US" sz="2000" dirty="0" smtClean="0"/>
              <a:t>.</a:t>
            </a:r>
          </a:p>
          <a:p>
            <a:pPr marL="457200" indent="-457200">
              <a:buFont typeface="+mj-lt"/>
              <a:buAutoNum type="arabicPeriod" startAt="11"/>
            </a:pPr>
            <a:r>
              <a:rPr lang="en-US" sz="2000" dirty="0"/>
              <a:t>Compute the phase angle </a:t>
            </a:r>
            <a:r>
              <a:rPr lang="en-US" sz="2000" i="1" dirty="0"/>
              <a:t>φ </a:t>
            </a:r>
            <a:r>
              <a:rPr lang="en-US" sz="2000" dirty="0"/>
              <a:t>between </a:t>
            </a:r>
            <a:r>
              <a:rPr lang="en-US" sz="2000" i="1" dirty="0"/>
              <a:t>V</a:t>
            </a:r>
            <a:r>
              <a:rPr lang="en-US" sz="2000" i="1" baseline="-25000" dirty="0"/>
              <a:t>S</a:t>
            </a:r>
            <a:r>
              <a:rPr lang="en-US" sz="2000" i="1" dirty="0"/>
              <a:t> </a:t>
            </a:r>
            <a:r>
              <a:rPr lang="en-US" sz="2000" dirty="0"/>
              <a:t>and </a:t>
            </a:r>
            <a:r>
              <a:rPr lang="en-US" sz="2000" i="1" dirty="0"/>
              <a:t>V</a:t>
            </a:r>
            <a:r>
              <a:rPr lang="en-US" sz="2000" i="1" baseline="-25000" dirty="0"/>
              <a:t>R</a:t>
            </a:r>
            <a:r>
              <a:rPr lang="en-US" sz="2000" dirty="0"/>
              <a:t>. Recall </a:t>
            </a:r>
            <a:r>
              <a:rPr lang="en-US" sz="2000" dirty="0" smtClean="0"/>
              <a:t>that</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Record </a:t>
            </a:r>
            <a:r>
              <a:rPr lang="en-US" sz="2000" dirty="0"/>
              <a:t>this value as </a:t>
            </a:r>
            <a:r>
              <a:rPr lang="en-US" sz="2000" i="1" dirty="0" err="1"/>
              <a:t>φ</a:t>
            </a:r>
            <a:r>
              <a:rPr lang="en-US" sz="2000" i="1" baseline="-25000" dirty="0" err="1"/>
              <a:t>calc</a:t>
            </a:r>
            <a:r>
              <a:rPr lang="en-US" sz="2000" i="1" dirty="0"/>
              <a:t> </a:t>
            </a:r>
            <a:r>
              <a:rPr lang="en-US" sz="2000" dirty="0"/>
              <a:t>in the table, and compare it to the value measured on the oscilloscope.</a:t>
            </a:r>
          </a:p>
          <a:p>
            <a:pPr marL="457200" indent="-457200">
              <a:buFont typeface="+mj-lt"/>
              <a:buAutoNum type="arabicPeriod" startAt="11"/>
            </a:pPr>
            <a:r>
              <a:rPr lang="en-US" sz="2000" dirty="0" smtClean="0"/>
              <a:t>Using </a:t>
            </a:r>
            <a:r>
              <a:rPr lang="en-US" sz="2000" dirty="0"/>
              <a:t>the data in the table, convert the current </a:t>
            </a:r>
            <a:r>
              <a:rPr lang="en-US" sz="2000" i="1" dirty="0"/>
              <a:t>I </a:t>
            </a:r>
            <a:r>
              <a:rPr lang="en-US" sz="2000" dirty="0"/>
              <a:t>and source voltage </a:t>
            </a:r>
            <a:r>
              <a:rPr lang="en-US" sz="2000" i="1" dirty="0"/>
              <a:t>V</a:t>
            </a:r>
            <a:r>
              <a:rPr lang="en-US" sz="2000" i="1" baseline="-25000" dirty="0"/>
              <a:t>S</a:t>
            </a:r>
            <a:r>
              <a:rPr lang="en-US" sz="2000" i="1" dirty="0"/>
              <a:t> </a:t>
            </a:r>
            <a:r>
              <a:rPr lang="en-US" sz="2000" dirty="0"/>
              <a:t>to RMS </a:t>
            </a:r>
            <a:r>
              <a:rPr lang="en-US" sz="2000" dirty="0" smtClean="0"/>
              <a:t>values. Then </a:t>
            </a:r>
            <a:r>
              <a:rPr lang="en-US" sz="2000" dirty="0"/>
              <a:t>draw plots of the power </a:t>
            </a:r>
            <a:r>
              <a:rPr lang="en-US" sz="2000" dirty="0" err="1"/>
              <a:t>phasor</a:t>
            </a:r>
            <a:r>
              <a:rPr lang="en-US" sz="2000" dirty="0"/>
              <a:t> diagrams at the frequency of 10k Hz. Determine </a:t>
            </a:r>
            <a:r>
              <a:rPr lang="en-US" sz="2000" dirty="0" smtClean="0"/>
              <a:t>the real </a:t>
            </a:r>
            <a:r>
              <a:rPr lang="en-US" sz="2000" dirty="0"/>
              <a:t>power, the reactive power, and the apparent power in the R</a:t>
            </a:r>
            <a:r>
              <a:rPr lang="en-US" sz="2000" baseline="-25000" dirty="0"/>
              <a:t>L</a:t>
            </a:r>
            <a:r>
              <a:rPr lang="en-US" sz="2000" dirty="0"/>
              <a:t> circuit at that frequency.</a:t>
            </a:r>
          </a:p>
        </p:txBody>
      </p:sp>
      <p:graphicFrame>
        <p:nvGraphicFramePr>
          <p:cNvPr id="4" name="Object 3"/>
          <p:cNvGraphicFramePr>
            <a:graphicFrameLocks noChangeAspect="1"/>
          </p:cNvGraphicFramePr>
          <p:nvPr>
            <p:extLst>
              <p:ext uri="{D42A27DB-BD31-4B8C-83A1-F6EECF244321}">
                <p14:modId xmlns:p14="http://schemas.microsoft.com/office/powerpoint/2010/main" val="3743003490"/>
              </p:ext>
            </p:extLst>
          </p:nvPr>
        </p:nvGraphicFramePr>
        <p:xfrm>
          <a:off x="3048000" y="2667000"/>
          <a:ext cx="1894388" cy="877887"/>
        </p:xfrm>
        <a:graphic>
          <a:graphicData uri="http://schemas.openxmlformats.org/presentationml/2006/ole">
            <mc:AlternateContent xmlns:mc="http://schemas.openxmlformats.org/markup-compatibility/2006">
              <mc:Choice xmlns:v="urn:schemas-microsoft-com:vml" Requires="v">
                <p:oleObj spid="_x0000_s7224" name="Equation" r:id="rId3" imgW="1041120" imgH="482400" progId="Equation.DSMT4">
                  <p:embed/>
                </p:oleObj>
              </mc:Choice>
              <mc:Fallback>
                <p:oleObj name="Equation" r:id="rId3" imgW="1041120" imgH="482400" progId="Equation.DSMT4">
                  <p:embed/>
                  <p:pic>
                    <p:nvPicPr>
                      <p:cNvPr id="0" name=""/>
                      <p:cNvPicPr/>
                      <p:nvPr/>
                    </p:nvPicPr>
                    <p:blipFill>
                      <a:blip r:embed="rId4"/>
                      <a:stretch>
                        <a:fillRect/>
                      </a:stretch>
                    </p:blipFill>
                    <p:spPr>
                      <a:xfrm>
                        <a:off x="3048000" y="2667000"/>
                        <a:ext cx="1894388" cy="877887"/>
                      </a:xfrm>
                      <a:prstGeom prst="rect">
                        <a:avLst/>
                      </a:prstGeom>
                    </p:spPr>
                  </p:pic>
                </p:oleObj>
              </mc:Fallback>
            </mc:AlternateContent>
          </a:graphicData>
        </a:graphic>
      </p:graphicFrame>
    </p:spTree>
    <p:extLst>
      <p:ext uri="{BB962C8B-B14F-4D97-AF65-F5344CB8AC3E}">
        <p14:creationId xmlns:p14="http://schemas.microsoft.com/office/powerpoint/2010/main" val="2926311662"/>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Preparations for Next Week</a:t>
            </a:r>
            <a:endParaRPr lang="en-US" dirty="0"/>
          </a:p>
        </p:txBody>
      </p:sp>
      <p:sp>
        <p:nvSpPr>
          <p:cNvPr id="3" name="Content Placeholder 2"/>
          <p:cNvSpPr>
            <a:spLocks noGrp="1"/>
          </p:cNvSpPr>
          <p:nvPr>
            <p:ph idx="1"/>
          </p:nvPr>
        </p:nvSpPr>
        <p:spPr/>
        <p:txBody>
          <a:bodyPr/>
          <a:lstStyle/>
          <a:p>
            <a:r>
              <a:rPr lang="en-US" b="1" dirty="0"/>
              <a:t>Reading</a:t>
            </a:r>
            <a:r>
              <a:rPr lang="en-US" dirty="0"/>
              <a:t>:</a:t>
            </a:r>
          </a:p>
          <a:p>
            <a:pPr lvl="1"/>
            <a:r>
              <a:rPr lang="en-US" dirty="0" smtClean="0"/>
              <a:t>Study </a:t>
            </a:r>
            <a:r>
              <a:rPr lang="en-US" dirty="0"/>
              <a:t>the Background section of </a:t>
            </a:r>
            <a:r>
              <a:rPr lang="en-US" dirty="0" smtClean="0"/>
              <a:t>Lab 5.</a:t>
            </a:r>
            <a:endParaRPr lang="en-US" dirty="0"/>
          </a:p>
          <a:p>
            <a:r>
              <a:rPr lang="en-US" b="1" dirty="0"/>
              <a:t>Written</a:t>
            </a:r>
            <a:r>
              <a:rPr lang="en-US" dirty="0"/>
              <a:t>:</a:t>
            </a:r>
          </a:p>
          <a:p>
            <a:pPr lvl="1"/>
            <a:r>
              <a:rPr lang="en-US" dirty="0" smtClean="0"/>
              <a:t>In </a:t>
            </a:r>
            <a:r>
              <a:rPr lang="en-US" dirty="0"/>
              <a:t>your lab notebook sketch the circuit diagrams to be used in the procedure.</a:t>
            </a:r>
          </a:p>
          <a:p>
            <a:pPr lvl="1"/>
            <a:r>
              <a:rPr lang="en-US" dirty="0" smtClean="0"/>
              <a:t>Prepare </a:t>
            </a:r>
            <a:r>
              <a:rPr lang="en-US" dirty="0"/>
              <a:t>tables to record data.</a:t>
            </a:r>
          </a:p>
        </p:txBody>
      </p:sp>
    </p:spTree>
    <p:extLst>
      <p:ext uri="{BB962C8B-B14F-4D97-AF65-F5344CB8AC3E}">
        <p14:creationId xmlns:p14="http://schemas.microsoft.com/office/powerpoint/2010/main" val="1612427633"/>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7089" y="1097272"/>
            <a:ext cx="8772225" cy="1470025"/>
          </a:xfrm>
        </p:spPr>
        <p:txBody>
          <a:bodyPr>
            <a:normAutofit/>
          </a:bodyPr>
          <a:lstStyle/>
          <a:p>
            <a:pPr algn="ctr"/>
            <a:r>
              <a:rPr lang="en-US" b="1" dirty="0"/>
              <a:t>ECE </a:t>
            </a:r>
            <a:r>
              <a:rPr lang="en-US" b="1" dirty="0" smtClean="0"/>
              <a:t>212 </a:t>
            </a:r>
            <a:r>
              <a:rPr lang="en-US" b="1" dirty="0"/>
              <a:t>- Electrical Engineering Lab </a:t>
            </a:r>
            <a:r>
              <a:rPr lang="en-US" b="1" dirty="0" smtClean="0"/>
              <a:t>V</a:t>
            </a:r>
          </a:p>
        </p:txBody>
      </p:sp>
      <p:sp>
        <p:nvSpPr>
          <p:cNvPr id="5" name="Subtitle 4"/>
          <p:cNvSpPr>
            <a:spLocks noGrp="1"/>
          </p:cNvSpPr>
          <p:nvPr>
            <p:ph type="subTitle" idx="1"/>
          </p:nvPr>
        </p:nvSpPr>
        <p:spPr>
          <a:xfrm>
            <a:off x="768613" y="4954979"/>
            <a:ext cx="7569177" cy="1752600"/>
          </a:xfrm>
        </p:spPr>
        <p:txBody>
          <a:bodyPr/>
          <a:lstStyle/>
          <a:p>
            <a:r>
              <a:rPr lang="en-US" b="1" dirty="0" smtClean="0"/>
              <a:t>Pre-labs for ECE 212</a:t>
            </a:r>
          </a:p>
          <a:p>
            <a:r>
              <a:rPr lang="en-US" b="1" dirty="0" err="1" smtClean="0"/>
              <a:t>Raihan</a:t>
            </a:r>
            <a:r>
              <a:rPr lang="en-US" b="1" dirty="0" smtClean="0"/>
              <a:t> </a:t>
            </a:r>
            <a:r>
              <a:rPr lang="en-US" b="1" dirty="0" err="1" smtClean="0"/>
              <a:t>Hazarika</a:t>
            </a:r>
            <a:endParaRPr lang="en-US" b="1" dirty="0" smtClean="0"/>
          </a:p>
          <a:p>
            <a:r>
              <a:rPr lang="en-US" b="1" dirty="0" smtClean="0"/>
              <a:t>Created: 02/16/2013  Updated: 02/23/2013</a:t>
            </a:r>
          </a:p>
        </p:txBody>
      </p:sp>
    </p:spTree>
    <p:extLst>
      <p:ext uri="{BB962C8B-B14F-4D97-AF65-F5344CB8AC3E}">
        <p14:creationId xmlns:p14="http://schemas.microsoft.com/office/powerpoint/2010/main" val="3712857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720972" y="2477130"/>
            <a:ext cx="7772400" cy="1362075"/>
          </a:xfrm>
        </p:spPr>
        <p:txBody>
          <a:bodyPr/>
          <a:lstStyle/>
          <a:p>
            <a:pPr algn="ctr"/>
            <a:r>
              <a:rPr lang="en-US" sz="60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Parallel RC &amp; RL Circuits</a:t>
            </a:r>
            <a:endParaRPr lang="en-US" sz="6000"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555689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4716" y="1269242"/>
            <a:ext cx="8775511" cy="4955203"/>
          </a:xfrm>
          <a:prstGeom prst="rect">
            <a:avLst/>
          </a:prstGeom>
          <a:noFill/>
        </p:spPr>
        <p:txBody>
          <a:bodyPr wrap="square" rtlCol="0">
            <a:spAutoFit/>
          </a:bodyPr>
          <a:lstStyle/>
          <a:p>
            <a:r>
              <a:rPr lang="en-US" sz="2000" dirty="0" smtClean="0"/>
              <a:t>In parallel circuit voltage across all the components remain the same, so voltage is the logical and appropriate reference.</a:t>
            </a:r>
          </a:p>
          <a:p>
            <a:endParaRPr lang="en-US" sz="2000" dirty="0" smtClean="0"/>
          </a:p>
          <a:p>
            <a:r>
              <a:rPr lang="en-US" sz="2000" dirty="0" smtClean="0"/>
              <a:t>In parallel circuits, Kirchhoff’s current law applies to any junction, however the currents need to be added in </a:t>
            </a:r>
            <a:r>
              <a:rPr lang="en-US" sz="2000" dirty="0" err="1" smtClean="0"/>
              <a:t>phasor</a:t>
            </a:r>
            <a:r>
              <a:rPr lang="en-US" sz="2000" dirty="0" smtClean="0"/>
              <a:t>. Current entering a junction is always equal to the current leaving the junction.</a:t>
            </a:r>
          </a:p>
          <a:p>
            <a:endParaRPr lang="en-US" sz="2000" dirty="0" smtClean="0"/>
          </a:p>
          <a:p>
            <a:r>
              <a:rPr lang="en-US" sz="2000" dirty="0" smtClean="0"/>
              <a:t>In a parallel circuit, if the impedance of each branch is known, then the current in that branch can be determined directly from the applied voltage and Ohm's law. </a:t>
            </a:r>
          </a:p>
          <a:p>
            <a:endParaRPr lang="en-US" sz="2000" dirty="0" smtClean="0"/>
          </a:p>
          <a:p>
            <a:r>
              <a:rPr lang="en-US" sz="2000" dirty="0" smtClean="0"/>
              <a:t>For both RC and RL circuits, the Pythagorean theorem and ordinary vector addition can be applied to the current </a:t>
            </a:r>
            <a:r>
              <a:rPr lang="en-US" sz="2000" dirty="0" err="1" smtClean="0"/>
              <a:t>phasors</a:t>
            </a:r>
            <a:r>
              <a:rPr lang="en-US" sz="2000" dirty="0" smtClean="0"/>
              <a:t> to determine the magnitude of the total current I</a:t>
            </a:r>
            <a:r>
              <a:rPr lang="en-US" sz="2000" baseline="-25000" dirty="0" smtClean="0"/>
              <a:t>T</a:t>
            </a:r>
          </a:p>
          <a:p>
            <a:endParaRPr lang="en-US" dirty="0" smtClean="0"/>
          </a:p>
          <a:p>
            <a:endParaRPr lang="en-US" dirty="0"/>
          </a:p>
        </p:txBody>
      </p:sp>
      <p:sp>
        <p:nvSpPr>
          <p:cNvPr id="3" name="TextBox 2"/>
          <p:cNvSpPr txBox="1"/>
          <p:nvPr/>
        </p:nvSpPr>
        <p:spPr>
          <a:xfrm>
            <a:off x="259307" y="354842"/>
            <a:ext cx="5486400" cy="646331"/>
          </a:xfrm>
          <a:prstGeom prst="rect">
            <a:avLst/>
          </a:prstGeom>
          <a:noFill/>
        </p:spPr>
        <p:txBody>
          <a:bodyPr wrap="square" rtlCol="0">
            <a:spAutoFit/>
          </a:bodyPr>
          <a:lstStyle/>
          <a:p>
            <a:r>
              <a:rPr lang="en-US" sz="3600" dirty="0" smtClean="0"/>
              <a:t>Background</a:t>
            </a:r>
            <a:endParaRPr lang="en-US" sz="3600" dirty="0"/>
          </a:p>
        </p:txBody>
      </p:sp>
      <p:pic>
        <p:nvPicPr>
          <p:cNvPr id="2050" name="Picture 2"/>
          <p:cNvPicPr>
            <a:picLocks noChangeAspect="1" noChangeArrowheads="1"/>
          </p:cNvPicPr>
          <p:nvPr/>
        </p:nvPicPr>
        <p:blipFill>
          <a:blip r:embed="rId2"/>
          <a:srcRect/>
          <a:stretch>
            <a:fillRect/>
          </a:stretch>
        </p:blipFill>
        <p:spPr bwMode="auto">
          <a:xfrm>
            <a:off x="2976563" y="5621498"/>
            <a:ext cx="3190875" cy="419100"/>
          </a:xfrm>
          <a:prstGeom prst="rect">
            <a:avLst/>
          </a:prstGeom>
          <a:noFill/>
          <a:ln w="9525">
            <a:noFill/>
            <a:miter lim="800000"/>
            <a:headEnd/>
            <a:tailEnd/>
          </a:ln>
          <a:effectLst/>
        </p:spPr>
      </p:pic>
    </p:spTree>
    <p:extLst>
      <p:ext uri="{BB962C8B-B14F-4D97-AF65-F5344CB8AC3E}">
        <p14:creationId xmlns:p14="http://schemas.microsoft.com/office/powerpoint/2010/main" val="13489827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72055" y="1424983"/>
            <a:ext cx="3095625" cy="1933575"/>
          </a:xfrm>
          <a:prstGeom prst="rect">
            <a:avLst/>
          </a:prstGeom>
          <a:noFill/>
          <a:ln w="9525">
            <a:noFill/>
            <a:miter lim="800000"/>
            <a:headEnd/>
            <a:tailEnd/>
          </a:ln>
          <a:effectLst/>
        </p:spPr>
      </p:pic>
      <p:sp>
        <p:nvSpPr>
          <p:cNvPr id="3" name="TextBox 2"/>
          <p:cNvSpPr txBox="1"/>
          <p:nvPr/>
        </p:nvSpPr>
        <p:spPr>
          <a:xfrm>
            <a:off x="3684896" y="1446663"/>
            <a:ext cx="5268035" cy="1754326"/>
          </a:xfrm>
          <a:prstGeom prst="rect">
            <a:avLst/>
          </a:prstGeom>
          <a:noFill/>
        </p:spPr>
        <p:txBody>
          <a:bodyPr wrap="square" rtlCol="0">
            <a:spAutoFit/>
          </a:bodyPr>
          <a:lstStyle/>
          <a:p>
            <a:r>
              <a:rPr lang="en-US" dirty="0" smtClean="0"/>
              <a:t>Current </a:t>
            </a:r>
            <a:r>
              <a:rPr lang="en-US" dirty="0" err="1" smtClean="0"/>
              <a:t>Phasor</a:t>
            </a:r>
            <a:r>
              <a:rPr lang="en-US" dirty="0" smtClean="0"/>
              <a:t> diagram for a parallel RC circuit. The current in the capacitor is shown at +90° from the voltage reference because the current leads the voltage in a capacitor. The current in the resistor is along the x-axis because current and voltage are in phase in a resistor.</a:t>
            </a:r>
            <a:endParaRPr lang="en-US" dirty="0"/>
          </a:p>
        </p:txBody>
      </p:sp>
      <p:pic>
        <p:nvPicPr>
          <p:cNvPr id="2" name="Picture 2"/>
          <p:cNvPicPr>
            <a:picLocks noChangeAspect="1" noChangeArrowheads="1"/>
          </p:cNvPicPr>
          <p:nvPr/>
        </p:nvPicPr>
        <p:blipFill>
          <a:blip r:embed="rId3"/>
          <a:srcRect/>
          <a:stretch>
            <a:fillRect/>
          </a:stretch>
        </p:blipFill>
        <p:spPr bwMode="auto">
          <a:xfrm>
            <a:off x="531766" y="3866361"/>
            <a:ext cx="2867025" cy="1800225"/>
          </a:xfrm>
          <a:prstGeom prst="rect">
            <a:avLst/>
          </a:prstGeom>
          <a:noFill/>
          <a:ln w="9525">
            <a:noFill/>
            <a:miter lim="800000"/>
            <a:headEnd/>
            <a:tailEnd/>
          </a:ln>
          <a:effectLst/>
        </p:spPr>
      </p:pic>
      <p:sp>
        <p:nvSpPr>
          <p:cNvPr id="5" name="TextBox 4"/>
          <p:cNvSpPr txBox="1"/>
          <p:nvPr/>
        </p:nvSpPr>
        <p:spPr>
          <a:xfrm>
            <a:off x="3780430" y="4189863"/>
            <a:ext cx="5008728" cy="1477328"/>
          </a:xfrm>
          <a:prstGeom prst="rect">
            <a:avLst/>
          </a:prstGeom>
          <a:noFill/>
        </p:spPr>
        <p:txBody>
          <a:bodyPr wrap="square" rtlCol="0">
            <a:spAutoFit/>
          </a:bodyPr>
          <a:lstStyle/>
          <a:p>
            <a:r>
              <a:rPr lang="en-US" dirty="0" smtClean="0"/>
              <a:t>The current in an ideal inductor is at -90° from the voltage reference, because the current lags the voltage in an inductor. However, practical inductors contain resistance that often is large enough to affect the </a:t>
            </a:r>
            <a:r>
              <a:rPr lang="en-US" dirty="0" err="1" smtClean="0"/>
              <a:t>phasor</a:t>
            </a:r>
            <a:r>
              <a:rPr lang="en-US" dirty="0" smtClean="0"/>
              <a:t>. </a:t>
            </a:r>
            <a:endParaRPr lang="en-US" dirty="0"/>
          </a:p>
        </p:txBody>
      </p:sp>
      <p:sp>
        <p:nvSpPr>
          <p:cNvPr id="6" name="TextBox 5"/>
          <p:cNvSpPr txBox="1"/>
          <p:nvPr/>
        </p:nvSpPr>
        <p:spPr>
          <a:xfrm>
            <a:off x="641445" y="5936776"/>
            <a:ext cx="2060812" cy="369332"/>
          </a:xfrm>
          <a:prstGeom prst="rect">
            <a:avLst/>
          </a:prstGeom>
          <a:noFill/>
        </p:spPr>
        <p:txBody>
          <a:bodyPr wrap="square" rtlCol="0">
            <a:spAutoFit/>
          </a:bodyPr>
          <a:lstStyle/>
          <a:p>
            <a:pPr algn="ctr"/>
            <a:r>
              <a:rPr lang="en-US" dirty="0" smtClean="0"/>
              <a:t>Figure 1</a:t>
            </a:r>
            <a:endParaRPr lang="en-US" dirty="0"/>
          </a:p>
        </p:txBody>
      </p:sp>
    </p:spTree>
    <p:extLst>
      <p:ext uri="{BB962C8B-B14F-4D97-AF65-F5344CB8AC3E}">
        <p14:creationId xmlns:p14="http://schemas.microsoft.com/office/powerpoint/2010/main" val="39036958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8364" y="464024"/>
            <a:ext cx="5827594" cy="584775"/>
          </a:xfrm>
          <a:prstGeom prst="rect">
            <a:avLst/>
          </a:prstGeom>
          <a:noFill/>
        </p:spPr>
        <p:txBody>
          <a:bodyPr wrap="square" rtlCol="0">
            <a:spAutoFit/>
          </a:bodyPr>
          <a:lstStyle/>
          <a:p>
            <a:r>
              <a:rPr lang="en-US" sz="3200" dirty="0" smtClean="0"/>
              <a:t>Objective</a:t>
            </a:r>
            <a:endParaRPr lang="en-US" sz="3200" dirty="0"/>
          </a:p>
        </p:txBody>
      </p:sp>
      <p:sp>
        <p:nvSpPr>
          <p:cNvPr id="6" name="TextBox 5"/>
          <p:cNvSpPr txBox="1"/>
          <p:nvPr/>
        </p:nvSpPr>
        <p:spPr>
          <a:xfrm>
            <a:off x="286603" y="1310185"/>
            <a:ext cx="8570794" cy="2308324"/>
          </a:xfrm>
          <a:prstGeom prst="rect">
            <a:avLst/>
          </a:prstGeom>
          <a:noFill/>
        </p:spPr>
        <p:txBody>
          <a:bodyPr wrap="square" rtlCol="0">
            <a:spAutoFit/>
          </a:bodyPr>
          <a:lstStyle/>
          <a:p>
            <a:pPr marL="342900" indent="-342900">
              <a:buAutoNum type="arabicPeriod"/>
            </a:pPr>
            <a:r>
              <a:rPr lang="en-US" dirty="0" smtClean="0"/>
              <a:t>Apply Kirchhoff’s voltage law (KVL) and Kirchhoff’s current law (KCL) in parallel circuits.</a:t>
            </a:r>
          </a:p>
          <a:p>
            <a:pPr marL="342900" indent="-342900"/>
            <a:endParaRPr lang="en-US" dirty="0" smtClean="0"/>
          </a:p>
          <a:p>
            <a:pPr marL="342900" indent="-342900"/>
            <a:r>
              <a:rPr lang="en-US" dirty="0" smtClean="0"/>
              <a:t>2.  Draw current </a:t>
            </a:r>
            <a:r>
              <a:rPr lang="en-US" dirty="0" err="1" smtClean="0"/>
              <a:t>phasor</a:t>
            </a:r>
            <a:r>
              <a:rPr lang="en-US" dirty="0" smtClean="0"/>
              <a:t> diagrams for parallel circuits.</a:t>
            </a:r>
          </a:p>
          <a:p>
            <a:pPr marL="342900" indent="-342900"/>
            <a:endParaRPr lang="en-US" dirty="0" smtClean="0"/>
          </a:p>
          <a:p>
            <a:pPr marL="342900" indent="-342900">
              <a:buAutoNum type="arabicPeriod" startAt="3"/>
            </a:pPr>
            <a:r>
              <a:rPr lang="en-US" dirty="0" smtClean="0"/>
              <a:t>Gain experience in the construction and use of </a:t>
            </a:r>
            <a:r>
              <a:rPr lang="en-US" dirty="0" err="1" smtClean="0"/>
              <a:t>phasor</a:t>
            </a:r>
            <a:r>
              <a:rPr lang="en-US" dirty="0" smtClean="0"/>
              <a:t> diagrams.</a:t>
            </a:r>
          </a:p>
          <a:p>
            <a:pPr marL="342900" indent="-342900">
              <a:buAutoNum type="arabicPeriod" startAt="3"/>
            </a:pPr>
            <a:endParaRPr lang="en-US" dirty="0" smtClean="0"/>
          </a:p>
          <a:p>
            <a:pPr marL="342900" indent="-342900">
              <a:buAutoNum type="arabicPeriod" startAt="3"/>
            </a:pPr>
            <a:r>
              <a:rPr lang="en-US" dirty="0" smtClean="0"/>
              <a:t>Gain experience in calculating real, reactive, and apparent power</a:t>
            </a:r>
            <a:endParaRPr lang="en-US" dirty="0"/>
          </a:p>
        </p:txBody>
      </p:sp>
    </p:spTree>
    <p:extLst>
      <p:ext uri="{BB962C8B-B14F-4D97-AF65-F5344CB8AC3E}">
        <p14:creationId xmlns:p14="http://schemas.microsoft.com/office/powerpoint/2010/main" val="18917775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Lab Policy</a:t>
            </a:r>
            <a:endParaRPr lang="en-US" b="1" dirty="0"/>
          </a:p>
        </p:txBody>
      </p:sp>
      <p:sp>
        <p:nvSpPr>
          <p:cNvPr id="3" name="Content Placeholder 2"/>
          <p:cNvSpPr>
            <a:spLocks noGrp="1"/>
          </p:cNvSpPr>
          <p:nvPr>
            <p:ph idx="1"/>
          </p:nvPr>
        </p:nvSpPr>
        <p:spPr>
          <a:xfrm>
            <a:off x="420953" y="892633"/>
            <a:ext cx="8229600" cy="5508625"/>
          </a:xfrm>
        </p:spPr>
        <p:txBody>
          <a:bodyPr/>
          <a:lstStyle/>
          <a:p>
            <a:pPr marL="0" indent="0" algn="just">
              <a:buNone/>
            </a:pPr>
            <a:endParaRPr lang="en-US" dirty="0" smtClean="0"/>
          </a:p>
          <a:p>
            <a:pPr algn="just"/>
            <a:r>
              <a:rPr lang="en-US" sz="2400" b="1" dirty="0" smtClean="0"/>
              <a:t>Pre-Requisites:- </a:t>
            </a:r>
            <a:r>
              <a:rPr lang="en-US" sz="2400" dirty="0" smtClean="0"/>
              <a:t>ECE 202 MTHSC 206 and PHYS 221</a:t>
            </a:r>
          </a:p>
          <a:p>
            <a:pPr algn="just"/>
            <a:endParaRPr lang="en-US" sz="2400" dirty="0" smtClean="0"/>
          </a:p>
          <a:p>
            <a:pPr algn="just"/>
            <a:r>
              <a:rPr lang="en-US" sz="2400" b="1" dirty="0" smtClean="0"/>
              <a:t>Co-Requisites:- </a:t>
            </a:r>
            <a:r>
              <a:rPr lang="en-US" sz="2400" dirty="0" smtClean="0"/>
              <a:t>ECE 262</a:t>
            </a:r>
            <a:endParaRPr lang="en-US" sz="2400" dirty="0"/>
          </a:p>
          <a:p>
            <a:pPr algn="just"/>
            <a:endParaRPr lang="en-US" sz="2400" dirty="0" smtClean="0"/>
          </a:p>
          <a:p>
            <a:pPr algn="just"/>
            <a:r>
              <a:rPr lang="en-US" sz="2400" b="1" dirty="0" smtClean="0"/>
              <a:t>Attendance:- </a:t>
            </a:r>
            <a:r>
              <a:rPr lang="en-US" sz="2400" dirty="0" smtClean="0"/>
              <a:t>Attendance is mandatory and any absence must be for a valid excuse and must be documented. </a:t>
            </a:r>
            <a:endParaRPr lang="en-US" sz="2400" dirty="0"/>
          </a:p>
          <a:p>
            <a:pPr algn="just"/>
            <a:endParaRPr lang="en-US" sz="2400" dirty="0" smtClean="0"/>
          </a:p>
          <a:p>
            <a:pPr algn="just"/>
            <a:r>
              <a:rPr lang="en-US" sz="2400" b="1" dirty="0" smtClean="0"/>
              <a:t>Late Instructor:- </a:t>
            </a:r>
            <a:r>
              <a:rPr lang="en-US" sz="2400" dirty="0" smtClean="0"/>
              <a:t>If the instructor is more than 15 minutes late, students may leave the lab.</a:t>
            </a:r>
            <a:endParaRPr lang="en-US" sz="2400" dirty="0"/>
          </a:p>
          <a:p>
            <a:pPr algn="just"/>
            <a:endParaRPr lang="en-US" sz="2400" dirty="0" smtClean="0"/>
          </a:p>
          <a:p>
            <a:pPr algn="just"/>
            <a:r>
              <a:rPr lang="en-US" sz="2400" b="1" dirty="0" smtClean="0"/>
              <a:t>Pre</a:t>
            </a:r>
            <a:r>
              <a:rPr lang="en-US" sz="2400" b="1" dirty="0"/>
              <a:t>-Lab:- </a:t>
            </a:r>
            <a:r>
              <a:rPr lang="en-US" sz="2400" dirty="0"/>
              <a:t>Each lab has a “Preparation” section that should be read and completed prior to each lab</a:t>
            </a:r>
            <a:r>
              <a:rPr lang="en-US" sz="2400" dirty="0" smtClean="0"/>
              <a:t>.</a:t>
            </a:r>
          </a:p>
          <a:p>
            <a:pPr algn="just"/>
            <a:endParaRPr lang="en-US" sz="2400" dirty="0"/>
          </a:p>
          <a:p>
            <a:pPr algn="just"/>
            <a:endParaRPr lang="en-US" dirty="0" smtClean="0"/>
          </a:p>
          <a:p>
            <a:pPr algn="just"/>
            <a:endParaRPr lang="en-US" dirty="0" smtClean="0"/>
          </a:p>
          <a:p>
            <a:pPr algn="just"/>
            <a:endParaRPr lang="en-US" dirty="0"/>
          </a:p>
        </p:txBody>
      </p:sp>
    </p:spTree>
    <p:extLst>
      <p:ext uri="{BB962C8B-B14F-4D97-AF65-F5344CB8AC3E}">
        <p14:creationId xmlns:p14="http://schemas.microsoft.com/office/powerpoint/2010/main" val="666661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012" y="450376"/>
            <a:ext cx="4817660" cy="584775"/>
          </a:xfrm>
          <a:prstGeom prst="rect">
            <a:avLst/>
          </a:prstGeom>
          <a:noFill/>
        </p:spPr>
        <p:txBody>
          <a:bodyPr wrap="square" rtlCol="0">
            <a:spAutoFit/>
          </a:bodyPr>
          <a:lstStyle/>
          <a:p>
            <a:r>
              <a:rPr lang="en-US" sz="3200" dirty="0" smtClean="0"/>
              <a:t>Pre-Lab</a:t>
            </a:r>
            <a:endParaRPr lang="en-US" sz="3200" dirty="0"/>
          </a:p>
        </p:txBody>
      </p:sp>
      <p:sp>
        <p:nvSpPr>
          <p:cNvPr id="3" name="TextBox 2"/>
          <p:cNvSpPr txBox="1"/>
          <p:nvPr/>
        </p:nvSpPr>
        <p:spPr>
          <a:xfrm>
            <a:off x="286603" y="1323833"/>
            <a:ext cx="8557146" cy="2092881"/>
          </a:xfrm>
          <a:prstGeom prst="rect">
            <a:avLst/>
          </a:prstGeom>
          <a:noFill/>
        </p:spPr>
        <p:txBody>
          <a:bodyPr wrap="square" rtlCol="0">
            <a:spAutoFit/>
          </a:bodyPr>
          <a:lstStyle/>
          <a:p>
            <a:r>
              <a:rPr lang="en-US" sz="2000" dirty="0" smtClean="0"/>
              <a:t>Reading:</a:t>
            </a:r>
          </a:p>
          <a:p>
            <a:pPr marL="342900" indent="-342900">
              <a:buAutoNum type="arabicPeriod"/>
            </a:pPr>
            <a:r>
              <a:rPr lang="en-US" dirty="0" smtClean="0"/>
              <a:t>Study the Background section of this Laboratory.</a:t>
            </a:r>
          </a:p>
          <a:p>
            <a:pPr marL="342900" indent="-342900">
              <a:buAutoNum type="arabicPeriod"/>
            </a:pPr>
            <a:endParaRPr lang="en-US" dirty="0" smtClean="0"/>
          </a:p>
          <a:p>
            <a:r>
              <a:rPr lang="en-US" sz="2000" dirty="0" smtClean="0"/>
              <a:t>Written:</a:t>
            </a:r>
          </a:p>
          <a:p>
            <a:pPr marL="342900" indent="-342900">
              <a:buAutoNum type="arabicPeriod"/>
            </a:pPr>
            <a:r>
              <a:rPr lang="en-US" dirty="0" smtClean="0"/>
              <a:t>In your lab notebook sketch the circuit diagrams to be used in the procedure.</a:t>
            </a:r>
          </a:p>
          <a:p>
            <a:pPr marL="342900" indent="-342900">
              <a:buAutoNum type="arabicPeriod"/>
            </a:pPr>
            <a:endParaRPr lang="en-US" dirty="0" smtClean="0"/>
          </a:p>
          <a:p>
            <a:r>
              <a:rPr lang="en-US" dirty="0" smtClean="0"/>
              <a:t>2.   Prepare tables to record data.</a:t>
            </a:r>
            <a:endParaRPr lang="en-US" dirty="0"/>
          </a:p>
        </p:txBody>
      </p:sp>
    </p:spTree>
    <p:extLst>
      <p:ext uri="{BB962C8B-B14F-4D97-AF65-F5344CB8AC3E}">
        <p14:creationId xmlns:p14="http://schemas.microsoft.com/office/powerpoint/2010/main" val="266426362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421" y="450377"/>
            <a:ext cx="4831307" cy="584775"/>
          </a:xfrm>
          <a:prstGeom prst="rect">
            <a:avLst/>
          </a:prstGeom>
          <a:noFill/>
        </p:spPr>
        <p:txBody>
          <a:bodyPr wrap="square" rtlCol="0">
            <a:spAutoFit/>
          </a:bodyPr>
          <a:lstStyle/>
          <a:p>
            <a:r>
              <a:rPr lang="en-US" sz="3200" dirty="0" smtClean="0"/>
              <a:t>Equipments Needed</a:t>
            </a:r>
            <a:endParaRPr lang="en-US" sz="3200" dirty="0"/>
          </a:p>
        </p:txBody>
      </p:sp>
      <p:sp>
        <p:nvSpPr>
          <p:cNvPr id="3" name="TextBox 2"/>
          <p:cNvSpPr txBox="1"/>
          <p:nvPr/>
        </p:nvSpPr>
        <p:spPr>
          <a:xfrm>
            <a:off x="177420" y="1201003"/>
            <a:ext cx="8734567" cy="5078313"/>
          </a:xfrm>
          <a:prstGeom prst="rect">
            <a:avLst/>
          </a:prstGeom>
          <a:noFill/>
        </p:spPr>
        <p:txBody>
          <a:bodyPr wrap="square" rtlCol="0">
            <a:spAutoFit/>
          </a:bodyPr>
          <a:lstStyle/>
          <a:p>
            <a:r>
              <a:rPr lang="en-US" dirty="0" smtClean="0"/>
              <a:t>1.  NI-ELVIS II</a:t>
            </a:r>
          </a:p>
          <a:p>
            <a:r>
              <a:rPr lang="en-US" dirty="0" smtClean="0"/>
              <a:t>    - Function generator</a:t>
            </a:r>
          </a:p>
          <a:p>
            <a:r>
              <a:rPr lang="en-US" dirty="0" smtClean="0"/>
              <a:t>    - Oscilloscope</a:t>
            </a:r>
          </a:p>
          <a:p>
            <a:r>
              <a:rPr lang="en-US" dirty="0" smtClean="0"/>
              <a:t>    - Digital </a:t>
            </a:r>
            <a:r>
              <a:rPr lang="en-US" dirty="0" err="1" smtClean="0"/>
              <a:t>Multimeter</a:t>
            </a:r>
            <a:endParaRPr lang="en-US" dirty="0" smtClean="0"/>
          </a:p>
          <a:p>
            <a:pPr marL="342900" indent="-342900">
              <a:buAutoNum type="arabicPeriod" startAt="2"/>
            </a:pPr>
            <a:r>
              <a:rPr lang="en-US" dirty="0" smtClean="0"/>
              <a:t>Resistor, 10 k</a:t>
            </a:r>
            <a:r>
              <a:rPr lang="el-GR" dirty="0" smtClean="0"/>
              <a:t>Ω</a:t>
            </a:r>
            <a:endParaRPr lang="en-US" dirty="0" smtClean="0"/>
          </a:p>
          <a:p>
            <a:pPr marL="342900" indent="-342900"/>
            <a:r>
              <a:rPr lang="el-GR" dirty="0" smtClean="0"/>
              <a:t> </a:t>
            </a:r>
          </a:p>
          <a:p>
            <a:pPr marL="342900" indent="-342900">
              <a:buAutoNum type="arabicPeriod" startAt="3"/>
            </a:pPr>
            <a:r>
              <a:rPr lang="en-US" dirty="0" smtClean="0"/>
              <a:t>Resistor, 2.2 k</a:t>
            </a:r>
            <a:r>
              <a:rPr lang="el-GR" dirty="0" smtClean="0"/>
              <a:t>Ω</a:t>
            </a:r>
            <a:endParaRPr lang="en-US" dirty="0" smtClean="0"/>
          </a:p>
          <a:p>
            <a:pPr marL="342900" indent="-342900"/>
            <a:r>
              <a:rPr lang="el-GR" dirty="0" smtClean="0"/>
              <a:t> </a:t>
            </a:r>
          </a:p>
          <a:p>
            <a:pPr marL="342900" indent="-342900">
              <a:buAutoNum type="arabicPeriod" startAt="4"/>
            </a:pPr>
            <a:r>
              <a:rPr lang="en-US" dirty="0" smtClean="0"/>
              <a:t>Resistor, 100 </a:t>
            </a:r>
            <a:r>
              <a:rPr lang="el-GR" dirty="0" smtClean="0"/>
              <a:t>Ω, </a:t>
            </a:r>
            <a:r>
              <a:rPr lang="en-US" dirty="0" smtClean="0"/>
              <a:t>Qty 2 (discrete)</a:t>
            </a:r>
          </a:p>
          <a:p>
            <a:pPr marL="342900" indent="-342900"/>
            <a:r>
              <a:rPr lang="en-US" dirty="0" smtClean="0"/>
              <a:t> </a:t>
            </a:r>
          </a:p>
          <a:p>
            <a:pPr marL="342900" indent="-342900">
              <a:buAutoNum type="arabicPeriod" startAt="5"/>
            </a:pPr>
            <a:r>
              <a:rPr lang="en-US" dirty="0" smtClean="0"/>
              <a:t>Resistor,  22 </a:t>
            </a:r>
            <a:r>
              <a:rPr lang="el-GR" dirty="0" smtClean="0"/>
              <a:t>Ω, </a:t>
            </a:r>
            <a:r>
              <a:rPr lang="en-US" dirty="0" smtClean="0"/>
              <a:t>Qty 2 (discrete)</a:t>
            </a:r>
          </a:p>
          <a:p>
            <a:pPr marL="342900" indent="-342900"/>
            <a:r>
              <a:rPr lang="en-US" dirty="0" smtClean="0"/>
              <a:t> </a:t>
            </a:r>
          </a:p>
          <a:p>
            <a:pPr marL="342900" indent="-342900">
              <a:buAutoNum type="arabicPeriod" startAt="6"/>
            </a:pPr>
            <a:r>
              <a:rPr lang="en-US" dirty="0" smtClean="0"/>
              <a:t>Inductor, 100mH</a:t>
            </a:r>
          </a:p>
          <a:p>
            <a:pPr marL="342900" indent="-342900"/>
            <a:endParaRPr lang="en-US" dirty="0" smtClean="0"/>
          </a:p>
          <a:p>
            <a:pPr marL="342900" indent="-342900">
              <a:buAutoNum type="arabicPeriod" startAt="7"/>
            </a:pPr>
            <a:r>
              <a:rPr lang="en-US" dirty="0" smtClean="0"/>
              <a:t>Capacitor, 0.01 µF</a:t>
            </a:r>
          </a:p>
          <a:p>
            <a:pPr marL="342900" indent="-342900">
              <a:buAutoNum type="arabicPeriod" startAt="7"/>
            </a:pPr>
            <a:endParaRPr lang="en-US" dirty="0" smtClean="0"/>
          </a:p>
          <a:p>
            <a:r>
              <a:rPr lang="en-US" dirty="0" smtClean="0"/>
              <a:t>Components may be discrete or via decade substitution boxes, unless otherwise indicated.</a:t>
            </a:r>
            <a:endParaRPr lang="en-US" dirty="0"/>
          </a:p>
        </p:txBody>
      </p:sp>
    </p:spTree>
    <p:extLst>
      <p:ext uri="{BB962C8B-B14F-4D97-AF65-F5344CB8AC3E}">
        <p14:creationId xmlns:p14="http://schemas.microsoft.com/office/powerpoint/2010/main" val="31432472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0376"/>
            <a:ext cx="6496335" cy="584775"/>
          </a:xfrm>
          <a:prstGeom prst="rect">
            <a:avLst/>
          </a:prstGeom>
          <a:noFill/>
        </p:spPr>
        <p:txBody>
          <a:bodyPr wrap="square" rtlCol="0">
            <a:spAutoFit/>
          </a:bodyPr>
          <a:lstStyle/>
          <a:p>
            <a:r>
              <a:rPr lang="en-US" sz="3200" dirty="0" smtClean="0"/>
              <a:t>Procedure: Parallel RC Circuit</a:t>
            </a:r>
            <a:endParaRPr lang="en-US" sz="3200" dirty="0"/>
          </a:p>
        </p:txBody>
      </p:sp>
      <p:sp>
        <p:nvSpPr>
          <p:cNvPr id="3" name="TextBox 2"/>
          <p:cNvSpPr txBox="1"/>
          <p:nvPr/>
        </p:nvSpPr>
        <p:spPr>
          <a:xfrm>
            <a:off x="272955" y="1323833"/>
            <a:ext cx="8461612" cy="923330"/>
          </a:xfrm>
          <a:prstGeom prst="rect">
            <a:avLst/>
          </a:prstGeom>
          <a:noFill/>
        </p:spPr>
        <p:txBody>
          <a:bodyPr wrap="square" rtlCol="0">
            <a:spAutoFit/>
          </a:bodyPr>
          <a:lstStyle/>
          <a:p>
            <a:pPr marL="342900" indent="-342900">
              <a:buFont typeface="+mj-lt"/>
              <a:buAutoNum type="arabicPeriod"/>
            </a:pPr>
            <a:r>
              <a:rPr lang="en-US" dirty="0" smtClean="0"/>
              <a:t>Create a table similar to the one below for recording experimental data: R</a:t>
            </a:r>
            <a:r>
              <a:rPr lang="en-US" baseline="-25000" dirty="0" smtClean="0"/>
              <a:t>1</a:t>
            </a:r>
            <a:r>
              <a:rPr lang="en-US" dirty="0" smtClean="0"/>
              <a:t>, R</a:t>
            </a:r>
            <a:r>
              <a:rPr lang="en-US" baseline="-25000" dirty="0" smtClean="0"/>
              <a:t>S1</a:t>
            </a:r>
            <a:r>
              <a:rPr lang="en-US" dirty="0" smtClean="0"/>
              <a:t>, R</a:t>
            </a:r>
            <a:r>
              <a:rPr lang="en-US" baseline="-25000" dirty="0" smtClean="0"/>
              <a:t>S2</a:t>
            </a:r>
            <a:r>
              <a:rPr lang="en-US" dirty="0" smtClean="0"/>
              <a:t>, C, f, V</a:t>
            </a:r>
            <a:r>
              <a:rPr lang="en-US" baseline="-25000" dirty="0" smtClean="0"/>
              <a:t>S</a:t>
            </a:r>
            <a:r>
              <a:rPr lang="en-US" dirty="0" smtClean="0"/>
              <a:t>,V</a:t>
            </a:r>
            <a:r>
              <a:rPr lang="en-US" baseline="-25000" dirty="0" smtClean="0"/>
              <a:t>RS1</a:t>
            </a:r>
            <a:r>
              <a:rPr lang="en-US" dirty="0" smtClean="0"/>
              <a:t>, V</a:t>
            </a:r>
            <a:r>
              <a:rPr lang="en-US" baseline="-25000" dirty="0" smtClean="0"/>
              <a:t>RS2</a:t>
            </a:r>
            <a:r>
              <a:rPr lang="en-US" dirty="0" smtClean="0"/>
              <a:t>, V</a:t>
            </a:r>
            <a:r>
              <a:rPr lang="en-US" baseline="-25000" dirty="0" smtClean="0"/>
              <a:t>R1</a:t>
            </a:r>
            <a:r>
              <a:rPr lang="en-US" dirty="0" smtClean="0"/>
              <a:t>, I</a:t>
            </a:r>
            <a:r>
              <a:rPr lang="en-US" baseline="-25000" dirty="0" smtClean="0"/>
              <a:t>T</a:t>
            </a:r>
            <a:r>
              <a:rPr lang="en-US" dirty="0" smtClean="0"/>
              <a:t>, I</a:t>
            </a:r>
            <a:r>
              <a:rPr lang="en-US" baseline="-25000" dirty="0" smtClean="0"/>
              <a:t>C</a:t>
            </a:r>
            <a:r>
              <a:rPr lang="en-US" dirty="0" smtClean="0"/>
              <a:t>, I</a:t>
            </a:r>
            <a:r>
              <a:rPr lang="en-US" baseline="-25000" dirty="0" smtClean="0"/>
              <a:t>R1</a:t>
            </a:r>
            <a:r>
              <a:rPr lang="en-US" dirty="0" smtClean="0"/>
              <a:t>.</a:t>
            </a:r>
          </a:p>
          <a:p>
            <a:endParaRPr lang="en-US" dirty="0"/>
          </a:p>
        </p:txBody>
      </p:sp>
      <p:pic>
        <p:nvPicPr>
          <p:cNvPr id="3074" name="Picture 2"/>
          <p:cNvPicPr>
            <a:picLocks noChangeAspect="1" noChangeArrowheads="1"/>
          </p:cNvPicPr>
          <p:nvPr/>
        </p:nvPicPr>
        <p:blipFill>
          <a:blip r:embed="rId2"/>
          <a:srcRect/>
          <a:stretch>
            <a:fillRect/>
          </a:stretch>
        </p:blipFill>
        <p:spPr bwMode="auto">
          <a:xfrm>
            <a:off x="1369467" y="2201626"/>
            <a:ext cx="5886450" cy="3819525"/>
          </a:xfrm>
          <a:prstGeom prst="rect">
            <a:avLst/>
          </a:prstGeom>
          <a:noFill/>
          <a:ln w="9525">
            <a:noFill/>
            <a:miter lim="800000"/>
            <a:headEnd/>
            <a:tailEnd/>
          </a:ln>
          <a:effectLst/>
        </p:spPr>
      </p:pic>
      <p:sp>
        <p:nvSpPr>
          <p:cNvPr id="5" name="TextBox 4"/>
          <p:cNvSpPr txBox="1"/>
          <p:nvPr/>
        </p:nvSpPr>
        <p:spPr>
          <a:xfrm>
            <a:off x="3098042" y="6011838"/>
            <a:ext cx="2647665" cy="369332"/>
          </a:xfrm>
          <a:prstGeom prst="rect">
            <a:avLst/>
          </a:prstGeom>
          <a:noFill/>
        </p:spPr>
        <p:txBody>
          <a:bodyPr wrap="square" rtlCol="0">
            <a:spAutoFit/>
          </a:bodyPr>
          <a:lstStyle/>
          <a:p>
            <a:pPr algn="ctr"/>
            <a:r>
              <a:rPr lang="en-US" dirty="0" smtClean="0"/>
              <a:t>Table 1</a:t>
            </a:r>
            <a:endParaRPr lang="en-US" dirty="0"/>
          </a:p>
        </p:txBody>
      </p:sp>
    </p:spTree>
    <p:extLst>
      <p:ext uri="{BB962C8B-B14F-4D97-AF65-F5344CB8AC3E}">
        <p14:creationId xmlns:p14="http://schemas.microsoft.com/office/powerpoint/2010/main" val="32514656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421" y="1269242"/>
            <a:ext cx="8720919" cy="2308324"/>
          </a:xfrm>
          <a:prstGeom prst="rect">
            <a:avLst/>
          </a:prstGeom>
          <a:noFill/>
        </p:spPr>
        <p:txBody>
          <a:bodyPr wrap="square" rtlCol="0">
            <a:spAutoFit/>
          </a:bodyPr>
          <a:lstStyle/>
          <a:p>
            <a:pPr marL="342900" indent="-342900"/>
            <a:r>
              <a:rPr lang="en-US" dirty="0" smtClean="0"/>
              <a:t>2.   Measure circuit components using the DMM: one 10 </a:t>
            </a:r>
            <a:r>
              <a:rPr lang="en-US" dirty="0" err="1" smtClean="0"/>
              <a:t>kΩ</a:t>
            </a:r>
            <a:r>
              <a:rPr lang="en-US" dirty="0" smtClean="0"/>
              <a:t> resistor, two 100 Ω sense resistors, and one 0.01 µF capacitor. (Be sure to wait until the capacitance measurement stabilizes.) Record the measured values in Table </a:t>
            </a:r>
          </a:p>
          <a:p>
            <a:pPr marL="342900" indent="-342900">
              <a:buFont typeface="+mj-lt"/>
              <a:buAutoNum type="arabicPeriod"/>
            </a:pPr>
            <a:endParaRPr lang="en-US" dirty="0" smtClean="0"/>
          </a:p>
          <a:p>
            <a:pPr marL="342900" indent="-342900"/>
            <a:r>
              <a:rPr lang="en-US" dirty="0" smtClean="0"/>
              <a:t>3.   Construct the circuit shown in Figure 1 . Set the function generator to provide a </a:t>
            </a:r>
            <a:r>
              <a:rPr lang="en-US" dirty="0" err="1" smtClean="0"/>
              <a:t>sinewave</a:t>
            </a:r>
            <a:r>
              <a:rPr lang="en-US" dirty="0" smtClean="0"/>
              <a:t> with a voltage of 2.0 </a:t>
            </a:r>
            <a:r>
              <a:rPr lang="en-US" dirty="0" err="1" smtClean="0"/>
              <a:t>Vrms</a:t>
            </a:r>
            <a:r>
              <a:rPr lang="en-US" dirty="0" smtClean="0"/>
              <a:t> at 1.0 kHz. Verify the voltage and frequency with your oscilloscope while the circuit is connected and operating; adjust if necessary.</a:t>
            </a:r>
            <a:endParaRPr lang="en-US" dirty="0"/>
          </a:p>
        </p:txBody>
      </p:sp>
      <p:pic>
        <p:nvPicPr>
          <p:cNvPr id="4098" name="Picture 2"/>
          <p:cNvPicPr>
            <a:picLocks noChangeAspect="1" noChangeArrowheads="1"/>
          </p:cNvPicPr>
          <p:nvPr/>
        </p:nvPicPr>
        <p:blipFill>
          <a:blip r:embed="rId2"/>
          <a:srcRect/>
          <a:stretch>
            <a:fillRect/>
          </a:stretch>
        </p:blipFill>
        <p:spPr bwMode="auto">
          <a:xfrm>
            <a:off x="1678668" y="3672741"/>
            <a:ext cx="5281683" cy="2345921"/>
          </a:xfrm>
          <a:prstGeom prst="rect">
            <a:avLst/>
          </a:prstGeom>
          <a:noFill/>
          <a:ln w="9525">
            <a:noFill/>
            <a:miter lim="800000"/>
            <a:headEnd/>
            <a:tailEnd/>
          </a:ln>
          <a:effectLst/>
        </p:spPr>
      </p:pic>
      <p:sp>
        <p:nvSpPr>
          <p:cNvPr id="5" name="TextBox 4"/>
          <p:cNvSpPr txBox="1"/>
          <p:nvPr/>
        </p:nvSpPr>
        <p:spPr>
          <a:xfrm>
            <a:off x="3521116" y="6018663"/>
            <a:ext cx="2620370" cy="369332"/>
          </a:xfrm>
          <a:prstGeom prst="rect">
            <a:avLst/>
          </a:prstGeom>
          <a:noFill/>
        </p:spPr>
        <p:txBody>
          <a:bodyPr wrap="square" rtlCol="0">
            <a:spAutoFit/>
          </a:bodyPr>
          <a:lstStyle/>
          <a:p>
            <a:pPr algn="ctr"/>
            <a:r>
              <a:rPr lang="en-US" dirty="0" smtClean="0"/>
              <a:t>Figure 2</a:t>
            </a:r>
            <a:endParaRPr lang="en-US" dirty="0"/>
          </a:p>
        </p:txBody>
      </p:sp>
    </p:spTree>
    <p:extLst>
      <p:ext uri="{BB962C8B-B14F-4D97-AF65-F5344CB8AC3E}">
        <p14:creationId xmlns:p14="http://schemas.microsoft.com/office/powerpoint/2010/main" val="3920900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364" y="1282890"/>
            <a:ext cx="8707272" cy="5355312"/>
          </a:xfrm>
          <a:prstGeom prst="rect">
            <a:avLst/>
          </a:prstGeom>
          <a:noFill/>
        </p:spPr>
        <p:txBody>
          <a:bodyPr wrap="square" rtlCol="0">
            <a:spAutoFit/>
          </a:bodyPr>
          <a:lstStyle/>
          <a:p>
            <a:pPr marL="342900" indent="-342900"/>
            <a:r>
              <a:rPr lang="en-US" dirty="0" smtClean="0"/>
              <a:t>4.  Using the DMM voltmeter in AC mode [V~], measure the voltage drop across each resistor. The voltage drops are small, so measure as accurately as possible and keep three significant figures in your measurement. Record the voltage drops in Table 1.</a:t>
            </a:r>
          </a:p>
          <a:p>
            <a:pPr marL="342900" indent="-342900">
              <a:buFont typeface="+mj-lt"/>
              <a:buAutoNum type="arabicPeriod"/>
            </a:pPr>
            <a:endParaRPr lang="en-US" dirty="0" smtClean="0"/>
          </a:p>
          <a:p>
            <a:pPr marL="342900" indent="-342900"/>
            <a:r>
              <a:rPr lang="en-US" dirty="0" smtClean="0"/>
              <a:t>5.   Compute the current in each resistor using Ohm's law, and record the calculated currents in Table 1.</a:t>
            </a:r>
          </a:p>
          <a:p>
            <a:pPr marL="342900" indent="-342900">
              <a:buFont typeface="+mj-lt"/>
              <a:buAutoNum type="arabicPeriod"/>
            </a:pPr>
            <a:endParaRPr lang="en-US" dirty="0" smtClean="0"/>
          </a:p>
          <a:p>
            <a:pPr marL="342900" indent="-342900"/>
            <a:r>
              <a:rPr lang="en-US" dirty="0" smtClean="0"/>
              <a:t>6.   Draw the current </a:t>
            </a:r>
            <a:r>
              <a:rPr lang="en-US" dirty="0" err="1" smtClean="0"/>
              <a:t>phasors</a:t>
            </a:r>
            <a:r>
              <a:rPr lang="en-US" dirty="0" smtClean="0"/>
              <a:t> I</a:t>
            </a:r>
            <a:r>
              <a:rPr lang="en-US" baseline="-25000" dirty="0" smtClean="0"/>
              <a:t>R1</a:t>
            </a:r>
            <a:r>
              <a:rPr lang="en-US" dirty="0" smtClean="0"/>
              <a:t>, I</a:t>
            </a:r>
            <a:r>
              <a:rPr lang="en-US" baseline="-25000" dirty="0" smtClean="0"/>
              <a:t>C</a:t>
            </a:r>
            <a:r>
              <a:rPr lang="en-US" dirty="0" smtClean="0"/>
              <a:t>, and the total current I</a:t>
            </a:r>
            <a:r>
              <a:rPr lang="en-US" baseline="-25000" dirty="0" smtClean="0"/>
              <a:t>T</a:t>
            </a:r>
            <a:r>
              <a:rPr lang="en-US" dirty="0" smtClean="0"/>
              <a:t> in a plot similar to that of Figure 1. The total current is through sense resistor R</a:t>
            </a:r>
            <a:r>
              <a:rPr lang="en-US" baseline="-25000" dirty="0" smtClean="0"/>
              <a:t>S1</a:t>
            </a:r>
            <a:r>
              <a:rPr lang="en-US" dirty="0" smtClean="0"/>
              <a:t>. The current I</a:t>
            </a:r>
            <a:r>
              <a:rPr lang="en-US" baseline="-25000" dirty="0" smtClean="0"/>
              <a:t>C</a:t>
            </a:r>
            <a:r>
              <a:rPr lang="en-US" dirty="0" smtClean="0"/>
              <a:t> is through sense resistor R</a:t>
            </a:r>
            <a:r>
              <a:rPr lang="en-US" baseline="-25000" dirty="0" smtClean="0"/>
              <a:t>S2</a:t>
            </a:r>
            <a:r>
              <a:rPr lang="en-US" dirty="0" smtClean="0"/>
              <a:t>. Ignore the small effect of the sense resistors on the </a:t>
            </a:r>
            <a:r>
              <a:rPr lang="en-US" dirty="0" err="1" smtClean="0"/>
              <a:t>phasor</a:t>
            </a:r>
            <a:r>
              <a:rPr lang="en-US" dirty="0" smtClean="0"/>
              <a:t> diagram. Note carefully the direction of the </a:t>
            </a:r>
            <a:r>
              <a:rPr lang="en-US" dirty="0" err="1" smtClean="0"/>
              <a:t>phasors</a:t>
            </a:r>
            <a:r>
              <a:rPr lang="en-US" dirty="0" smtClean="0"/>
              <a:t>. Label each of the current </a:t>
            </a:r>
            <a:r>
              <a:rPr lang="en-US" dirty="0" err="1" smtClean="0"/>
              <a:t>phasors</a:t>
            </a:r>
            <a:r>
              <a:rPr lang="en-US" dirty="0" smtClean="0"/>
              <a:t>.</a:t>
            </a:r>
          </a:p>
          <a:p>
            <a:pPr marL="342900" indent="-342900">
              <a:buFont typeface="+mj-lt"/>
              <a:buAutoNum type="arabicPeriod"/>
            </a:pPr>
            <a:endParaRPr lang="en-US" dirty="0" smtClean="0"/>
          </a:p>
          <a:p>
            <a:pPr marL="342900" indent="-342900"/>
            <a:r>
              <a:rPr lang="en-US" dirty="0" smtClean="0"/>
              <a:t>7.   Compute X</a:t>
            </a:r>
            <a:r>
              <a:rPr lang="en-US" baseline="-25000" dirty="0" smtClean="0"/>
              <a:t>C</a:t>
            </a:r>
            <a:r>
              <a:rPr lang="en-US" dirty="0" smtClean="0"/>
              <a:t> for the 1.0 kHz frequency and record the value in Table 2. Using this value and that of the sense resistor, calculate the expected current, I</a:t>
            </a:r>
            <a:r>
              <a:rPr lang="en-US" baseline="-25000" dirty="0" smtClean="0"/>
              <a:t>C</a:t>
            </a:r>
            <a:r>
              <a:rPr lang="en-US" dirty="0" smtClean="0"/>
              <a:t>, through the capacitor. Record the value in the available space in Table 1 on the line listing the capacitor’s value. How does this value compare to that found from the sense resistor?</a:t>
            </a:r>
          </a:p>
        </p:txBody>
      </p:sp>
    </p:spTree>
    <p:extLst>
      <p:ext uri="{BB962C8B-B14F-4D97-AF65-F5344CB8AC3E}">
        <p14:creationId xmlns:p14="http://schemas.microsoft.com/office/powerpoint/2010/main" val="4914828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374515" y="1203918"/>
            <a:ext cx="6067425" cy="1038225"/>
          </a:xfrm>
          <a:prstGeom prst="rect">
            <a:avLst/>
          </a:prstGeom>
          <a:noFill/>
          <a:ln w="9525">
            <a:noFill/>
            <a:miter lim="800000"/>
            <a:headEnd/>
            <a:tailEnd/>
          </a:ln>
          <a:effectLst/>
        </p:spPr>
      </p:pic>
      <p:sp>
        <p:nvSpPr>
          <p:cNvPr id="3" name="TextBox 2"/>
          <p:cNvSpPr txBox="1"/>
          <p:nvPr/>
        </p:nvSpPr>
        <p:spPr>
          <a:xfrm>
            <a:off x="2784143" y="2265528"/>
            <a:ext cx="3302758" cy="369332"/>
          </a:xfrm>
          <a:prstGeom prst="rect">
            <a:avLst/>
          </a:prstGeom>
          <a:noFill/>
        </p:spPr>
        <p:txBody>
          <a:bodyPr wrap="square" rtlCol="0">
            <a:spAutoFit/>
          </a:bodyPr>
          <a:lstStyle/>
          <a:p>
            <a:pPr algn="ctr"/>
            <a:r>
              <a:rPr lang="en-US" dirty="0" smtClean="0"/>
              <a:t>Table 2</a:t>
            </a:r>
            <a:endParaRPr lang="en-US" dirty="0"/>
          </a:p>
        </p:txBody>
      </p:sp>
      <p:sp>
        <p:nvSpPr>
          <p:cNvPr id="4" name="TextBox 3"/>
          <p:cNvSpPr txBox="1"/>
          <p:nvPr/>
        </p:nvSpPr>
        <p:spPr>
          <a:xfrm>
            <a:off x="191069" y="2715904"/>
            <a:ext cx="8720919" cy="3139321"/>
          </a:xfrm>
          <a:prstGeom prst="rect">
            <a:avLst/>
          </a:prstGeom>
          <a:noFill/>
        </p:spPr>
        <p:txBody>
          <a:bodyPr wrap="square" rtlCol="0">
            <a:spAutoFit/>
          </a:bodyPr>
          <a:lstStyle/>
          <a:p>
            <a:pPr marL="342900" indent="-342900"/>
            <a:r>
              <a:rPr lang="en-US" dirty="0" smtClean="0"/>
              <a:t>8.  Using the value of X</a:t>
            </a:r>
            <a:r>
              <a:rPr lang="en-US" baseline="-25000" dirty="0" smtClean="0"/>
              <a:t>C</a:t>
            </a:r>
            <a:r>
              <a:rPr lang="en-US" dirty="0" smtClean="0"/>
              <a:t> for the 1.0 kHz frequency and the measured resistance of R</a:t>
            </a:r>
            <a:r>
              <a:rPr lang="en-US" baseline="-25000" dirty="0" smtClean="0"/>
              <a:t>1</a:t>
            </a:r>
            <a:r>
              <a:rPr lang="en-US" dirty="0" smtClean="0"/>
              <a:t>, find the total impedance, Z</a:t>
            </a:r>
            <a:r>
              <a:rPr lang="en-US" baseline="-25000" dirty="0" smtClean="0"/>
              <a:t>T</a:t>
            </a:r>
            <a:r>
              <a:rPr lang="en-US" dirty="0" smtClean="0"/>
              <a:t>, of the circuit. Remember that these impedances add like parallel resistors. Ignore the sense resistors for this calculation. Show your work.</a:t>
            </a:r>
          </a:p>
          <a:p>
            <a:pPr marL="342900" indent="-342900">
              <a:buFont typeface="+mj-lt"/>
              <a:buAutoNum type="arabicPeriod"/>
            </a:pPr>
            <a:endParaRPr lang="en-US" dirty="0" smtClean="0"/>
          </a:p>
          <a:p>
            <a:pPr marL="342900" indent="-342900"/>
            <a:r>
              <a:rPr lang="en-US" dirty="0" smtClean="0"/>
              <a:t>9.  Using Z</a:t>
            </a:r>
            <a:r>
              <a:rPr lang="en-US" baseline="-25000" dirty="0" smtClean="0"/>
              <a:t>T</a:t>
            </a:r>
            <a:r>
              <a:rPr lang="en-US" dirty="0" smtClean="0"/>
              <a:t> and the applied voltage, V</a:t>
            </a:r>
            <a:r>
              <a:rPr lang="en-US" baseline="-25000" dirty="0" smtClean="0"/>
              <a:t>S</a:t>
            </a:r>
            <a:r>
              <a:rPr lang="en-US" dirty="0" smtClean="0"/>
              <a:t>, compute the total current, I</a:t>
            </a:r>
            <a:r>
              <a:rPr lang="en-US" baseline="-25000" dirty="0" smtClean="0"/>
              <a:t>T</a:t>
            </a:r>
            <a:r>
              <a:rPr lang="en-US" dirty="0" smtClean="0"/>
              <a:t>. Show your work. The total current should reasonably agree with the value determined in step 5.</a:t>
            </a:r>
          </a:p>
          <a:p>
            <a:pPr marL="342900" indent="-342900"/>
            <a:endParaRPr lang="en-US" dirty="0" smtClean="0"/>
          </a:p>
          <a:p>
            <a:pPr marL="342900" indent="-342900"/>
            <a:r>
              <a:rPr lang="en-US" dirty="0" smtClean="0"/>
              <a:t>10. Change the frequency to 2.0 kHz at 2.0 </a:t>
            </a:r>
            <a:r>
              <a:rPr lang="en-US" dirty="0" err="1" smtClean="0"/>
              <a:t>Vrms</a:t>
            </a:r>
            <a:r>
              <a:rPr lang="en-US" dirty="0" smtClean="0"/>
              <a:t>. Repeat steps 4, 5, and 6, recording the results in a separate table.</a:t>
            </a:r>
            <a:endParaRPr lang="en-US" dirty="0"/>
          </a:p>
        </p:txBody>
      </p:sp>
    </p:spTree>
    <p:extLst>
      <p:ext uri="{BB962C8B-B14F-4D97-AF65-F5344CB8AC3E}">
        <p14:creationId xmlns:p14="http://schemas.microsoft.com/office/powerpoint/2010/main" val="394714875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240" y="491321"/>
            <a:ext cx="3466531" cy="584775"/>
          </a:xfrm>
          <a:prstGeom prst="rect">
            <a:avLst/>
          </a:prstGeom>
          <a:noFill/>
        </p:spPr>
        <p:txBody>
          <a:bodyPr wrap="square" rtlCol="0">
            <a:spAutoFit/>
          </a:bodyPr>
          <a:lstStyle/>
          <a:p>
            <a:r>
              <a:rPr lang="en-US" sz="3200" dirty="0" smtClean="0"/>
              <a:t>Probing Further</a:t>
            </a:r>
            <a:endParaRPr lang="en-US" sz="3200" dirty="0"/>
          </a:p>
        </p:txBody>
      </p:sp>
      <p:sp>
        <p:nvSpPr>
          <p:cNvPr id="3" name="TextBox 2"/>
          <p:cNvSpPr txBox="1"/>
          <p:nvPr/>
        </p:nvSpPr>
        <p:spPr>
          <a:xfrm>
            <a:off x="0" y="1228299"/>
            <a:ext cx="8761863" cy="2585323"/>
          </a:xfrm>
          <a:prstGeom prst="rect">
            <a:avLst/>
          </a:prstGeom>
          <a:noFill/>
        </p:spPr>
        <p:txBody>
          <a:bodyPr wrap="square" rtlCol="0">
            <a:spAutoFit/>
          </a:bodyPr>
          <a:lstStyle/>
          <a:p>
            <a:pPr marL="342900" indent="-342900">
              <a:buFont typeface="+mj-lt"/>
              <a:buAutoNum type="arabicPeriod"/>
            </a:pPr>
            <a:r>
              <a:rPr lang="en-US" dirty="0" smtClean="0"/>
              <a:t>Ignoring the effect of the sense resistors, compute the real, reactive, and apparent power of the circuit in Figure 5.3 at 1.0 kHz and at 2.0 kHz.</a:t>
            </a:r>
          </a:p>
          <a:p>
            <a:pPr marL="342900" indent="-342900">
              <a:buFont typeface="+mj-lt"/>
              <a:buAutoNum type="arabicPeriod"/>
            </a:pPr>
            <a:endParaRPr lang="en-US" dirty="0" smtClean="0"/>
          </a:p>
          <a:p>
            <a:pPr marL="342900" indent="-342900">
              <a:buFont typeface="+mj-lt"/>
              <a:buAutoNum type="arabicPeriod"/>
            </a:pPr>
            <a:r>
              <a:rPr lang="en-US" dirty="0" smtClean="0"/>
              <a:t>Explain how increasing the frequency affected (a) the total impedance of the circuit and (b) the phase angle between the function generator's voltage and the function generator's current.</a:t>
            </a:r>
          </a:p>
          <a:p>
            <a:pPr marL="342900" indent="-342900">
              <a:buFont typeface="+mj-lt"/>
              <a:buAutoNum type="arabicPeriod"/>
            </a:pPr>
            <a:endParaRPr lang="en-US" dirty="0" smtClean="0"/>
          </a:p>
          <a:p>
            <a:pPr marL="342900" indent="-342900">
              <a:buFont typeface="+mj-lt"/>
              <a:buAutoNum type="arabicPeriod"/>
            </a:pPr>
            <a:r>
              <a:rPr lang="en-US" dirty="0" smtClean="0"/>
              <a:t>If the capacitor C were made smaller, what would happen to the current </a:t>
            </a:r>
            <a:r>
              <a:rPr lang="en-US" dirty="0" err="1" smtClean="0"/>
              <a:t>phasor</a:t>
            </a:r>
            <a:r>
              <a:rPr lang="en-US" dirty="0" smtClean="0"/>
              <a:t> diagrams?</a:t>
            </a:r>
            <a:endParaRPr lang="en-US" dirty="0"/>
          </a:p>
        </p:txBody>
      </p:sp>
    </p:spTree>
    <p:extLst>
      <p:ext uri="{BB962C8B-B14F-4D97-AF65-F5344CB8AC3E}">
        <p14:creationId xmlns:p14="http://schemas.microsoft.com/office/powerpoint/2010/main" val="416372925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127" y="491319"/>
            <a:ext cx="5663819" cy="584775"/>
          </a:xfrm>
          <a:prstGeom prst="rect">
            <a:avLst/>
          </a:prstGeom>
          <a:noFill/>
        </p:spPr>
        <p:txBody>
          <a:bodyPr wrap="square" rtlCol="0">
            <a:spAutoFit/>
          </a:bodyPr>
          <a:lstStyle/>
          <a:p>
            <a:r>
              <a:rPr lang="en-US" sz="3200" dirty="0" smtClean="0"/>
              <a:t>Procedure: Parallel RL circuit</a:t>
            </a:r>
            <a:endParaRPr lang="en-US" sz="3200" dirty="0"/>
          </a:p>
        </p:txBody>
      </p:sp>
      <p:sp>
        <p:nvSpPr>
          <p:cNvPr id="3" name="TextBox 2"/>
          <p:cNvSpPr txBox="1"/>
          <p:nvPr/>
        </p:nvSpPr>
        <p:spPr>
          <a:xfrm>
            <a:off x="177421" y="1282890"/>
            <a:ext cx="8584442" cy="646331"/>
          </a:xfrm>
          <a:prstGeom prst="rect">
            <a:avLst/>
          </a:prstGeom>
          <a:noFill/>
        </p:spPr>
        <p:txBody>
          <a:bodyPr wrap="square" rtlCol="0">
            <a:spAutoFit/>
          </a:bodyPr>
          <a:lstStyle/>
          <a:p>
            <a:r>
              <a:rPr lang="en-US" dirty="0" smtClean="0"/>
              <a:t>1. Create a table similar to the one below for recording experimental data: R</a:t>
            </a:r>
            <a:r>
              <a:rPr lang="en-US" baseline="-25000" dirty="0" smtClean="0"/>
              <a:t>1</a:t>
            </a:r>
            <a:r>
              <a:rPr lang="en-US" dirty="0" smtClean="0"/>
              <a:t>, R</a:t>
            </a:r>
            <a:r>
              <a:rPr lang="en-US" baseline="-25000" dirty="0" smtClean="0"/>
              <a:t>S1</a:t>
            </a:r>
            <a:r>
              <a:rPr lang="en-US" dirty="0" smtClean="0"/>
              <a:t>, R</a:t>
            </a:r>
            <a:r>
              <a:rPr lang="en-US" baseline="-25000" dirty="0" smtClean="0"/>
              <a:t>S2</a:t>
            </a:r>
            <a:r>
              <a:rPr lang="en-US" dirty="0" smtClean="0"/>
              <a:t>, L, f, V</a:t>
            </a:r>
            <a:r>
              <a:rPr lang="en-US" baseline="-25000" dirty="0" smtClean="0"/>
              <a:t>S</a:t>
            </a:r>
            <a:r>
              <a:rPr lang="en-US" dirty="0" smtClean="0"/>
              <a:t>, V</a:t>
            </a:r>
            <a:r>
              <a:rPr lang="en-US" baseline="-25000" dirty="0" smtClean="0"/>
              <a:t>RS1</a:t>
            </a:r>
            <a:r>
              <a:rPr lang="en-US" dirty="0" smtClean="0"/>
              <a:t>, V</a:t>
            </a:r>
            <a:r>
              <a:rPr lang="en-US" baseline="-25000" dirty="0" smtClean="0"/>
              <a:t>RS2</a:t>
            </a:r>
            <a:r>
              <a:rPr lang="en-US" dirty="0" smtClean="0"/>
              <a:t>, V</a:t>
            </a:r>
            <a:r>
              <a:rPr lang="en-US" baseline="-25000" dirty="0" smtClean="0"/>
              <a:t>R1</a:t>
            </a:r>
            <a:r>
              <a:rPr lang="en-US" dirty="0" smtClean="0"/>
              <a:t>, I</a:t>
            </a:r>
            <a:r>
              <a:rPr lang="en-US" baseline="-25000" dirty="0" smtClean="0"/>
              <a:t>T</a:t>
            </a:r>
            <a:r>
              <a:rPr lang="en-US" dirty="0" smtClean="0"/>
              <a:t>, I</a:t>
            </a:r>
            <a:r>
              <a:rPr lang="en-US" baseline="-25000" dirty="0" smtClean="0"/>
              <a:t>L</a:t>
            </a:r>
            <a:r>
              <a:rPr lang="en-US" dirty="0" smtClean="0"/>
              <a:t>, I</a:t>
            </a:r>
            <a:r>
              <a:rPr lang="en-US" baseline="-25000" dirty="0" smtClean="0"/>
              <a:t>R1</a:t>
            </a:r>
            <a:r>
              <a:rPr lang="en-US" dirty="0" smtClean="0"/>
              <a:t>.</a:t>
            </a:r>
            <a:endParaRPr lang="en-US" dirty="0"/>
          </a:p>
        </p:txBody>
      </p:sp>
      <p:pic>
        <p:nvPicPr>
          <p:cNvPr id="1026" name="Picture 2" descr="C:\Users\ryan\Desktop\1.png"/>
          <p:cNvPicPr>
            <a:picLocks noChangeAspect="1" noChangeArrowheads="1"/>
          </p:cNvPicPr>
          <p:nvPr/>
        </p:nvPicPr>
        <p:blipFill>
          <a:blip r:embed="rId2"/>
          <a:srcRect/>
          <a:stretch>
            <a:fillRect/>
          </a:stretch>
        </p:blipFill>
        <p:spPr bwMode="auto">
          <a:xfrm>
            <a:off x="1333002" y="2183642"/>
            <a:ext cx="6459869" cy="3657600"/>
          </a:xfrm>
          <a:prstGeom prst="rect">
            <a:avLst/>
          </a:prstGeom>
          <a:noFill/>
        </p:spPr>
      </p:pic>
      <p:sp>
        <p:nvSpPr>
          <p:cNvPr id="5" name="TextBox 4"/>
          <p:cNvSpPr txBox="1"/>
          <p:nvPr/>
        </p:nvSpPr>
        <p:spPr>
          <a:xfrm>
            <a:off x="3070746" y="6127845"/>
            <a:ext cx="2797791" cy="368489"/>
          </a:xfrm>
          <a:prstGeom prst="rect">
            <a:avLst/>
          </a:prstGeom>
          <a:noFill/>
        </p:spPr>
        <p:txBody>
          <a:bodyPr wrap="square" rtlCol="0">
            <a:spAutoFit/>
          </a:bodyPr>
          <a:lstStyle/>
          <a:p>
            <a:pPr algn="ctr"/>
            <a:r>
              <a:rPr lang="en-US" dirty="0" smtClean="0"/>
              <a:t>Table 3</a:t>
            </a:r>
            <a:endParaRPr lang="en-US" dirty="0"/>
          </a:p>
        </p:txBody>
      </p:sp>
    </p:spTree>
    <p:extLst>
      <p:ext uri="{BB962C8B-B14F-4D97-AF65-F5344CB8AC3E}">
        <p14:creationId xmlns:p14="http://schemas.microsoft.com/office/powerpoint/2010/main" val="308418174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774" y="1132765"/>
            <a:ext cx="8720919" cy="1200329"/>
          </a:xfrm>
          <a:prstGeom prst="rect">
            <a:avLst/>
          </a:prstGeom>
          <a:noFill/>
        </p:spPr>
        <p:txBody>
          <a:bodyPr wrap="square" rtlCol="0">
            <a:spAutoFit/>
          </a:bodyPr>
          <a:lstStyle/>
          <a:p>
            <a:pPr marL="342900" indent="-342900">
              <a:buAutoNum type="arabicPeriod" startAt="2"/>
            </a:pPr>
            <a:r>
              <a:rPr lang="en-US" dirty="0" smtClean="0"/>
              <a:t>Using the DMM, measure the actual values of a 2.2 </a:t>
            </a:r>
            <a:r>
              <a:rPr lang="en-US" dirty="0" err="1" smtClean="0"/>
              <a:t>kΩ</a:t>
            </a:r>
            <a:r>
              <a:rPr lang="en-US" dirty="0" smtClean="0"/>
              <a:t> resistor, two 22 ohm   resistors and a 100 </a:t>
            </a:r>
            <a:r>
              <a:rPr lang="en-US" dirty="0" err="1" smtClean="0"/>
              <a:t>mH</a:t>
            </a:r>
            <a:r>
              <a:rPr lang="en-US" dirty="0" smtClean="0"/>
              <a:t> inductor.</a:t>
            </a:r>
          </a:p>
          <a:p>
            <a:pPr marL="342900" indent="-342900">
              <a:buAutoNum type="arabicPeriod" startAt="2"/>
            </a:pPr>
            <a:endParaRPr lang="en-US" dirty="0" smtClean="0"/>
          </a:p>
          <a:p>
            <a:pPr marL="342900" indent="-342900"/>
            <a:r>
              <a:rPr lang="en-US" dirty="0" smtClean="0"/>
              <a:t>3.  Measure the winding resistance of the inductor, RW, with an ohmmeter.</a:t>
            </a:r>
          </a:p>
        </p:txBody>
      </p:sp>
      <p:pic>
        <p:nvPicPr>
          <p:cNvPr id="2050" name="Picture 2" descr="C:\Users\ryan\Desktop\2.png"/>
          <p:cNvPicPr>
            <a:picLocks noChangeAspect="1" noChangeArrowheads="1"/>
          </p:cNvPicPr>
          <p:nvPr/>
        </p:nvPicPr>
        <p:blipFill>
          <a:blip r:embed="rId2"/>
          <a:srcRect/>
          <a:stretch>
            <a:fillRect/>
          </a:stretch>
        </p:blipFill>
        <p:spPr bwMode="auto">
          <a:xfrm>
            <a:off x="2224586" y="2552132"/>
            <a:ext cx="4572000" cy="2142698"/>
          </a:xfrm>
          <a:prstGeom prst="rect">
            <a:avLst/>
          </a:prstGeom>
          <a:noFill/>
        </p:spPr>
      </p:pic>
      <p:sp>
        <p:nvSpPr>
          <p:cNvPr id="4" name="TextBox 3"/>
          <p:cNvSpPr txBox="1"/>
          <p:nvPr/>
        </p:nvSpPr>
        <p:spPr>
          <a:xfrm>
            <a:off x="2852383" y="4722126"/>
            <a:ext cx="3452883" cy="369332"/>
          </a:xfrm>
          <a:prstGeom prst="rect">
            <a:avLst/>
          </a:prstGeom>
          <a:noFill/>
        </p:spPr>
        <p:txBody>
          <a:bodyPr wrap="square" rtlCol="0">
            <a:spAutoFit/>
          </a:bodyPr>
          <a:lstStyle/>
          <a:p>
            <a:pPr algn="ctr"/>
            <a:r>
              <a:rPr lang="en-US" dirty="0" smtClean="0"/>
              <a:t>Figure 3</a:t>
            </a:r>
            <a:endParaRPr lang="en-US" dirty="0"/>
          </a:p>
        </p:txBody>
      </p:sp>
      <p:sp>
        <p:nvSpPr>
          <p:cNvPr id="5" name="TextBox 4"/>
          <p:cNvSpPr txBox="1"/>
          <p:nvPr/>
        </p:nvSpPr>
        <p:spPr>
          <a:xfrm>
            <a:off x="272955" y="5240740"/>
            <a:ext cx="8543499" cy="1200329"/>
          </a:xfrm>
          <a:prstGeom prst="rect">
            <a:avLst/>
          </a:prstGeom>
          <a:noFill/>
        </p:spPr>
        <p:txBody>
          <a:bodyPr wrap="square" rtlCol="0">
            <a:spAutoFit/>
          </a:bodyPr>
          <a:lstStyle/>
          <a:p>
            <a:pPr marL="342900" indent="-342900"/>
            <a:r>
              <a:rPr lang="en-US" dirty="0" smtClean="0"/>
              <a:t>4.  Construct the circuit shown in Figure 5.4. Using the oscilloscope’s CHANNEL 0 to monitor the function generator, set the source voltage to a sine wave with a voltage of 4.0 VPP at 4.0 kHz. Verify both the voltage and the frequency with the oscilloscope.</a:t>
            </a:r>
            <a:endParaRPr lang="en-US" dirty="0"/>
          </a:p>
        </p:txBody>
      </p:sp>
    </p:spTree>
    <p:extLst>
      <p:ext uri="{BB962C8B-B14F-4D97-AF65-F5344CB8AC3E}">
        <p14:creationId xmlns:p14="http://schemas.microsoft.com/office/powerpoint/2010/main" val="67626770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069" y="1241946"/>
            <a:ext cx="8748215" cy="5078313"/>
          </a:xfrm>
          <a:prstGeom prst="rect">
            <a:avLst/>
          </a:prstGeom>
          <a:noFill/>
        </p:spPr>
        <p:txBody>
          <a:bodyPr wrap="square" rtlCol="0">
            <a:spAutoFit/>
          </a:bodyPr>
          <a:lstStyle/>
          <a:p>
            <a:pPr marL="342900" indent="-342900"/>
            <a:r>
              <a:rPr lang="en-US" dirty="0" smtClean="0"/>
              <a:t>5.  Using oscilloscope CHANNEL 1, measure the peak-to-peak voltage across R</a:t>
            </a:r>
            <a:r>
              <a:rPr lang="en-US" baseline="-25000" dirty="0" smtClean="0"/>
              <a:t>S1</a:t>
            </a:r>
            <a:r>
              <a:rPr lang="en-US" dirty="0" smtClean="0"/>
              <a:t>. Apply Ohm's law to calculate the peak-to-peak value of the total current, I</a:t>
            </a:r>
            <a:r>
              <a:rPr lang="en-US" baseline="-25000" dirty="0" smtClean="0"/>
              <a:t>T</a:t>
            </a:r>
            <a:r>
              <a:rPr lang="en-US" dirty="0" smtClean="0"/>
              <a:t>.</a:t>
            </a:r>
          </a:p>
          <a:p>
            <a:pPr marL="342900" indent="-342900"/>
            <a:endParaRPr lang="en-US" dirty="0" smtClean="0"/>
          </a:p>
          <a:p>
            <a:pPr marL="342900" indent="-342900"/>
            <a:r>
              <a:rPr lang="en-US" dirty="0" smtClean="0"/>
              <a:t>6.  Because RS1 is small compared to R</a:t>
            </a:r>
            <a:r>
              <a:rPr lang="en-US" baseline="-25000" dirty="0" smtClean="0"/>
              <a:t>1</a:t>
            </a:r>
            <a:r>
              <a:rPr lang="en-US" dirty="0" smtClean="0"/>
              <a:t>, the source voltage V</a:t>
            </a:r>
            <a:r>
              <a:rPr lang="en-US" baseline="-25000" dirty="0" smtClean="0"/>
              <a:t>S</a:t>
            </a:r>
            <a:r>
              <a:rPr lang="en-US" dirty="0" smtClean="0"/>
              <a:t> is very nearly the voltage across the resistor R</a:t>
            </a:r>
            <a:r>
              <a:rPr lang="en-US" baseline="-25000" dirty="0" smtClean="0"/>
              <a:t>1</a:t>
            </a:r>
            <a:r>
              <a:rPr lang="en-US" dirty="0" smtClean="0"/>
              <a:t>. Furthermore, since only resistors are in that loop, the phase of the voltage across R</a:t>
            </a:r>
            <a:r>
              <a:rPr lang="en-US" baseline="-25000" dirty="0" smtClean="0"/>
              <a:t>1</a:t>
            </a:r>
            <a:r>
              <a:rPr lang="en-US" dirty="0" smtClean="0"/>
              <a:t> — and current through R</a:t>
            </a:r>
            <a:r>
              <a:rPr lang="en-US" baseline="-25000" dirty="0" smtClean="0"/>
              <a:t>1</a:t>
            </a:r>
            <a:r>
              <a:rPr lang="en-US" dirty="0" smtClean="0"/>
              <a:t> — is the same as the phase of the source voltage V</a:t>
            </a:r>
            <a:r>
              <a:rPr lang="en-US" baseline="-25000" dirty="0" smtClean="0"/>
              <a:t>S</a:t>
            </a:r>
            <a:r>
              <a:rPr lang="en-US" dirty="0" smtClean="0"/>
              <a:t>. </a:t>
            </a:r>
          </a:p>
          <a:p>
            <a:pPr marL="342900" indent="-342900">
              <a:buFont typeface="+mj-lt"/>
              <a:buAutoNum type="arabicPeriod"/>
            </a:pPr>
            <a:endParaRPr lang="en-US" dirty="0" smtClean="0"/>
          </a:p>
          <a:p>
            <a:pPr marL="342900" indent="-342900"/>
            <a:r>
              <a:rPr lang="en-US" dirty="0" smtClean="0"/>
              <a:t>      With CHANNEL 0 of the oscilloscope displaying the voltage across the function generator (V</a:t>
            </a:r>
            <a:r>
              <a:rPr lang="en-US" baseline="-25000" dirty="0" smtClean="0"/>
              <a:t>S</a:t>
            </a:r>
            <a:r>
              <a:rPr lang="en-US" dirty="0" smtClean="0"/>
              <a:t>), and CHANNEL 1 displaying the voltage across R</a:t>
            </a:r>
            <a:r>
              <a:rPr lang="en-US" baseline="-25000" dirty="0" smtClean="0"/>
              <a:t>S1</a:t>
            </a:r>
            <a:r>
              <a:rPr lang="en-US" dirty="0" smtClean="0"/>
              <a:t>, measure the phase angle between the generator voltage, VS, and the generator current, I</a:t>
            </a:r>
            <a:r>
              <a:rPr lang="en-US" baseline="-25000" dirty="0" smtClean="0"/>
              <a:t>T</a:t>
            </a:r>
            <a:r>
              <a:rPr lang="en-US" dirty="0" smtClean="0"/>
              <a:t>, (i.e., the current flowing through R</a:t>
            </a:r>
            <a:r>
              <a:rPr lang="en-US" baseline="-25000" dirty="0" smtClean="0"/>
              <a:t>S1</a:t>
            </a:r>
            <a:r>
              <a:rPr lang="en-US" dirty="0" smtClean="0"/>
              <a:t>). This is equivalently the phase angle between I</a:t>
            </a:r>
            <a:r>
              <a:rPr lang="en-US" baseline="-25000" dirty="0" smtClean="0"/>
              <a:t>R1</a:t>
            </a:r>
            <a:r>
              <a:rPr lang="en-US" dirty="0" smtClean="0"/>
              <a:t> and I</a:t>
            </a:r>
            <a:r>
              <a:rPr lang="en-US" baseline="-25000" dirty="0" smtClean="0"/>
              <a:t>T</a:t>
            </a:r>
            <a:r>
              <a:rPr lang="en-US" dirty="0" smtClean="0"/>
              <a:t>. To make the measurement, set the scope’s TRIGGER to EDGE and trigger on CHANNEL 0.</a:t>
            </a:r>
          </a:p>
          <a:p>
            <a:pPr marL="342900" indent="-342900"/>
            <a:endParaRPr lang="en-US" dirty="0" smtClean="0"/>
          </a:p>
          <a:p>
            <a:pPr marL="342900" indent="-342900"/>
            <a:r>
              <a:rPr lang="en-US" dirty="0" smtClean="0"/>
              <a:t>	Use the AUTOSCALE button to ensure the waveforms are approximately the same height. You may press STOP to improve accuracy when taking cursor measurements. Record the measured phase angle between I</a:t>
            </a:r>
            <a:r>
              <a:rPr lang="en-US" baseline="-25000" dirty="0" smtClean="0"/>
              <a:t>R1</a:t>
            </a:r>
            <a:r>
              <a:rPr lang="en-US" dirty="0" smtClean="0"/>
              <a:t> and I</a:t>
            </a:r>
            <a:r>
              <a:rPr lang="en-US" baseline="-25000" dirty="0" smtClean="0"/>
              <a:t>T</a:t>
            </a:r>
            <a:r>
              <a:rPr lang="en-US" dirty="0" smtClean="0"/>
              <a:t>.</a:t>
            </a:r>
            <a:endParaRPr lang="en-US" dirty="0"/>
          </a:p>
        </p:txBody>
      </p:sp>
    </p:spTree>
    <p:extLst>
      <p:ext uri="{BB962C8B-B14F-4D97-AF65-F5344CB8AC3E}">
        <p14:creationId xmlns:p14="http://schemas.microsoft.com/office/powerpoint/2010/main" val="2245064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Lab Policy contd…</a:t>
            </a:r>
            <a:endParaRPr lang="en-US" b="1" dirty="0"/>
          </a:p>
        </p:txBody>
      </p:sp>
      <p:sp>
        <p:nvSpPr>
          <p:cNvPr id="3" name="Content Placeholder 2"/>
          <p:cNvSpPr>
            <a:spLocks noGrp="1"/>
          </p:cNvSpPr>
          <p:nvPr>
            <p:ph idx="1"/>
          </p:nvPr>
        </p:nvSpPr>
        <p:spPr>
          <a:xfrm>
            <a:off x="404244" y="1193452"/>
            <a:ext cx="8229600" cy="5508625"/>
          </a:xfrm>
        </p:spPr>
        <p:txBody>
          <a:bodyPr/>
          <a:lstStyle/>
          <a:p>
            <a:pPr marL="0" indent="0" algn="just">
              <a:buNone/>
            </a:pPr>
            <a:endParaRPr lang="en-US" dirty="0" smtClean="0"/>
          </a:p>
          <a:p>
            <a:pPr algn="just"/>
            <a:r>
              <a:rPr lang="en-US" sz="2400" b="1" dirty="0"/>
              <a:t>Lab Records:- </a:t>
            </a:r>
            <a:r>
              <a:rPr lang="en-US" sz="2400" dirty="0"/>
              <a:t>The student must keep all work in preparation of and obtained during lab in an approved notebook and prepare a lab report on selected experiments</a:t>
            </a:r>
            <a:r>
              <a:rPr lang="en-US" sz="2400" dirty="0" smtClean="0"/>
              <a:t>.</a:t>
            </a:r>
          </a:p>
          <a:p>
            <a:pPr algn="just"/>
            <a:endParaRPr lang="en-US" sz="2400" dirty="0" smtClean="0"/>
          </a:p>
          <a:p>
            <a:pPr algn="just"/>
            <a:r>
              <a:rPr lang="en-US" sz="2400" b="1" dirty="0" smtClean="0"/>
              <a:t>Late Work:- </a:t>
            </a:r>
            <a:r>
              <a:rPr lang="en-US" sz="2400" dirty="0" smtClean="0"/>
              <a:t>All full lab write-ups are due two weeks from the date lab is performed. Late work will </a:t>
            </a:r>
            <a:r>
              <a:rPr lang="en-US" sz="2400" b="1" dirty="0" smtClean="0"/>
              <a:t>NOT</a:t>
            </a:r>
            <a:r>
              <a:rPr lang="en-US" sz="2400" dirty="0" smtClean="0"/>
              <a:t> be accepted.</a:t>
            </a:r>
            <a:endParaRPr lang="en-US" sz="2400" dirty="0"/>
          </a:p>
          <a:p>
            <a:pPr algn="just"/>
            <a:endParaRPr lang="en-US" sz="2400" dirty="0" smtClean="0"/>
          </a:p>
          <a:p>
            <a:r>
              <a:rPr lang="en-US" sz="2400" b="1" dirty="0" smtClean="0"/>
              <a:t>Final Exam:- </a:t>
            </a:r>
            <a:r>
              <a:rPr lang="en-US" sz="2400" dirty="0" smtClean="0"/>
              <a:t>The final exam will be given in lab on the last meeting. It will contain </a:t>
            </a:r>
            <a:r>
              <a:rPr lang="en-US" sz="2400" dirty="0"/>
              <a:t>a written part and a </a:t>
            </a:r>
            <a:r>
              <a:rPr lang="en-US" sz="2400" dirty="0" smtClean="0"/>
              <a:t>practical (physical </a:t>
            </a:r>
            <a:r>
              <a:rPr lang="en-US" sz="2400" dirty="0"/>
              <a:t>operations) part.</a:t>
            </a:r>
            <a:endParaRPr lang="en-US" sz="2400" dirty="0" smtClean="0"/>
          </a:p>
          <a:p>
            <a:endParaRPr lang="en-US" dirty="0" smtClean="0"/>
          </a:p>
          <a:p>
            <a:endParaRPr lang="en-US" dirty="0"/>
          </a:p>
        </p:txBody>
      </p:sp>
    </p:spTree>
    <p:extLst>
      <p:ext uri="{BB962C8B-B14F-4D97-AF65-F5344CB8AC3E}">
        <p14:creationId xmlns:p14="http://schemas.microsoft.com/office/powerpoint/2010/main" val="778370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773" y="1241946"/>
            <a:ext cx="8707272" cy="4524315"/>
          </a:xfrm>
          <a:prstGeom prst="rect">
            <a:avLst/>
          </a:prstGeom>
          <a:noFill/>
        </p:spPr>
        <p:txBody>
          <a:bodyPr wrap="square" rtlCol="0">
            <a:spAutoFit/>
          </a:bodyPr>
          <a:lstStyle/>
          <a:p>
            <a:pPr marL="342900" indent="-342900" algn="just"/>
            <a:r>
              <a:rPr lang="en-US" dirty="0" smtClean="0"/>
              <a:t>7. Replace the sense resistor R</a:t>
            </a:r>
            <a:r>
              <a:rPr lang="en-US" baseline="-25000" dirty="0" smtClean="0"/>
              <a:t>S1</a:t>
            </a:r>
            <a:r>
              <a:rPr lang="en-US" dirty="0" smtClean="0"/>
              <a:t> with a jumper wire. CHANNEL 0 is still measuring the output voltage of the function generator, which now is also the voltage across R</a:t>
            </a:r>
            <a:r>
              <a:rPr lang="en-US" baseline="-25000" dirty="0" smtClean="0"/>
              <a:t>1</a:t>
            </a:r>
            <a:r>
              <a:rPr lang="en-US" dirty="0" smtClean="0"/>
              <a:t>. Connect CHANNEL 1 of the oscilloscope across sense resistor R</a:t>
            </a:r>
            <a:r>
              <a:rPr lang="en-US" baseline="-25000" dirty="0" smtClean="0"/>
              <a:t>S2</a:t>
            </a:r>
            <a:r>
              <a:rPr lang="en-US" dirty="0" smtClean="0"/>
              <a:t>. Record the voltages across R</a:t>
            </a:r>
            <a:r>
              <a:rPr lang="en-US" baseline="-25000" dirty="0" smtClean="0"/>
              <a:t>1</a:t>
            </a:r>
            <a:r>
              <a:rPr lang="en-US" dirty="0" smtClean="0"/>
              <a:t> and across R</a:t>
            </a:r>
            <a:r>
              <a:rPr lang="en-US" baseline="-25000" dirty="0" smtClean="0"/>
              <a:t>S2</a:t>
            </a:r>
            <a:r>
              <a:rPr lang="en-US" dirty="0" smtClean="0"/>
              <a:t>. Apply Ohm's law to calculate the current in each branch of the circuit, and record the currents. Since L is in series with R</a:t>
            </a:r>
            <a:r>
              <a:rPr lang="en-US" baseline="-25000" dirty="0" smtClean="0"/>
              <a:t>S2</a:t>
            </a:r>
            <a:r>
              <a:rPr lang="en-US" dirty="0" smtClean="0"/>
              <a:t>, enter the same current for both in Table 5.3.</a:t>
            </a:r>
          </a:p>
          <a:p>
            <a:pPr marL="342900" indent="-342900" algn="just"/>
            <a:endParaRPr lang="en-US" dirty="0" smtClean="0"/>
          </a:p>
          <a:p>
            <a:pPr marL="342900" indent="-342900" algn="just"/>
            <a:r>
              <a:rPr lang="en-US" dirty="0" smtClean="0"/>
              <a:t>8. Using the computed peak-to-peak currents from Table 5.3, draw the current </a:t>
            </a:r>
            <a:r>
              <a:rPr lang="en-US" dirty="0" err="1" smtClean="0"/>
              <a:t>phasor</a:t>
            </a:r>
            <a:r>
              <a:rPr lang="en-US" dirty="0" smtClean="0"/>
              <a:t> diagram for the circuit. Ignore the effects of the sense resistors. Your diagram should look somewhat similar to Figure 5.2 (b).</a:t>
            </a:r>
          </a:p>
          <a:p>
            <a:pPr marL="342900" indent="-342900" algn="just"/>
            <a:endParaRPr lang="en-US" dirty="0" smtClean="0"/>
          </a:p>
          <a:p>
            <a:pPr marL="342900" indent="-342900" algn="just"/>
            <a:r>
              <a:rPr lang="en-US" dirty="0" smtClean="0"/>
              <a:t>9. The </a:t>
            </a:r>
            <a:r>
              <a:rPr lang="en-US" dirty="0" err="1" smtClean="0"/>
              <a:t>phasor</a:t>
            </a:r>
            <a:r>
              <a:rPr lang="en-US" dirty="0" smtClean="0"/>
              <a:t> diagram depicts visually the relationship between the total current and the currents in each branch of the circuit. From the currents in the </a:t>
            </a:r>
            <a:r>
              <a:rPr lang="en-US" dirty="0" err="1" smtClean="0"/>
              <a:t>phasor</a:t>
            </a:r>
            <a:r>
              <a:rPr lang="en-US" dirty="0" smtClean="0"/>
              <a:t> diagram, compute the phase angle between the total current (I</a:t>
            </a:r>
            <a:r>
              <a:rPr lang="en-US" baseline="-25000" dirty="0" smtClean="0"/>
              <a:t>T</a:t>
            </a:r>
            <a:r>
              <a:rPr lang="en-US" dirty="0" smtClean="0"/>
              <a:t>) and the current in R</a:t>
            </a:r>
            <a:r>
              <a:rPr lang="en-US" baseline="-25000" dirty="0" smtClean="0"/>
              <a:t>1</a:t>
            </a:r>
            <a:r>
              <a:rPr lang="en-US" dirty="0" smtClean="0"/>
              <a:t> (I</a:t>
            </a:r>
            <a:r>
              <a:rPr lang="en-US" baseline="-25000" dirty="0" smtClean="0"/>
              <a:t>R1</a:t>
            </a:r>
            <a:r>
              <a:rPr lang="en-US" dirty="0" smtClean="0"/>
              <a:t>). Then compute the phase angle between the total current (I</a:t>
            </a:r>
            <a:r>
              <a:rPr lang="en-US" baseline="-25000" dirty="0" smtClean="0"/>
              <a:t>T</a:t>
            </a:r>
            <a:r>
              <a:rPr lang="en-US" dirty="0" smtClean="0"/>
              <a:t>), and the current in L (I</a:t>
            </a:r>
            <a:r>
              <a:rPr lang="en-US" baseline="-25000" dirty="0" smtClean="0"/>
              <a:t>L</a:t>
            </a:r>
            <a:r>
              <a:rPr lang="en-US" dirty="0" smtClean="0"/>
              <a:t>). Ideally, what should be the sum of these angles?</a:t>
            </a:r>
            <a:endParaRPr lang="en-US" dirty="0"/>
          </a:p>
        </p:txBody>
      </p:sp>
    </p:spTree>
    <p:extLst>
      <p:ext uri="{BB962C8B-B14F-4D97-AF65-F5344CB8AC3E}">
        <p14:creationId xmlns:p14="http://schemas.microsoft.com/office/powerpoint/2010/main" val="176268468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773" y="1187355"/>
            <a:ext cx="8748215" cy="3693319"/>
          </a:xfrm>
          <a:prstGeom prst="rect">
            <a:avLst/>
          </a:prstGeom>
          <a:noFill/>
        </p:spPr>
        <p:txBody>
          <a:bodyPr wrap="square" rtlCol="0">
            <a:spAutoFit/>
          </a:bodyPr>
          <a:lstStyle/>
          <a:p>
            <a:pPr marL="342900" indent="-342900" algn="just"/>
            <a:r>
              <a:rPr lang="en-US" dirty="0" smtClean="0"/>
              <a:t>10. On the oscilloscope, measure the angle between I</a:t>
            </a:r>
            <a:r>
              <a:rPr lang="en-US" baseline="-25000" dirty="0" smtClean="0"/>
              <a:t>L</a:t>
            </a:r>
            <a:r>
              <a:rPr lang="en-US" dirty="0" smtClean="0"/>
              <a:t> and I</a:t>
            </a:r>
            <a:r>
              <a:rPr lang="en-US" baseline="-25000" dirty="0" smtClean="0"/>
              <a:t>R1</a:t>
            </a:r>
            <a:r>
              <a:rPr lang="en-US" dirty="0" smtClean="0"/>
              <a:t>. (The oscilloscope’s leads were already connected to do this as a result of step 7.) Ideally, this measurement should be 90°, but resistance in the inductor, may reduce the angle. If necessary, adjust both scope channels to have the same apparent height on the oscilloscope screen in order to make the measurement.</a:t>
            </a:r>
          </a:p>
          <a:p>
            <a:pPr marL="342900" indent="-342900" algn="just">
              <a:buFont typeface="+mj-lt"/>
              <a:buAutoNum type="arabicPeriod"/>
            </a:pPr>
            <a:endParaRPr lang="en-US" dirty="0" smtClean="0"/>
          </a:p>
          <a:p>
            <a:pPr marL="342900" indent="-342900" algn="just"/>
            <a:r>
              <a:rPr lang="en-US" dirty="0" smtClean="0"/>
              <a:t>11. In step 6 you measured  the phase angle Φ</a:t>
            </a:r>
            <a:r>
              <a:rPr lang="en-US" baseline="-25000" dirty="0" smtClean="0"/>
              <a:t>RT</a:t>
            </a:r>
            <a:r>
              <a:rPr lang="en-US" dirty="0" smtClean="0"/>
              <a:t> between I</a:t>
            </a:r>
            <a:r>
              <a:rPr lang="en-US" baseline="-25000" dirty="0" smtClean="0"/>
              <a:t>R1</a:t>
            </a:r>
            <a:r>
              <a:rPr lang="en-US" dirty="0" smtClean="0"/>
              <a:t> and I</a:t>
            </a:r>
            <a:r>
              <a:rPr lang="en-US" baseline="-25000" dirty="0" smtClean="0"/>
              <a:t>T</a:t>
            </a:r>
            <a:r>
              <a:rPr lang="en-US" dirty="0" smtClean="0"/>
              <a:t>. In step 10 you measured the phase angle Φ</a:t>
            </a:r>
            <a:r>
              <a:rPr lang="en-US" baseline="-25000" dirty="0" smtClean="0"/>
              <a:t>RL</a:t>
            </a:r>
            <a:r>
              <a:rPr lang="en-US" dirty="0" smtClean="0"/>
              <a:t> between I</a:t>
            </a:r>
            <a:r>
              <a:rPr lang="en-US" baseline="-25000" dirty="0" smtClean="0"/>
              <a:t>R1</a:t>
            </a:r>
            <a:r>
              <a:rPr lang="en-US" dirty="0" smtClean="0"/>
              <a:t> and I</a:t>
            </a:r>
            <a:r>
              <a:rPr lang="en-US" baseline="-25000" dirty="0" smtClean="0"/>
              <a:t>L</a:t>
            </a:r>
            <a:r>
              <a:rPr lang="en-US" dirty="0" smtClean="0"/>
              <a:t>. Compute the phase angle Φ</a:t>
            </a:r>
            <a:r>
              <a:rPr lang="en-US" baseline="-25000" dirty="0" smtClean="0"/>
              <a:t>TL</a:t>
            </a:r>
            <a:r>
              <a:rPr lang="en-US" dirty="0" smtClean="0"/>
              <a:t> between I</a:t>
            </a:r>
            <a:r>
              <a:rPr lang="en-US" baseline="-25000" dirty="0" smtClean="0"/>
              <a:t>T</a:t>
            </a:r>
            <a:r>
              <a:rPr lang="en-US" dirty="0" smtClean="0"/>
              <a:t> and I</a:t>
            </a:r>
            <a:r>
              <a:rPr lang="en-US" baseline="-25000" dirty="0" smtClean="0"/>
              <a:t>L</a:t>
            </a:r>
            <a:r>
              <a:rPr lang="en-US" dirty="0" smtClean="0"/>
              <a:t> by subtracting Φ</a:t>
            </a:r>
            <a:r>
              <a:rPr lang="en-US" baseline="-25000" dirty="0" smtClean="0"/>
              <a:t>RT</a:t>
            </a:r>
            <a:r>
              <a:rPr lang="en-US" dirty="0" smtClean="0"/>
              <a:t> from Φ</a:t>
            </a:r>
            <a:r>
              <a:rPr lang="en-US" baseline="-25000" dirty="0" smtClean="0"/>
              <a:t>RL</a:t>
            </a:r>
            <a:r>
              <a:rPr lang="en-US" dirty="0" smtClean="0"/>
              <a:t>. That is, Φ</a:t>
            </a:r>
            <a:r>
              <a:rPr lang="en-US" baseline="-25000" dirty="0" smtClean="0"/>
              <a:t>TL</a:t>
            </a:r>
            <a:r>
              <a:rPr lang="en-US" dirty="0" smtClean="0"/>
              <a:t> = Φ</a:t>
            </a:r>
            <a:r>
              <a:rPr lang="en-US" baseline="-25000" dirty="0" smtClean="0"/>
              <a:t>RL</a:t>
            </a:r>
            <a:r>
              <a:rPr lang="en-US" dirty="0" smtClean="0"/>
              <a:t> – Φ</a:t>
            </a:r>
            <a:r>
              <a:rPr lang="en-US" baseline="-25000" dirty="0" smtClean="0"/>
              <a:t>RT</a:t>
            </a:r>
            <a:r>
              <a:rPr lang="en-US" dirty="0" smtClean="0"/>
              <a:t>.</a:t>
            </a:r>
          </a:p>
          <a:p>
            <a:pPr marL="342900" indent="-342900" algn="just">
              <a:buFont typeface="+mj-lt"/>
              <a:buAutoNum type="arabicPeriod"/>
            </a:pPr>
            <a:endParaRPr lang="en-US" dirty="0" smtClean="0"/>
          </a:p>
          <a:p>
            <a:pPr marL="342900" indent="-342900" algn="just"/>
            <a:r>
              <a:rPr lang="en-US" dirty="0" smtClean="0"/>
              <a:t>12. Construct a table that will allow easy comparison of the computed and measured phase angles from steps 6, 9, 10, and 11. Compare the measured phase angles versus the computed phase angles. Discuss likely causes for any discrepancies</a:t>
            </a:r>
            <a:endParaRPr lang="en-US" dirty="0"/>
          </a:p>
        </p:txBody>
      </p:sp>
    </p:spTree>
    <p:extLst>
      <p:ext uri="{BB962C8B-B14F-4D97-AF65-F5344CB8AC3E}">
        <p14:creationId xmlns:p14="http://schemas.microsoft.com/office/powerpoint/2010/main" val="240107319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364" y="436728"/>
            <a:ext cx="3766782" cy="646331"/>
          </a:xfrm>
          <a:prstGeom prst="rect">
            <a:avLst/>
          </a:prstGeom>
          <a:noFill/>
        </p:spPr>
        <p:txBody>
          <a:bodyPr wrap="square" rtlCol="0">
            <a:spAutoFit/>
          </a:bodyPr>
          <a:lstStyle/>
          <a:p>
            <a:r>
              <a:rPr lang="en-US" sz="3600" dirty="0" smtClean="0"/>
              <a:t>Probing Further</a:t>
            </a:r>
            <a:endParaRPr lang="en-US" sz="3600" dirty="0"/>
          </a:p>
        </p:txBody>
      </p:sp>
      <p:sp>
        <p:nvSpPr>
          <p:cNvPr id="3" name="TextBox 2"/>
          <p:cNvSpPr txBox="1"/>
          <p:nvPr/>
        </p:nvSpPr>
        <p:spPr>
          <a:xfrm>
            <a:off x="204716" y="1269242"/>
            <a:ext cx="8679977" cy="2585323"/>
          </a:xfrm>
          <a:prstGeom prst="rect">
            <a:avLst/>
          </a:prstGeom>
          <a:noFill/>
        </p:spPr>
        <p:txBody>
          <a:bodyPr wrap="square" rtlCol="0">
            <a:spAutoFit/>
          </a:bodyPr>
          <a:lstStyle/>
          <a:p>
            <a:pPr marL="342900" indent="-342900">
              <a:buFont typeface="+mj-lt"/>
              <a:buAutoNum type="arabicPeriod"/>
            </a:pPr>
            <a:r>
              <a:rPr lang="en-US" dirty="0" smtClean="0"/>
              <a:t>The currents I</a:t>
            </a:r>
            <a:r>
              <a:rPr lang="en-US" baseline="-25000" dirty="0" smtClean="0"/>
              <a:t>R1</a:t>
            </a:r>
            <a:r>
              <a:rPr lang="en-US" dirty="0" smtClean="0"/>
              <a:t> and I</a:t>
            </a:r>
            <a:r>
              <a:rPr lang="en-US" baseline="-25000" dirty="0" smtClean="0"/>
              <a:t>L</a:t>
            </a:r>
            <a:r>
              <a:rPr lang="en-US" dirty="0" smtClean="0"/>
              <a:t> were measured in step 7. If those currents are 90° apart, we can calculate the total current I</a:t>
            </a:r>
            <a:r>
              <a:rPr lang="en-US" baseline="-25000" dirty="0" smtClean="0"/>
              <a:t>T</a:t>
            </a:r>
            <a:r>
              <a:rPr lang="en-US" dirty="0" smtClean="0"/>
              <a:t> using the Pythagorean theorem:</a:t>
            </a:r>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r>
              <a:rPr lang="en-US" dirty="0" smtClean="0"/>
              <a:t>	a. Compare this calculated total current to the total current measured in step 5.</a:t>
            </a:r>
          </a:p>
          <a:p>
            <a:pPr marL="342900" indent="-342900"/>
            <a:r>
              <a:rPr lang="en-US" dirty="0" smtClean="0"/>
              <a:t>	b. What factors might cause any discrepancies observed between the values?</a:t>
            </a:r>
          </a:p>
          <a:p>
            <a:pPr marL="342900" indent="-342900">
              <a:buFont typeface="+mj-lt"/>
              <a:buAutoNum type="arabicPeriod"/>
            </a:pPr>
            <a:endParaRPr lang="en-US" dirty="0" smtClean="0"/>
          </a:p>
          <a:p>
            <a:pPr marL="342900" indent="-342900"/>
            <a:r>
              <a:rPr lang="en-US" dirty="0" smtClean="0"/>
              <a:t>2.   What effect does the inductor’s coil resistance have on the phase angle between the currents in the resistor and the inductor?</a:t>
            </a:r>
            <a:endParaRPr lang="en-US" dirty="0"/>
          </a:p>
        </p:txBody>
      </p:sp>
      <p:pic>
        <p:nvPicPr>
          <p:cNvPr id="1026" name="Picture 2"/>
          <p:cNvPicPr>
            <a:picLocks noChangeAspect="1" noChangeArrowheads="1"/>
          </p:cNvPicPr>
          <p:nvPr/>
        </p:nvPicPr>
        <p:blipFill>
          <a:blip r:embed="rId2"/>
          <a:srcRect/>
          <a:stretch>
            <a:fillRect/>
          </a:stretch>
        </p:blipFill>
        <p:spPr bwMode="auto">
          <a:xfrm>
            <a:off x="3452884" y="1947365"/>
            <a:ext cx="1446662" cy="481936"/>
          </a:xfrm>
          <a:prstGeom prst="rect">
            <a:avLst/>
          </a:prstGeom>
          <a:noFill/>
          <a:ln w="9525">
            <a:noFill/>
            <a:miter lim="800000"/>
            <a:headEnd/>
            <a:tailEnd/>
          </a:ln>
          <a:effectLst/>
        </p:spPr>
      </p:pic>
    </p:spTree>
    <p:extLst>
      <p:ext uri="{BB962C8B-B14F-4D97-AF65-F5344CB8AC3E}">
        <p14:creationId xmlns:p14="http://schemas.microsoft.com/office/powerpoint/2010/main" val="253111621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7089" y="1097272"/>
            <a:ext cx="8772225" cy="1470025"/>
          </a:xfrm>
        </p:spPr>
        <p:txBody>
          <a:bodyPr>
            <a:normAutofit/>
          </a:bodyPr>
          <a:lstStyle/>
          <a:p>
            <a:pPr algn="ctr"/>
            <a:r>
              <a:rPr lang="en-US" b="1" dirty="0"/>
              <a:t>ECE </a:t>
            </a:r>
            <a:r>
              <a:rPr lang="en-US" b="1" dirty="0" smtClean="0"/>
              <a:t>212 </a:t>
            </a:r>
            <a:r>
              <a:rPr lang="en-US" b="1" dirty="0"/>
              <a:t>- Electrical Engineering Lab </a:t>
            </a:r>
            <a:r>
              <a:rPr lang="en-US" b="1" dirty="0" smtClean="0"/>
              <a:t>VI</a:t>
            </a:r>
          </a:p>
        </p:txBody>
      </p:sp>
      <p:sp>
        <p:nvSpPr>
          <p:cNvPr id="5" name="Subtitle 4"/>
          <p:cNvSpPr>
            <a:spLocks noGrp="1"/>
          </p:cNvSpPr>
          <p:nvPr>
            <p:ph type="subTitle" idx="1"/>
          </p:nvPr>
        </p:nvSpPr>
        <p:spPr>
          <a:xfrm>
            <a:off x="768613" y="4954979"/>
            <a:ext cx="7569177" cy="1752600"/>
          </a:xfrm>
        </p:spPr>
        <p:txBody>
          <a:bodyPr/>
          <a:lstStyle/>
          <a:p>
            <a:r>
              <a:rPr lang="en-US" b="1" dirty="0" smtClean="0"/>
              <a:t>Pre-labs for ECE 212</a:t>
            </a:r>
          </a:p>
          <a:p>
            <a:r>
              <a:rPr lang="en-US" b="1" dirty="0" err="1" smtClean="0"/>
              <a:t>Raihan</a:t>
            </a:r>
            <a:r>
              <a:rPr lang="en-US" b="1" dirty="0" smtClean="0"/>
              <a:t> </a:t>
            </a:r>
            <a:r>
              <a:rPr lang="en-US" b="1" dirty="0" err="1" smtClean="0"/>
              <a:t>Hazarika</a:t>
            </a:r>
            <a:endParaRPr lang="en-US" b="1" dirty="0" smtClean="0"/>
          </a:p>
          <a:p>
            <a:r>
              <a:rPr lang="en-US" b="1" dirty="0" smtClean="0"/>
              <a:t>Created: 02/16/2013  Updated: 02/23/2013</a:t>
            </a:r>
          </a:p>
        </p:txBody>
      </p:sp>
    </p:spTree>
    <p:extLst>
      <p:ext uri="{BB962C8B-B14F-4D97-AF65-F5344CB8AC3E}">
        <p14:creationId xmlns:p14="http://schemas.microsoft.com/office/powerpoint/2010/main" val="3712857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720972" y="2477130"/>
            <a:ext cx="7772400" cy="1362075"/>
          </a:xfrm>
          <a:prstGeom prst="rect">
            <a:avLst/>
          </a:prstGeom>
        </p:spPr>
        <p:txBody>
          <a:bodyPr/>
          <a:lstStyle>
            <a:lvl1pPr algn="l" rtl="0" eaLnBrk="0" fontAlgn="base" hangingPunct="0">
              <a:spcBef>
                <a:spcPct val="0"/>
              </a:spcBef>
              <a:spcAft>
                <a:spcPct val="0"/>
              </a:spcAft>
              <a:defRPr sz="2800" kern="12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Times New Roman" pitchFamily="18" charset="0"/>
              </a:defRPr>
            </a:lvl2pPr>
            <a:lvl3pPr algn="l" rtl="0" eaLnBrk="0" fontAlgn="base" hangingPunct="0">
              <a:spcBef>
                <a:spcPct val="0"/>
              </a:spcBef>
              <a:spcAft>
                <a:spcPct val="0"/>
              </a:spcAft>
              <a:defRPr sz="2800">
                <a:solidFill>
                  <a:schemeClr val="tx1"/>
                </a:solidFill>
                <a:latin typeface="Times New Roman" pitchFamily="18" charset="0"/>
              </a:defRPr>
            </a:lvl3pPr>
            <a:lvl4pPr algn="l" rtl="0" eaLnBrk="0" fontAlgn="base" hangingPunct="0">
              <a:spcBef>
                <a:spcPct val="0"/>
              </a:spcBef>
              <a:spcAft>
                <a:spcPct val="0"/>
              </a:spcAft>
              <a:defRPr sz="2800">
                <a:solidFill>
                  <a:schemeClr val="tx1"/>
                </a:solidFill>
                <a:latin typeface="Times New Roman" pitchFamily="18" charset="0"/>
              </a:defRPr>
            </a:lvl4pPr>
            <a:lvl5pPr algn="l" rtl="0" eaLnBrk="0" fontAlgn="base" hangingPunct="0">
              <a:spcBef>
                <a:spcPct val="0"/>
              </a:spcBef>
              <a:spcAft>
                <a:spcPct val="0"/>
              </a:spcAft>
              <a:defRPr sz="2800">
                <a:solidFill>
                  <a:schemeClr val="tx1"/>
                </a:solidFill>
                <a:latin typeface="Times New Roman" pitchFamily="18" charset="0"/>
              </a:defRPr>
            </a:lvl5pPr>
            <a:lvl6pPr marL="457200" algn="l" rtl="0" fontAlgn="base">
              <a:spcBef>
                <a:spcPct val="0"/>
              </a:spcBef>
              <a:spcAft>
                <a:spcPct val="0"/>
              </a:spcAft>
              <a:defRPr sz="2800">
                <a:solidFill>
                  <a:schemeClr val="tx1"/>
                </a:solidFill>
                <a:latin typeface="Times New Roman" pitchFamily="18" charset="0"/>
              </a:defRPr>
            </a:lvl6pPr>
            <a:lvl7pPr marL="914400" algn="l" rtl="0" fontAlgn="base">
              <a:spcBef>
                <a:spcPct val="0"/>
              </a:spcBef>
              <a:spcAft>
                <a:spcPct val="0"/>
              </a:spcAft>
              <a:defRPr sz="2800">
                <a:solidFill>
                  <a:schemeClr val="tx1"/>
                </a:solidFill>
                <a:latin typeface="Times New Roman" pitchFamily="18" charset="0"/>
              </a:defRPr>
            </a:lvl7pPr>
            <a:lvl8pPr marL="1371600" algn="l" rtl="0" fontAlgn="base">
              <a:spcBef>
                <a:spcPct val="0"/>
              </a:spcBef>
              <a:spcAft>
                <a:spcPct val="0"/>
              </a:spcAft>
              <a:defRPr sz="2800">
                <a:solidFill>
                  <a:schemeClr val="tx1"/>
                </a:solidFill>
                <a:latin typeface="Times New Roman" pitchFamily="18" charset="0"/>
              </a:defRPr>
            </a:lvl8pPr>
            <a:lvl9pPr marL="1828800" algn="l" rtl="0" fontAlgn="base">
              <a:spcBef>
                <a:spcPct val="0"/>
              </a:spcBef>
              <a:spcAft>
                <a:spcPct val="0"/>
              </a:spcAft>
              <a:defRPr sz="2800">
                <a:solidFill>
                  <a:schemeClr val="tx1"/>
                </a:solidFill>
                <a:latin typeface="Times New Roman" pitchFamily="18" charset="0"/>
              </a:defRPr>
            </a:lvl9pPr>
          </a:lstStyle>
          <a:p>
            <a:pPr algn="ctr"/>
            <a: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Circuit Resonance</a:t>
            </a:r>
            <a:endPar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9004396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717" y="477671"/>
            <a:ext cx="4449170" cy="584775"/>
          </a:xfrm>
          <a:prstGeom prst="rect">
            <a:avLst/>
          </a:prstGeom>
          <a:noFill/>
        </p:spPr>
        <p:txBody>
          <a:bodyPr wrap="square" rtlCol="0">
            <a:spAutoFit/>
          </a:bodyPr>
          <a:lstStyle/>
          <a:p>
            <a:r>
              <a:rPr lang="en-US" sz="3200" dirty="0" smtClean="0"/>
              <a:t>Background</a:t>
            </a:r>
            <a:endParaRPr lang="en-US" sz="3200" dirty="0"/>
          </a:p>
        </p:txBody>
      </p:sp>
      <p:sp>
        <p:nvSpPr>
          <p:cNvPr id="3" name="TextBox 2"/>
          <p:cNvSpPr txBox="1"/>
          <p:nvPr/>
        </p:nvSpPr>
        <p:spPr>
          <a:xfrm>
            <a:off x="286603" y="1214650"/>
            <a:ext cx="8598090" cy="5355312"/>
          </a:xfrm>
          <a:prstGeom prst="rect">
            <a:avLst/>
          </a:prstGeom>
          <a:noFill/>
        </p:spPr>
        <p:txBody>
          <a:bodyPr wrap="square" rtlCol="0">
            <a:spAutoFit/>
          </a:bodyPr>
          <a:lstStyle/>
          <a:p>
            <a:r>
              <a:rPr lang="en-US" dirty="0" smtClean="0"/>
              <a:t>The reactance of inductors increases with frequency:</a:t>
            </a:r>
          </a:p>
          <a:p>
            <a:endParaRPr lang="en-US" dirty="0" smtClean="0"/>
          </a:p>
          <a:p>
            <a:endParaRPr lang="en-US" dirty="0" smtClean="0"/>
          </a:p>
          <a:p>
            <a:r>
              <a:rPr lang="en-US" dirty="0" smtClean="0"/>
              <a:t>The reactance of capacitors decreases with frequency:</a:t>
            </a:r>
          </a:p>
          <a:p>
            <a:endParaRPr lang="en-US" dirty="0" smtClean="0"/>
          </a:p>
          <a:p>
            <a:endParaRPr lang="en-US" dirty="0" smtClean="0"/>
          </a:p>
          <a:p>
            <a:endParaRPr lang="en-US" dirty="0" smtClean="0"/>
          </a:p>
          <a:p>
            <a:r>
              <a:rPr lang="en-US" dirty="0" smtClean="0"/>
              <a:t>In an LC circuit, whether series or parallel, there is some frequency at which the magnitudes of these two </a:t>
            </a:r>
            <a:r>
              <a:rPr lang="en-US" dirty="0" err="1" smtClean="0"/>
              <a:t>reactances</a:t>
            </a:r>
            <a:r>
              <a:rPr lang="en-US" dirty="0" smtClean="0"/>
              <a:t> are equal. That point is called resonance.</a:t>
            </a:r>
          </a:p>
          <a:p>
            <a:r>
              <a:rPr lang="en-US" dirty="0" smtClean="0"/>
              <a:t>Setting X</a:t>
            </a:r>
            <a:r>
              <a:rPr lang="en-US" baseline="-25000" dirty="0" smtClean="0"/>
              <a:t>L</a:t>
            </a:r>
            <a:r>
              <a:rPr lang="en-US" dirty="0" smtClean="0"/>
              <a:t> = X</a:t>
            </a:r>
            <a:r>
              <a:rPr lang="en-US" baseline="-25000" dirty="0" smtClean="0"/>
              <a:t>C</a:t>
            </a:r>
            <a:r>
              <a:rPr lang="en-US" dirty="0" smtClean="0"/>
              <a:t>, and solving for f, we find that the resonant frequency of an LC circuit .</a:t>
            </a:r>
          </a:p>
          <a:p>
            <a:r>
              <a:rPr lang="en-US" dirty="0" smtClean="0"/>
              <a:t> </a:t>
            </a:r>
          </a:p>
          <a:p>
            <a:endParaRPr lang="en-US" dirty="0" smtClean="0"/>
          </a:p>
          <a:p>
            <a:endParaRPr lang="en-US" dirty="0" smtClean="0"/>
          </a:p>
          <a:p>
            <a:r>
              <a:rPr lang="en-US" dirty="0" smtClean="0"/>
              <a:t>The bandwidth of a resonant circuit is the frequency range over which the current is at least 70.7% of the maximum.</a:t>
            </a:r>
          </a:p>
          <a:p>
            <a:pPr algn="ctr"/>
            <a:r>
              <a:rPr lang="en-US" dirty="0" smtClean="0"/>
              <a:t>BW = </a:t>
            </a:r>
            <a:r>
              <a:rPr lang="en-US" i="1" dirty="0" smtClean="0"/>
              <a:t>f</a:t>
            </a:r>
            <a:r>
              <a:rPr lang="en-US" i="1" baseline="-25000" dirty="0" smtClean="0"/>
              <a:t>2</a:t>
            </a:r>
            <a:r>
              <a:rPr lang="en-US" dirty="0" smtClean="0"/>
              <a:t> – </a:t>
            </a:r>
            <a:r>
              <a:rPr lang="en-US" i="1" dirty="0" smtClean="0"/>
              <a:t>f</a:t>
            </a:r>
            <a:r>
              <a:rPr lang="en-US" i="1" baseline="-25000" dirty="0" smtClean="0"/>
              <a:t>1</a:t>
            </a:r>
          </a:p>
          <a:p>
            <a:endParaRPr lang="en-US" dirty="0" smtClean="0"/>
          </a:p>
          <a:p>
            <a:endParaRPr lang="en-US" dirty="0" smtClean="0"/>
          </a:p>
        </p:txBody>
      </p:sp>
      <p:pic>
        <p:nvPicPr>
          <p:cNvPr id="3075" name="Picture 3"/>
          <p:cNvPicPr>
            <a:picLocks noChangeAspect="1" noChangeArrowheads="1"/>
          </p:cNvPicPr>
          <p:nvPr/>
        </p:nvPicPr>
        <p:blipFill>
          <a:blip r:embed="rId2"/>
          <a:srcRect/>
          <a:stretch>
            <a:fillRect/>
          </a:stretch>
        </p:blipFill>
        <p:spPr bwMode="auto">
          <a:xfrm>
            <a:off x="4039736" y="1665027"/>
            <a:ext cx="1119117" cy="341194"/>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3821373" y="2455815"/>
            <a:ext cx="1337480" cy="669522"/>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3780431" y="4215736"/>
            <a:ext cx="1596788" cy="752050"/>
          </a:xfrm>
          <a:prstGeom prst="rect">
            <a:avLst/>
          </a:prstGeom>
          <a:noFill/>
          <a:ln w="9525">
            <a:noFill/>
            <a:miter lim="800000"/>
            <a:headEnd/>
            <a:tailEnd/>
          </a:ln>
          <a:effectLst/>
        </p:spPr>
      </p:pic>
    </p:spTree>
    <p:extLst>
      <p:ext uri="{BB962C8B-B14F-4D97-AF65-F5344CB8AC3E}">
        <p14:creationId xmlns:p14="http://schemas.microsoft.com/office/powerpoint/2010/main" val="197080054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955" y="1282890"/>
            <a:ext cx="8488908" cy="1754326"/>
          </a:xfrm>
          <a:prstGeom prst="rect">
            <a:avLst/>
          </a:prstGeom>
          <a:noFill/>
        </p:spPr>
        <p:txBody>
          <a:bodyPr wrap="square" rtlCol="0">
            <a:spAutoFit/>
          </a:bodyPr>
          <a:lstStyle/>
          <a:p>
            <a:r>
              <a:rPr lang="en-US" dirty="0" smtClean="0"/>
              <a:t>f1 and f2 are also defined as the half power frequency points, at which the power is  ½  that at the peak frequency. Since power goes like the square of the current, the current at the half-power points is 1/</a:t>
            </a:r>
            <a:r>
              <a:rPr lang="en-US" dirty="0" err="1" smtClean="0"/>
              <a:t>sqrt</a:t>
            </a:r>
            <a:r>
              <a:rPr lang="en-US" dirty="0" smtClean="0"/>
              <a:t>( 2) = 0.707 times the current at the maximum.</a:t>
            </a:r>
          </a:p>
          <a:p>
            <a:endParaRPr lang="en-US" dirty="0" smtClean="0"/>
          </a:p>
          <a:p>
            <a:endParaRPr lang="en-US" dirty="0"/>
          </a:p>
        </p:txBody>
      </p:sp>
      <p:pic>
        <p:nvPicPr>
          <p:cNvPr id="4098" name="Picture 2"/>
          <p:cNvPicPr>
            <a:picLocks noChangeAspect="1" noChangeArrowheads="1"/>
          </p:cNvPicPr>
          <p:nvPr/>
        </p:nvPicPr>
        <p:blipFill>
          <a:blip r:embed="rId2"/>
          <a:srcRect/>
          <a:stretch>
            <a:fillRect/>
          </a:stretch>
        </p:blipFill>
        <p:spPr bwMode="auto">
          <a:xfrm>
            <a:off x="2361062" y="2581843"/>
            <a:ext cx="4694830" cy="3191160"/>
          </a:xfrm>
          <a:prstGeom prst="rect">
            <a:avLst/>
          </a:prstGeom>
          <a:noFill/>
          <a:ln w="9525">
            <a:noFill/>
            <a:miter lim="800000"/>
            <a:headEnd/>
            <a:tailEnd/>
          </a:ln>
          <a:effectLst/>
        </p:spPr>
      </p:pic>
      <p:sp>
        <p:nvSpPr>
          <p:cNvPr id="4" name="TextBox 3"/>
          <p:cNvSpPr txBox="1"/>
          <p:nvPr/>
        </p:nvSpPr>
        <p:spPr>
          <a:xfrm>
            <a:off x="3603009" y="6114197"/>
            <a:ext cx="2483892" cy="369332"/>
          </a:xfrm>
          <a:prstGeom prst="rect">
            <a:avLst/>
          </a:prstGeom>
          <a:noFill/>
        </p:spPr>
        <p:txBody>
          <a:bodyPr wrap="square" rtlCol="0">
            <a:spAutoFit/>
          </a:bodyPr>
          <a:lstStyle/>
          <a:p>
            <a:pPr algn="ctr"/>
            <a:r>
              <a:rPr lang="en-US" dirty="0" smtClean="0"/>
              <a:t>Figure 1</a:t>
            </a:r>
            <a:endParaRPr lang="en-US" dirty="0"/>
          </a:p>
        </p:txBody>
      </p:sp>
    </p:spTree>
    <p:extLst>
      <p:ext uri="{BB962C8B-B14F-4D97-AF65-F5344CB8AC3E}">
        <p14:creationId xmlns:p14="http://schemas.microsoft.com/office/powerpoint/2010/main" val="337770627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421" y="1255594"/>
            <a:ext cx="8666328" cy="2862322"/>
          </a:xfrm>
          <a:prstGeom prst="rect">
            <a:avLst/>
          </a:prstGeom>
          <a:noFill/>
        </p:spPr>
        <p:txBody>
          <a:bodyPr wrap="square" rtlCol="0">
            <a:spAutoFit/>
          </a:bodyPr>
          <a:lstStyle/>
          <a:p>
            <a:r>
              <a:rPr lang="en-US" dirty="0" smtClean="0"/>
              <a:t>As the bandwidth narrows, the circuit becomes more highly selective, responding to a narrow range of frequencies close to the center frequency. The sharpness (narrowness) of that resonant peak is measured by the quality factor Q. The quality factor is a unit less quantity that is defined as:</a:t>
            </a:r>
          </a:p>
          <a:p>
            <a:endParaRPr lang="en-US" dirty="0" smtClean="0"/>
          </a:p>
          <a:p>
            <a:endParaRPr lang="en-US" dirty="0" smtClean="0"/>
          </a:p>
          <a:p>
            <a:endParaRPr lang="en-US" dirty="0" smtClean="0"/>
          </a:p>
          <a:p>
            <a:endParaRPr lang="en-US" dirty="0" smtClean="0"/>
          </a:p>
          <a:p>
            <a:endParaRPr lang="en-US" dirty="0" smtClean="0"/>
          </a:p>
          <a:p>
            <a:r>
              <a:rPr lang="en-US" dirty="0" smtClean="0"/>
              <a:t>In more practical terms,</a:t>
            </a:r>
          </a:p>
        </p:txBody>
      </p:sp>
      <p:pic>
        <p:nvPicPr>
          <p:cNvPr id="5122" name="Picture 2"/>
          <p:cNvPicPr>
            <a:picLocks noChangeAspect="1" noChangeArrowheads="1"/>
          </p:cNvPicPr>
          <p:nvPr/>
        </p:nvPicPr>
        <p:blipFill>
          <a:blip r:embed="rId2"/>
          <a:srcRect/>
          <a:stretch>
            <a:fillRect/>
          </a:stretch>
        </p:blipFill>
        <p:spPr bwMode="auto">
          <a:xfrm>
            <a:off x="2538484" y="2565779"/>
            <a:ext cx="3835020" cy="941696"/>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111690" y="4137973"/>
            <a:ext cx="2825085" cy="734278"/>
          </a:xfrm>
          <a:prstGeom prst="rect">
            <a:avLst/>
          </a:prstGeom>
          <a:noFill/>
          <a:ln w="9525">
            <a:noFill/>
            <a:miter lim="800000"/>
            <a:headEnd/>
            <a:tailEnd/>
          </a:ln>
          <a:effectLst/>
        </p:spPr>
      </p:pic>
    </p:spTree>
    <p:extLst>
      <p:ext uri="{BB962C8B-B14F-4D97-AF65-F5344CB8AC3E}">
        <p14:creationId xmlns:p14="http://schemas.microsoft.com/office/powerpoint/2010/main" val="280486756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8866" y="1269242"/>
            <a:ext cx="7301552" cy="369332"/>
          </a:xfrm>
          <a:prstGeom prst="rect">
            <a:avLst/>
          </a:prstGeom>
          <a:noFill/>
        </p:spPr>
        <p:txBody>
          <a:bodyPr wrap="square" rtlCol="0">
            <a:spAutoFit/>
          </a:bodyPr>
          <a:lstStyle/>
          <a:p>
            <a:pPr algn="ctr"/>
            <a:r>
              <a:rPr lang="en-US" dirty="0" smtClean="0"/>
              <a:t>Summary of the characteristics of  resonant RLC circuits</a:t>
            </a:r>
            <a:endParaRPr lang="en-US" dirty="0"/>
          </a:p>
        </p:txBody>
      </p:sp>
      <p:pic>
        <p:nvPicPr>
          <p:cNvPr id="6147" name="Picture 3"/>
          <p:cNvPicPr>
            <a:picLocks noChangeAspect="1" noChangeArrowheads="1"/>
          </p:cNvPicPr>
          <p:nvPr/>
        </p:nvPicPr>
        <p:blipFill>
          <a:blip r:embed="rId2"/>
          <a:srcRect/>
          <a:stretch>
            <a:fillRect/>
          </a:stretch>
        </p:blipFill>
        <p:spPr bwMode="auto">
          <a:xfrm>
            <a:off x="696037" y="1733266"/>
            <a:ext cx="7833814" cy="4203510"/>
          </a:xfrm>
          <a:prstGeom prst="rect">
            <a:avLst/>
          </a:prstGeom>
          <a:noFill/>
          <a:ln w="9525">
            <a:noFill/>
            <a:miter lim="800000"/>
            <a:headEnd/>
            <a:tailEnd/>
          </a:ln>
          <a:effectLst/>
        </p:spPr>
      </p:pic>
      <p:sp>
        <p:nvSpPr>
          <p:cNvPr id="5" name="TextBox 4"/>
          <p:cNvSpPr txBox="1"/>
          <p:nvPr/>
        </p:nvSpPr>
        <p:spPr>
          <a:xfrm>
            <a:off x="2920621" y="6141493"/>
            <a:ext cx="3261815" cy="369332"/>
          </a:xfrm>
          <a:prstGeom prst="rect">
            <a:avLst/>
          </a:prstGeom>
          <a:noFill/>
        </p:spPr>
        <p:txBody>
          <a:bodyPr wrap="square" rtlCol="0">
            <a:spAutoFit/>
          </a:bodyPr>
          <a:lstStyle/>
          <a:p>
            <a:pPr algn="ctr"/>
            <a:r>
              <a:rPr lang="en-US" dirty="0" smtClean="0"/>
              <a:t>Table 1</a:t>
            </a:r>
            <a:endParaRPr lang="en-US" dirty="0"/>
          </a:p>
        </p:txBody>
      </p:sp>
    </p:spTree>
    <p:extLst>
      <p:ext uri="{BB962C8B-B14F-4D97-AF65-F5344CB8AC3E}">
        <p14:creationId xmlns:p14="http://schemas.microsoft.com/office/powerpoint/2010/main" val="323751455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717" y="464023"/>
            <a:ext cx="3466531" cy="584775"/>
          </a:xfrm>
          <a:prstGeom prst="rect">
            <a:avLst/>
          </a:prstGeom>
          <a:noFill/>
        </p:spPr>
        <p:txBody>
          <a:bodyPr wrap="square" rtlCol="0">
            <a:spAutoFit/>
          </a:bodyPr>
          <a:lstStyle/>
          <a:p>
            <a:r>
              <a:rPr lang="en-US" sz="3200" dirty="0" smtClean="0"/>
              <a:t>Objectives</a:t>
            </a:r>
            <a:endParaRPr lang="en-US" sz="3200" dirty="0"/>
          </a:p>
        </p:txBody>
      </p:sp>
      <p:sp>
        <p:nvSpPr>
          <p:cNvPr id="3" name="TextBox 2"/>
          <p:cNvSpPr txBox="1"/>
          <p:nvPr/>
        </p:nvSpPr>
        <p:spPr>
          <a:xfrm>
            <a:off x="232011" y="1241946"/>
            <a:ext cx="8734567" cy="1754326"/>
          </a:xfrm>
          <a:prstGeom prst="rect">
            <a:avLst/>
          </a:prstGeom>
          <a:noFill/>
        </p:spPr>
        <p:txBody>
          <a:bodyPr wrap="square" rtlCol="0">
            <a:spAutoFit/>
          </a:bodyPr>
          <a:lstStyle/>
          <a:p>
            <a:pPr marL="342900" indent="-342900">
              <a:buFont typeface="+mj-lt"/>
              <a:buAutoNum type="arabicPeriod"/>
            </a:pPr>
            <a:r>
              <a:rPr lang="en-US" dirty="0" smtClean="0"/>
              <a:t>Learn the definition of resonance in AC circuits.</a:t>
            </a:r>
          </a:p>
          <a:p>
            <a:pPr marL="342900" indent="-342900">
              <a:buFont typeface="+mj-lt"/>
              <a:buAutoNum type="arabicPeriod"/>
            </a:pPr>
            <a:endParaRPr lang="en-US" dirty="0" smtClean="0"/>
          </a:p>
          <a:p>
            <a:pPr marL="342900" indent="-342900">
              <a:buFont typeface="+mj-lt"/>
              <a:buAutoNum type="arabicPeriod"/>
            </a:pPr>
            <a:r>
              <a:rPr lang="en-US" dirty="0" smtClean="0"/>
              <a:t>Learn to calculate resonant frequencies, band widths, and quality factors for series and parallel resonant circuits.</a:t>
            </a:r>
          </a:p>
          <a:p>
            <a:pPr marL="342900" indent="-342900">
              <a:buFont typeface="+mj-lt"/>
              <a:buAutoNum type="arabicPeriod"/>
            </a:pPr>
            <a:endParaRPr lang="en-US" dirty="0" smtClean="0"/>
          </a:p>
          <a:p>
            <a:pPr marL="342900" indent="-342900">
              <a:buFont typeface="+mj-lt"/>
              <a:buAutoNum type="arabicPeriod"/>
            </a:pPr>
            <a:r>
              <a:rPr lang="en-US" dirty="0" smtClean="0"/>
              <a:t>Learn to use NI-ELVIS’s Bode plot function to view circuit response.</a:t>
            </a:r>
            <a:endParaRPr lang="en-US" dirty="0"/>
          </a:p>
        </p:txBody>
      </p:sp>
    </p:spTree>
    <p:extLst>
      <p:ext uri="{BB962C8B-B14F-4D97-AF65-F5344CB8AC3E}">
        <p14:creationId xmlns:p14="http://schemas.microsoft.com/office/powerpoint/2010/main" val="927936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Grading Policy</a:t>
            </a:r>
            <a:endParaRPr lang="en-US" b="1" dirty="0"/>
          </a:p>
        </p:txBody>
      </p:sp>
      <p:sp>
        <p:nvSpPr>
          <p:cNvPr id="3" name="Content Placeholder 2"/>
          <p:cNvSpPr>
            <a:spLocks noGrp="1"/>
          </p:cNvSpPr>
          <p:nvPr>
            <p:ph idx="1"/>
          </p:nvPr>
        </p:nvSpPr>
        <p:spPr>
          <a:xfrm>
            <a:off x="437662" y="775640"/>
            <a:ext cx="8229600" cy="5508625"/>
          </a:xfrm>
        </p:spPr>
        <p:txBody>
          <a:bodyPr/>
          <a:lstStyle/>
          <a:p>
            <a:pPr marL="0" indent="0" algn="just">
              <a:buNone/>
            </a:pPr>
            <a:endParaRPr lang="en-US" sz="2400" dirty="0" smtClean="0"/>
          </a:p>
          <a:p>
            <a:pPr algn="just"/>
            <a:r>
              <a:rPr lang="en-US" sz="2400" dirty="0"/>
              <a:t>The final grade </a:t>
            </a:r>
            <a:r>
              <a:rPr lang="en-US" sz="2400" dirty="0" smtClean="0"/>
              <a:t>is </a:t>
            </a:r>
            <a:r>
              <a:rPr lang="en-US" sz="2400" dirty="0"/>
              <a:t>determined using the following criteria:</a:t>
            </a:r>
            <a:r>
              <a:rPr lang="en-US" sz="2400" dirty="0" smtClean="0"/>
              <a:t>-</a:t>
            </a:r>
          </a:p>
          <a:p>
            <a:pPr marL="0" indent="0" algn="just">
              <a:buNone/>
            </a:pPr>
            <a:r>
              <a:rPr lang="en-US" sz="2400" dirty="0" smtClean="0"/>
              <a:t>Participation + Attendance + Lab Notebook:- </a:t>
            </a:r>
            <a:r>
              <a:rPr lang="en-US" sz="2400" dirty="0"/>
              <a:t>2</a:t>
            </a:r>
            <a:r>
              <a:rPr lang="en-US" sz="2400" dirty="0" smtClean="0"/>
              <a:t>0%</a:t>
            </a:r>
          </a:p>
          <a:p>
            <a:pPr marL="0" indent="0" algn="just">
              <a:buNone/>
            </a:pPr>
            <a:r>
              <a:rPr lang="en-US" sz="2400" dirty="0" smtClean="0"/>
              <a:t>Pre-Lab:- 20%</a:t>
            </a:r>
          </a:p>
          <a:p>
            <a:pPr marL="0" indent="0" algn="just">
              <a:buNone/>
            </a:pPr>
            <a:r>
              <a:rPr lang="en-US" sz="2400" dirty="0" smtClean="0"/>
              <a:t>Lab Reports (3):- 40%</a:t>
            </a:r>
          </a:p>
          <a:p>
            <a:pPr marL="0" indent="0" algn="just">
              <a:buNone/>
            </a:pPr>
            <a:r>
              <a:rPr lang="en-US" sz="2400" dirty="0" smtClean="0"/>
              <a:t>Final Exam:- 20% </a:t>
            </a:r>
          </a:p>
          <a:p>
            <a:pPr marL="0" indent="0" algn="just">
              <a:lnSpc>
                <a:spcPct val="50000"/>
              </a:lnSpc>
              <a:buNone/>
            </a:pPr>
            <a:endParaRPr lang="en-US" sz="2400" dirty="0" smtClean="0"/>
          </a:p>
          <a:p>
            <a:pPr algn="just"/>
            <a:r>
              <a:rPr lang="en-US" sz="2400" b="1" dirty="0"/>
              <a:t>Grade Scale:-</a:t>
            </a:r>
          </a:p>
          <a:p>
            <a:pPr marL="0" indent="0" algn="just">
              <a:buNone/>
            </a:pPr>
            <a:r>
              <a:rPr lang="en-US" sz="2400" dirty="0"/>
              <a:t>A: 90%-100%</a:t>
            </a:r>
          </a:p>
          <a:p>
            <a:pPr marL="0" indent="0" algn="just">
              <a:buNone/>
            </a:pPr>
            <a:r>
              <a:rPr lang="en-US" sz="2400" dirty="0"/>
              <a:t>B: 80</a:t>
            </a:r>
            <a:r>
              <a:rPr lang="en-US" sz="2400" dirty="0" smtClean="0"/>
              <a:t>%-89%</a:t>
            </a:r>
            <a:endParaRPr lang="en-US" sz="2400" dirty="0"/>
          </a:p>
          <a:p>
            <a:pPr marL="0" indent="0" algn="just">
              <a:buNone/>
            </a:pPr>
            <a:r>
              <a:rPr lang="en-US" sz="2400" dirty="0"/>
              <a:t>C: 70</a:t>
            </a:r>
            <a:r>
              <a:rPr lang="en-US" sz="2400" dirty="0" smtClean="0"/>
              <a:t>%-79</a:t>
            </a:r>
            <a:r>
              <a:rPr lang="en-US" sz="2400" dirty="0"/>
              <a:t>%</a:t>
            </a:r>
          </a:p>
          <a:p>
            <a:pPr marL="0" indent="0" algn="just">
              <a:buNone/>
            </a:pPr>
            <a:r>
              <a:rPr lang="en-US" sz="2400" dirty="0"/>
              <a:t>D: 60%-69%</a:t>
            </a:r>
          </a:p>
          <a:p>
            <a:pPr marL="0" indent="0" algn="just">
              <a:buNone/>
            </a:pPr>
            <a:r>
              <a:rPr lang="en-US" sz="2400" dirty="0"/>
              <a:t>F: &lt;60%</a:t>
            </a:r>
          </a:p>
          <a:p>
            <a:endParaRPr lang="en-US" dirty="0" smtClean="0"/>
          </a:p>
          <a:p>
            <a:endParaRPr lang="en-US" dirty="0"/>
          </a:p>
        </p:txBody>
      </p:sp>
    </p:spTree>
    <p:extLst>
      <p:ext uri="{BB962C8B-B14F-4D97-AF65-F5344CB8AC3E}">
        <p14:creationId xmlns:p14="http://schemas.microsoft.com/office/powerpoint/2010/main" val="3264418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364" y="477672"/>
            <a:ext cx="3985146" cy="584775"/>
          </a:xfrm>
          <a:prstGeom prst="rect">
            <a:avLst/>
          </a:prstGeom>
          <a:noFill/>
        </p:spPr>
        <p:txBody>
          <a:bodyPr wrap="square" rtlCol="0">
            <a:spAutoFit/>
          </a:bodyPr>
          <a:lstStyle/>
          <a:p>
            <a:r>
              <a:rPr lang="en-US" sz="3200" dirty="0" smtClean="0"/>
              <a:t>Pre Lab</a:t>
            </a:r>
            <a:endParaRPr lang="en-US" sz="3200" dirty="0"/>
          </a:p>
        </p:txBody>
      </p:sp>
      <p:sp>
        <p:nvSpPr>
          <p:cNvPr id="3" name="TextBox 2"/>
          <p:cNvSpPr txBox="1"/>
          <p:nvPr/>
        </p:nvSpPr>
        <p:spPr>
          <a:xfrm>
            <a:off x="191069" y="1241946"/>
            <a:ext cx="8666328" cy="2215991"/>
          </a:xfrm>
          <a:prstGeom prst="rect">
            <a:avLst/>
          </a:prstGeom>
          <a:noFill/>
        </p:spPr>
        <p:txBody>
          <a:bodyPr wrap="square" rtlCol="0">
            <a:spAutoFit/>
          </a:bodyPr>
          <a:lstStyle/>
          <a:p>
            <a:pPr marL="342900" indent="-342900"/>
            <a:r>
              <a:rPr lang="en-US" sz="2400" dirty="0" smtClean="0"/>
              <a:t>Reading:</a:t>
            </a:r>
          </a:p>
          <a:p>
            <a:pPr marL="342900" indent="-342900">
              <a:buFont typeface="+mj-lt"/>
              <a:buAutoNum type="arabicPeriod"/>
            </a:pPr>
            <a:r>
              <a:rPr lang="en-US" dirty="0" smtClean="0"/>
              <a:t>Study the Background section of this Laboratory exercise.</a:t>
            </a:r>
          </a:p>
          <a:p>
            <a:endParaRPr lang="en-US" dirty="0" smtClean="0"/>
          </a:p>
          <a:p>
            <a:r>
              <a:rPr lang="en-US" sz="2400" dirty="0" smtClean="0"/>
              <a:t>Written:</a:t>
            </a:r>
          </a:p>
          <a:p>
            <a:pPr marL="342900" indent="-342900">
              <a:buFont typeface="+mj-lt"/>
              <a:buAutoNum type="arabicPeriod"/>
            </a:pPr>
            <a:r>
              <a:rPr lang="en-US" dirty="0" smtClean="0"/>
              <a:t>In your lab notebook sketch the circuit diagram to be used in the procedure.</a:t>
            </a:r>
          </a:p>
          <a:p>
            <a:pPr marL="342900" indent="-342900">
              <a:buFont typeface="+mj-lt"/>
              <a:buAutoNum type="arabicPeriod"/>
            </a:pPr>
            <a:endParaRPr lang="en-US" dirty="0" smtClean="0"/>
          </a:p>
          <a:p>
            <a:pPr marL="342900" indent="-342900">
              <a:buFont typeface="+mj-lt"/>
              <a:buAutoNum type="arabicPeriod"/>
            </a:pPr>
            <a:r>
              <a:rPr lang="en-US" dirty="0" smtClean="0"/>
              <a:t>Prepare tables to record data.</a:t>
            </a:r>
            <a:endParaRPr lang="en-US" dirty="0"/>
          </a:p>
        </p:txBody>
      </p:sp>
    </p:spTree>
    <p:extLst>
      <p:ext uri="{BB962C8B-B14F-4D97-AF65-F5344CB8AC3E}">
        <p14:creationId xmlns:p14="http://schemas.microsoft.com/office/powerpoint/2010/main" val="184326667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421" y="450377"/>
            <a:ext cx="4026090" cy="584775"/>
          </a:xfrm>
          <a:prstGeom prst="rect">
            <a:avLst/>
          </a:prstGeom>
          <a:noFill/>
        </p:spPr>
        <p:txBody>
          <a:bodyPr wrap="square" rtlCol="0">
            <a:spAutoFit/>
          </a:bodyPr>
          <a:lstStyle/>
          <a:p>
            <a:r>
              <a:rPr lang="en-US" sz="3200" dirty="0" smtClean="0"/>
              <a:t>Equipments used</a:t>
            </a:r>
            <a:endParaRPr lang="en-US" sz="3200" dirty="0"/>
          </a:p>
        </p:txBody>
      </p:sp>
      <p:sp>
        <p:nvSpPr>
          <p:cNvPr id="3" name="TextBox 2"/>
          <p:cNvSpPr txBox="1"/>
          <p:nvPr/>
        </p:nvSpPr>
        <p:spPr>
          <a:xfrm>
            <a:off x="204716" y="1255594"/>
            <a:ext cx="8666329" cy="3693319"/>
          </a:xfrm>
          <a:prstGeom prst="rect">
            <a:avLst/>
          </a:prstGeom>
          <a:noFill/>
        </p:spPr>
        <p:txBody>
          <a:bodyPr wrap="square" rtlCol="0">
            <a:spAutoFit/>
          </a:bodyPr>
          <a:lstStyle/>
          <a:p>
            <a:pPr marL="342900" indent="-342900">
              <a:buFont typeface="+mj-lt"/>
              <a:buAutoNum type="arabicPeriod"/>
            </a:pPr>
            <a:r>
              <a:rPr lang="en-US" dirty="0" smtClean="0"/>
              <a:t>NI-ELVIS II</a:t>
            </a:r>
          </a:p>
          <a:p>
            <a:pPr marL="342900" indent="-342900"/>
            <a:r>
              <a:rPr lang="en-US" dirty="0" smtClean="0"/>
              <a:t>	- Function generator</a:t>
            </a:r>
          </a:p>
          <a:p>
            <a:pPr marL="342900" indent="-342900"/>
            <a:r>
              <a:rPr lang="en-US" dirty="0" smtClean="0"/>
              <a:t>	- Oscilloscope</a:t>
            </a:r>
          </a:p>
          <a:p>
            <a:pPr marL="342900" indent="-342900"/>
            <a:r>
              <a:rPr lang="en-US" dirty="0" smtClean="0"/>
              <a:t>	- Digital </a:t>
            </a:r>
            <a:r>
              <a:rPr lang="en-US" dirty="0" err="1" smtClean="0"/>
              <a:t>Multimeter</a:t>
            </a:r>
            <a:endParaRPr lang="en-US" dirty="0" smtClean="0"/>
          </a:p>
          <a:p>
            <a:pPr marL="342900" indent="-342900"/>
            <a:r>
              <a:rPr lang="en-US" dirty="0" smtClean="0"/>
              <a:t>	- Bode analyzer</a:t>
            </a:r>
          </a:p>
          <a:p>
            <a:pPr marL="342900" indent="-342900"/>
            <a:endParaRPr lang="en-US" dirty="0" smtClean="0"/>
          </a:p>
          <a:p>
            <a:pPr marL="342900" indent="-342900"/>
            <a:r>
              <a:rPr lang="en-US" dirty="0" smtClean="0"/>
              <a:t>2.  Resistor, 100 </a:t>
            </a:r>
            <a:r>
              <a:rPr lang="el-GR" dirty="0" smtClean="0"/>
              <a:t>Ω </a:t>
            </a:r>
            <a:endParaRPr lang="en-US" dirty="0" smtClean="0"/>
          </a:p>
          <a:p>
            <a:pPr marL="342900" indent="-342900"/>
            <a:r>
              <a:rPr lang="el-GR" dirty="0" smtClean="0"/>
              <a:t> </a:t>
            </a:r>
          </a:p>
          <a:p>
            <a:pPr marL="342900" indent="-342900">
              <a:buAutoNum type="arabicPeriod" startAt="3"/>
            </a:pPr>
            <a:r>
              <a:rPr lang="en-US" dirty="0" smtClean="0"/>
              <a:t>Resistor, 10 </a:t>
            </a:r>
            <a:r>
              <a:rPr lang="el-GR" dirty="0" smtClean="0"/>
              <a:t>Ω  </a:t>
            </a:r>
            <a:endParaRPr lang="en-US" dirty="0" smtClean="0"/>
          </a:p>
          <a:p>
            <a:pPr marL="342900" indent="-342900">
              <a:buAutoNum type="arabicPeriod" startAt="3"/>
            </a:pPr>
            <a:endParaRPr lang="el-GR" dirty="0" smtClean="0"/>
          </a:p>
          <a:p>
            <a:pPr marL="342900" indent="-342900">
              <a:buAutoNum type="arabicPeriod" startAt="4"/>
            </a:pPr>
            <a:r>
              <a:rPr lang="en-US" smtClean="0"/>
              <a:t> Inductor</a:t>
            </a:r>
            <a:r>
              <a:rPr lang="en-US" dirty="0" smtClean="0"/>
              <a:t>, 100 </a:t>
            </a:r>
            <a:r>
              <a:rPr lang="en-US" dirty="0" err="1" smtClean="0"/>
              <a:t>mH</a:t>
            </a:r>
            <a:endParaRPr lang="en-US" dirty="0" smtClean="0"/>
          </a:p>
          <a:p>
            <a:pPr marL="342900" indent="-342900">
              <a:buAutoNum type="arabicPeriod" startAt="4"/>
            </a:pPr>
            <a:endParaRPr lang="en-US" dirty="0" smtClean="0"/>
          </a:p>
          <a:p>
            <a:pPr marL="342900" indent="-342900"/>
            <a:r>
              <a:rPr lang="en-US" dirty="0" smtClean="0"/>
              <a:t>5.   Capacitor, 0.01 µF</a:t>
            </a:r>
            <a:endParaRPr lang="en-US" dirty="0"/>
          </a:p>
        </p:txBody>
      </p:sp>
    </p:spTree>
    <p:extLst>
      <p:ext uri="{BB962C8B-B14F-4D97-AF65-F5344CB8AC3E}">
        <p14:creationId xmlns:p14="http://schemas.microsoft.com/office/powerpoint/2010/main" val="254249549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421" y="423081"/>
            <a:ext cx="3098042" cy="584775"/>
          </a:xfrm>
          <a:prstGeom prst="rect">
            <a:avLst/>
          </a:prstGeom>
          <a:noFill/>
        </p:spPr>
        <p:txBody>
          <a:bodyPr wrap="square" rtlCol="0">
            <a:spAutoFit/>
          </a:bodyPr>
          <a:lstStyle/>
          <a:p>
            <a:r>
              <a:rPr lang="en-US" sz="3200" dirty="0" smtClean="0"/>
              <a:t>Procedure</a:t>
            </a:r>
            <a:endParaRPr lang="en-US" sz="3200" dirty="0"/>
          </a:p>
        </p:txBody>
      </p:sp>
      <p:sp>
        <p:nvSpPr>
          <p:cNvPr id="3" name="TextBox 2"/>
          <p:cNvSpPr txBox="1"/>
          <p:nvPr/>
        </p:nvSpPr>
        <p:spPr>
          <a:xfrm>
            <a:off x="163773" y="1241946"/>
            <a:ext cx="8748215" cy="1200329"/>
          </a:xfrm>
          <a:prstGeom prst="rect">
            <a:avLst/>
          </a:prstGeom>
          <a:noFill/>
        </p:spPr>
        <p:txBody>
          <a:bodyPr wrap="square" rtlCol="0">
            <a:spAutoFit/>
          </a:bodyPr>
          <a:lstStyle/>
          <a:p>
            <a:pPr marL="342900" indent="-342900">
              <a:buFont typeface="+mj-lt"/>
              <a:buAutoNum type="arabicPeriod"/>
            </a:pPr>
            <a:r>
              <a:rPr lang="en-US" dirty="0" smtClean="0"/>
              <a:t>Using the NI-ELVIS’s DMM, measure the values of the following components: 100mH inductor; 0.01µF capacitor; 100 Ω resistor; 10 Ω resistor. Also measure the winding resistance RW of the 100 </a:t>
            </a:r>
            <a:r>
              <a:rPr lang="en-US" dirty="0" err="1" smtClean="0"/>
              <a:t>mH</a:t>
            </a:r>
            <a:r>
              <a:rPr lang="en-US" dirty="0" smtClean="0"/>
              <a:t> inductor. Record the nominal and measured values in table as shown below.</a:t>
            </a:r>
            <a:endParaRPr lang="en-US" dirty="0"/>
          </a:p>
        </p:txBody>
      </p:sp>
      <p:pic>
        <p:nvPicPr>
          <p:cNvPr id="1026" name="Picture 2"/>
          <p:cNvPicPr>
            <a:picLocks noChangeAspect="1" noChangeArrowheads="1"/>
          </p:cNvPicPr>
          <p:nvPr/>
        </p:nvPicPr>
        <p:blipFill>
          <a:blip r:embed="rId2"/>
          <a:srcRect/>
          <a:stretch>
            <a:fillRect/>
          </a:stretch>
        </p:blipFill>
        <p:spPr bwMode="auto">
          <a:xfrm>
            <a:off x="1883391" y="2715904"/>
            <a:ext cx="5431809" cy="2961565"/>
          </a:xfrm>
          <a:prstGeom prst="rect">
            <a:avLst/>
          </a:prstGeom>
          <a:noFill/>
          <a:ln w="9525">
            <a:noFill/>
            <a:miter lim="800000"/>
            <a:headEnd/>
            <a:tailEnd/>
          </a:ln>
          <a:effectLst/>
        </p:spPr>
      </p:pic>
      <p:sp>
        <p:nvSpPr>
          <p:cNvPr id="5" name="TextBox 4"/>
          <p:cNvSpPr txBox="1"/>
          <p:nvPr/>
        </p:nvSpPr>
        <p:spPr>
          <a:xfrm>
            <a:off x="3507475" y="5936776"/>
            <a:ext cx="2579426" cy="369332"/>
          </a:xfrm>
          <a:prstGeom prst="rect">
            <a:avLst/>
          </a:prstGeom>
          <a:noFill/>
        </p:spPr>
        <p:txBody>
          <a:bodyPr wrap="square" rtlCol="0">
            <a:spAutoFit/>
          </a:bodyPr>
          <a:lstStyle/>
          <a:p>
            <a:pPr algn="ctr"/>
            <a:r>
              <a:rPr lang="en-US" dirty="0" smtClean="0"/>
              <a:t>Table 2</a:t>
            </a:r>
            <a:endParaRPr lang="en-US" dirty="0"/>
          </a:p>
        </p:txBody>
      </p:sp>
    </p:spTree>
    <p:extLst>
      <p:ext uri="{BB962C8B-B14F-4D97-AF65-F5344CB8AC3E}">
        <p14:creationId xmlns:p14="http://schemas.microsoft.com/office/powerpoint/2010/main" val="236722660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364" y="1282890"/>
            <a:ext cx="8679976" cy="1200329"/>
          </a:xfrm>
          <a:prstGeom prst="rect">
            <a:avLst/>
          </a:prstGeom>
          <a:noFill/>
        </p:spPr>
        <p:txBody>
          <a:bodyPr wrap="square" rtlCol="0">
            <a:spAutoFit/>
          </a:bodyPr>
          <a:lstStyle/>
          <a:p>
            <a:pPr marL="342900" indent="-342900"/>
            <a:r>
              <a:rPr lang="en-US" dirty="0" smtClean="0"/>
              <a:t>2.  For the circuit shown in Figure 2, calculate predictions for f0, Q, BW, f1, and f2. Don’t forget to include the impedance of the function generator (RS ≈ 50 Ω) and RW as part of the total resistance in the circuit. Record the results in the first “predicted” column in a table such as Table 3</a:t>
            </a:r>
            <a:endParaRPr lang="en-US" dirty="0"/>
          </a:p>
        </p:txBody>
      </p:sp>
      <p:pic>
        <p:nvPicPr>
          <p:cNvPr id="2050" name="Picture 2"/>
          <p:cNvPicPr>
            <a:picLocks noChangeAspect="1" noChangeArrowheads="1"/>
          </p:cNvPicPr>
          <p:nvPr/>
        </p:nvPicPr>
        <p:blipFill>
          <a:blip r:embed="rId2"/>
          <a:srcRect/>
          <a:stretch>
            <a:fillRect/>
          </a:stretch>
        </p:blipFill>
        <p:spPr bwMode="auto">
          <a:xfrm>
            <a:off x="2347416" y="2872925"/>
            <a:ext cx="4517408" cy="2340520"/>
          </a:xfrm>
          <a:prstGeom prst="rect">
            <a:avLst/>
          </a:prstGeom>
          <a:noFill/>
          <a:ln w="9525">
            <a:noFill/>
            <a:miter lim="800000"/>
            <a:headEnd/>
            <a:tailEnd/>
          </a:ln>
          <a:effectLst/>
        </p:spPr>
      </p:pic>
      <p:sp>
        <p:nvSpPr>
          <p:cNvPr id="4" name="TextBox 3"/>
          <p:cNvSpPr txBox="1"/>
          <p:nvPr/>
        </p:nvSpPr>
        <p:spPr>
          <a:xfrm>
            <a:off x="3138985" y="5622878"/>
            <a:ext cx="3248167" cy="369332"/>
          </a:xfrm>
          <a:prstGeom prst="rect">
            <a:avLst/>
          </a:prstGeom>
          <a:noFill/>
        </p:spPr>
        <p:txBody>
          <a:bodyPr wrap="square" rtlCol="0">
            <a:spAutoFit/>
          </a:bodyPr>
          <a:lstStyle/>
          <a:p>
            <a:pPr algn="ctr"/>
            <a:r>
              <a:rPr lang="en-US" dirty="0" smtClean="0"/>
              <a:t>Figure 2</a:t>
            </a:r>
            <a:endParaRPr lang="en-US" dirty="0"/>
          </a:p>
        </p:txBody>
      </p:sp>
    </p:spTree>
    <p:extLst>
      <p:ext uri="{BB962C8B-B14F-4D97-AF65-F5344CB8AC3E}">
        <p14:creationId xmlns:p14="http://schemas.microsoft.com/office/powerpoint/2010/main" val="108745770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627797" y="1323833"/>
            <a:ext cx="7983940" cy="4271749"/>
          </a:xfrm>
          <a:prstGeom prst="rect">
            <a:avLst/>
          </a:prstGeom>
          <a:noFill/>
          <a:ln w="9525">
            <a:noFill/>
            <a:miter lim="800000"/>
            <a:headEnd/>
            <a:tailEnd/>
          </a:ln>
          <a:effectLst/>
        </p:spPr>
      </p:pic>
      <p:sp>
        <p:nvSpPr>
          <p:cNvPr id="3" name="TextBox 2"/>
          <p:cNvSpPr txBox="1"/>
          <p:nvPr/>
        </p:nvSpPr>
        <p:spPr>
          <a:xfrm>
            <a:off x="3057099" y="5813946"/>
            <a:ext cx="3043450" cy="369332"/>
          </a:xfrm>
          <a:prstGeom prst="rect">
            <a:avLst/>
          </a:prstGeom>
          <a:noFill/>
        </p:spPr>
        <p:txBody>
          <a:bodyPr wrap="square" rtlCol="0">
            <a:spAutoFit/>
          </a:bodyPr>
          <a:lstStyle/>
          <a:p>
            <a:pPr algn="ctr"/>
            <a:r>
              <a:rPr lang="en-US" dirty="0" smtClean="0"/>
              <a:t>Table 3</a:t>
            </a:r>
            <a:endParaRPr lang="en-US" dirty="0"/>
          </a:p>
        </p:txBody>
      </p:sp>
    </p:spTree>
    <p:extLst>
      <p:ext uri="{BB962C8B-B14F-4D97-AF65-F5344CB8AC3E}">
        <p14:creationId xmlns:p14="http://schemas.microsoft.com/office/powerpoint/2010/main" val="9153857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715" y="1091822"/>
            <a:ext cx="8775512" cy="5078313"/>
          </a:xfrm>
          <a:prstGeom prst="rect">
            <a:avLst/>
          </a:prstGeom>
          <a:noFill/>
        </p:spPr>
        <p:txBody>
          <a:bodyPr wrap="square" rtlCol="0">
            <a:spAutoFit/>
          </a:bodyPr>
          <a:lstStyle/>
          <a:p>
            <a:pPr marL="342900" indent="-342900"/>
            <a:r>
              <a:rPr lang="en-US" dirty="0" smtClean="0"/>
              <a:t>3.  Construct the circuit shown in Figure 2 Adjust the function generator to generate a sine wave with voltage 1.0 VPP. Initially set the frequency to 1 kHz.</a:t>
            </a:r>
          </a:p>
          <a:p>
            <a:pPr marL="342900" indent="-342900"/>
            <a:endParaRPr lang="en-US" dirty="0" smtClean="0"/>
          </a:p>
          <a:p>
            <a:pPr marL="342900" indent="-342900"/>
            <a:r>
              <a:rPr lang="en-US" dirty="0" smtClean="0"/>
              <a:t>4.  Connect oscilloscope CHANNEL 0 across the function generator (FGEN and GND) and confirm that the voltage is 1.0 VPP.</a:t>
            </a:r>
          </a:p>
          <a:p>
            <a:pPr marL="342900" indent="-342900"/>
            <a:endParaRPr lang="en-US" dirty="0" smtClean="0"/>
          </a:p>
          <a:p>
            <a:pPr marL="342900" indent="-342900"/>
            <a:r>
              <a:rPr lang="en-US" dirty="0" smtClean="0"/>
              <a:t>5.  Connect oscilloscope CHANNEL 1 across the resistor R and observe the voltage.</a:t>
            </a:r>
          </a:p>
          <a:p>
            <a:pPr marL="342900" indent="-342900"/>
            <a:endParaRPr lang="en-US" dirty="0" smtClean="0"/>
          </a:p>
          <a:p>
            <a:pPr marL="342900" indent="-342900"/>
            <a:r>
              <a:rPr lang="en-US" dirty="0" smtClean="0"/>
              <a:t>6.  Using your predicted values as a guide, adjust the frequency of the function generator to tune for resonance, as observed on CHANNEL 1 of the oscilloscope. Measure the resonant frequency on the oscilloscope, and record the value in the first “measured” column of Table 3</a:t>
            </a:r>
          </a:p>
          <a:p>
            <a:pPr marL="342900" indent="-342900">
              <a:buFont typeface="+mj-lt"/>
              <a:buAutoNum type="arabicPeriod"/>
            </a:pPr>
            <a:endParaRPr lang="en-US" dirty="0" smtClean="0"/>
          </a:p>
          <a:p>
            <a:pPr marL="342900" indent="-342900">
              <a:buAutoNum type="arabicPeriod" startAt="7"/>
            </a:pPr>
            <a:r>
              <a:rPr lang="en-US" dirty="0" smtClean="0"/>
              <a:t>Confirm that the voltage on CHANNEL 0 of the scope is 1.0 VPP, and adjust it if necessary. The current through the circuit and resistor R is proportional to the voltage across R. Record the voltage across resistor R</a:t>
            </a:r>
          </a:p>
          <a:p>
            <a:pPr marL="342900" indent="-342900">
              <a:buAutoNum type="arabicPeriod" startAt="7"/>
            </a:pPr>
            <a:endParaRPr lang="en-US" dirty="0" smtClean="0"/>
          </a:p>
          <a:p>
            <a:pPr marL="342900" indent="-342900"/>
            <a:r>
              <a:rPr lang="en-US" dirty="0" smtClean="0"/>
              <a:t>For steps 8 and 9, DO NOT adjust the voltage output of the function generator</a:t>
            </a:r>
            <a:endParaRPr lang="en-US" dirty="0"/>
          </a:p>
        </p:txBody>
      </p:sp>
    </p:spTree>
    <p:extLst>
      <p:ext uri="{BB962C8B-B14F-4D97-AF65-F5344CB8AC3E}">
        <p14:creationId xmlns:p14="http://schemas.microsoft.com/office/powerpoint/2010/main" val="38935467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660" y="1061916"/>
            <a:ext cx="8584441" cy="5632311"/>
          </a:xfrm>
          <a:prstGeom prst="rect">
            <a:avLst/>
          </a:prstGeom>
          <a:noFill/>
        </p:spPr>
        <p:txBody>
          <a:bodyPr wrap="square" rtlCol="0">
            <a:spAutoFit/>
          </a:bodyPr>
          <a:lstStyle/>
          <a:p>
            <a:pPr marL="342900" indent="-342900" algn="just"/>
            <a:r>
              <a:rPr lang="en-US" dirty="0" smtClean="0"/>
              <a:t>8.  Reduce the frequency on the function generator until the voltage across R is 70.7% of the initial value. This is the lower half-power point f</a:t>
            </a:r>
            <a:r>
              <a:rPr lang="en-US" baseline="-25000" dirty="0" smtClean="0"/>
              <a:t>1</a:t>
            </a:r>
            <a:r>
              <a:rPr lang="en-US" dirty="0" smtClean="0"/>
              <a:t>. Record the measured frequency f</a:t>
            </a:r>
            <a:r>
              <a:rPr lang="en-US" baseline="-25000" dirty="0" smtClean="0"/>
              <a:t>1</a:t>
            </a:r>
            <a:r>
              <a:rPr lang="en-US" dirty="0" smtClean="0"/>
              <a:t> in the first “measured” column of Table 3.</a:t>
            </a:r>
          </a:p>
          <a:p>
            <a:pPr marL="342900" indent="-342900" algn="just"/>
            <a:endParaRPr lang="en-US" dirty="0" smtClean="0"/>
          </a:p>
          <a:p>
            <a:pPr marL="342900" indent="-342900" algn="just"/>
            <a:r>
              <a:rPr lang="en-US" dirty="0" smtClean="0"/>
              <a:t>9.   Increase the frequency through resonance and continue to increase it until the voltage across R is 70.7% of the value at resonance. This is the upper half-power point f</a:t>
            </a:r>
            <a:r>
              <a:rPr lang="en-US" baseline="-25000" dirty="0" smtClean="0"/>
              <a:t>2</a:t>
            </a:r>
            <a:r>
              <a:rPr lang="en-US" dirty="0" smtClean="0"/>
              <a:t>. Record the measured frequency f</a:t>
            </a:r>
            <a:r>
              <a:rPr lang="en-US" baseline="-25000" dirty="0" smtClean="0"/>
              <a:t>2</a:t>
            </a:r>
            <a:r>
              <a:rPr lang="en-US" dirty="0" smtClean="0"/>
              <a:t> in the first “measured” column</a:t>
            </a:r>
          </a:p>
          <a:p>
            <a:pPr marL="342900" indent="-342900" algn="just">
              <a:buFont typeface="+mj-lt"/>
              <a:buAutoNum type="arabicPeriod"/>
            </a:pPr>
            <a:endParaRPr lang="en-US" dirty="0" smtClean="0"/>
          </a:p>
          <a:p>
            <a:pPr marL="342900" indent="-342900" algn="just"/>
            <a:r>
              <a:rPr lang="en-US" dirty="0" smtClean="0"/>
              <a:t>10. Calculate the bandwidth BW = f</a:t>
            </a:r>
            <a:r>
              <a:rPr lang="en-US" baseline="-25000" dirty="0" smtClean="0"/>
              <a:t>2</a:t>
            </a:r>
            <a:r>
              <a:rPr lang="en-US" dirty="0" smtClean="0"/>
              <a:t> – f</a:t>
            </a:r>
            <a:r>
              <a:rPr lang="en-US" baseline="-25000" dirty="0" smtClean="0"/>
              <a:t>1</a:t>
            </a:r>
            <a:r>
              <a:rPr lang="en-US" dirty="0" smtClean="0"/>
              <a:t>. Record the result in the first “measured” column of Table 3.</a:t>
            </a:r>
          </a:p>
          <a:p>
            <a:pPr marL="342900" indent="-342900" algn="just">
              <a:buFont typeface="+mj-lt"/>
              <a:buAutoNum type="arabicPeriod"/>
            </a:pPr>
            <a:endParaRPr lang="en-US" dirty="0" smtClean="0"/>
          </a:p>
          <a:p>
            <a:pPr marL="342900" indent="-342900" algn="just"/>
            <a:r>
              <a:rPr lang="en-US" dirty="0" smtClean="0"/>
              <a:t>11. Stop  the  function  generator. Remove  the  100 Ω  resistor  from  the  circuit  and  replace  it  with the 10 Ω resistor measured earlier. </a:t>
            </a:r>
          </a:p>
          <a:p>
            <a:pPr marL="342900" indent="-342900" algn="just"/>
            <a:r>
              <a:rPr lang="en-US" dirty="0" smtClean="0"/>
              <a:t> </a:t>
            </a:r>
          </a:p>
          <a:p>
            <a:pPr marL="342900" indent="-342900" algn="just"/>
            <a:r>
              <a:rPr lang="en-US" dirty="0" smtClean="0"/>
              <a:t>12. Calculate predictions for resonant frequency, Q, BW, f</a:t>
            </a:r>
            <a:r>
              <a:rPr lang="en-US" baseline="-25000" dirty="0" smtClean="0"/>
              <a:t>1</a:t>
            </a:r>
            <a:r>
              <a:rPr lang="en-US" dirty="0" smtClean="0"/>
              <a:t>, and f</a:t>
            </a:r>
            <a:r>
              <a:rPr lang="en-US" baseline="-25000" dirty="0" smtClean="0"/>
              <a:t>2</a:t>
            </a:r>
            <a:r>
              <a:rPr lang="en-US" dirty="0" smtClean="0"/>
              <a:t> and record the results in the second “predicted” column in Table 3.</a:t>
            </a:r>
          </a:p>
          <a:p>
            <a:pPr marL="342900" indent="-342900" algn="just">
              <a:buFont typeface="+mj-lt"/>
              <a:buAutoNum type="arabicPeriod"/>
            </a:pPr>
            <a:endParaRPr lang="en-US" dirty="0" smtClean="0"/>
          </a:p>
          <a:p>
            <a:pPr marL="342900" indent="-342900" algn="just"/>
            <a:r>
              <a:rPr lang="en-US" dirty="0" smtClean="0"/>
              <a:t>13. Start the function generator and, as before, adjust the function generator to create a sine wave with voltage 1.0 VPP. </a:t>
            </a:r>
          </a:p>
        </p:txBody>
      </p:sp>
    </p:spTree>
    <p:extLst>
      <p:ext uri="{BB962C8B-B14F-4D97-AF65-F5344CB8AC3E}">
        <p14:creationId xmlns:p14="http://schemas.microsoft.com/office/powerpoint/2010/main" val="233718202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421" y="1241946"/>
            <a:ext cx="8707272" cy="1477328"/>
          </a:xfrm>
          <a:prstGeom prst="rect">
            <a:avLst/>
          </a:prstGeom>
          <a:noFill/>
        </p:spPr>
        <p:txBody>
          <a:bodyPr wrap="square" rtlCol="0">
            <a:spAutoFit/>
          </a:bodyPr>
          <a:lstStyle/>
          <a:p>
            <a:pPr marL="342900" indent="-342900" algn="just"/>
            <a:r>
              <a:rPr lang="en-US" dirty="0" smtClean="0"/>
              <a:t>14. Repeat steps 5 through 10, recording the measured values in the second “measured” column.</a:t>
            </a:r>
          </a:p>
          <a:p>
            <a:pPr marL="342900" indent="-342900" algn="just">
              <a:buFont typeface="+mj-lt"/>
              <a:buAutoNum type="arabicPeriod"/>
            </a:pPr>
            <a:endParaRPr lang="en-US" dirty="0" smtClean="0"/>
          </a:p>
          <a:p>
            <a:pPr marL="342900" indent="-342900" algn="just"/>
            <a:r>
              <a:rPr lang="en-US" dirty="0" smtClean="0"/>
              <a:t>15. Fill out Table 4, calculating the percent differences between predicted and measured values.</a:t>
            </a:r>
            <a:endParaRPr lang="en-US" dirty="0"/>
          </a:p>
        </p:txBody>
      </p:sp>
      <p:pic>
        <p:nvPicPr>
          <p:cNvPr id="4098" name="Picture 2"/>
          <p:cNvPicPr>
            <a:picLocks noChangeAspect="1" noChangeArrowheads="1"/>
          </p:cNvPicPr>
          <p:nvPr/>
        </p:nvPicPr>
        <p:blipFill>
          <a:blip r:embed="rId2"/>
          <a:srcRect/>
          <a:stretch>
            <a:fillRect/>
          </a:stretch>
        </p:blipFill>
        <p:spPr bwMode="auto">
          <a:xfrm>
            <a:off x="1187356" y="2777249"/>
            <a:ext cx="6701050" cy="3118584"/>
          </a:xfrm>
          <a:prstGeom prst="rect">
            <a:avLst/>
          </a:prstGeom>
          <a:noFill/>
          <a:ln w="9525">
            <a:noFill/>
            <a:miter lim="800000"/>
            <a:headEnd/>
            <a:tailEnd/>
          </a:ln>
          <a:effectLst/>
        </p:spPr>
      </p:pic>
      <p:sp>
        <p:nvSpPr>
          <p:cNvPr id="4" name="TextBox 3"/>
          <p:cNvSpPr txBox="1"/>
          <p:nvPr/>
        </p:nvSpPr>
        <p:spPr>
          <a:xfrm>
            <a:off x="3207224" y="6127845"/>
            <a:ext cx="2906973" cy="368489"/>
          </a:xfrm>
          <a:prstGeom prst="rect">
            <a:avLst/>
          </a:prstGeom>
          <a:noFill/>
        </p:spPr>
        <p:txBody>
          <a:bodyPr wrap="square" rtlCol="0">
            <a:spAutoFit/>
          </a:bodyPr>
          <a:lstStyle/>
          <a:p>
            <a:pPr algn="ctr"/>
            <a:r>
              <a:rPr lang="en-US" dirty="0" smtClean="0"/>
              <a:t>Table 4</a:t>
            </a:r>
            <a:endParaRPr lang="en-US" dirty="0"/>
          </a:p>
        </p:txBody>
      </p:sp>
    </p:spTree>
    <p:extLst>
      <p:ext uri="{BB962C8B-B14F-4D97-AF65-F5344CB8AC3E}">
        <p14:creationId xmlns:p14="http://schemas.microsoft.com/office/powerpoint/2010/main" val="230130285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012" y="1269242"/>
            <a:ext cx="8652681" cy="3693319"/>
          </a:xfrm>
          <a:prstGeom prst="rect">
            <a:avLst/>
          </a:prstGeom>
          <a:noFill/>
        </p:spPr>
        <p:txBody>
          <a:bodyPr wrap="square" rtlCol="0">
            <a:spAutoFit/>
          </a:bodyPr>
          <a:lstStyle/>
          <a:p>
            <a:pPr marL="342900" indent="-342900"/>
            <a:r>
              <a:rPr lang="en-US" dirty="0" smtClean="0"/>
              <a:t>16. Use  the Bode  (pronounced </a:t>
            </a:r>
            <a:r>
              <a:rPr lang="en-US" dirty="0" err="1" smtClean="0"/>
              <a:t>Bō´·dē</a:t>
            </a:r>
            <a:r>
              <a:rPr lang="en-US" dirty="0" smtClean="0"/>
              <a:t>) analyzer of  the NI-ELVIS  II  to view  the plot of  the  last circuit’s response. To do so:</a:t>
            </a:r>
          </a:p>
          <a:p>
            <a:pPr marL="342900" indent="-342900"/>
            <a:r>
              <a:rPr lang="en-US" dirty="0" smtClean="0"/>
              <a:t>      </a:t>
            </a:r>
          </a:p>
          <a:p>
            <a:pPr marL="342900" indent="-342900"/>
            <a:r>
              <a:rPr lang="en-US" dirty="0" smtClean="0"/>
              <a:t>     [a] connect jumpers from the function generator to the Analog Inputs, i.e., FGEN (point A) to AI1+ and GND (point G) to AI1–;</a:t>
            </a:r>
          </a:p>
          <a:p>
            <a:pPr marL="342900" indent="-342900">
              <a:buFont typeface="+mj-lt"/>
              <a:buAutoNum type="arabicPeriod"/>
            </a:pPr>
            <a:endParaRPr lang="en-US" dirty="0" smtClean="0"/>
          </a:p>
          <a:p>
            <a:pPr marL="342900" indent="-342900"/>
            <a:r>
              <a:rPr lang="en-US" dirty="0" smtClean="0"/>
              <a:t>     [b] connect a jumper from the high side of the resistor (point B) to A0+;</a:t>
            </a:r>
          </a:p>
          <a:p>
            <a:pPr marL="342900" indent="-342900"/>
            <a:endParaRPr lang="en-US" dirty="0" smtClean="0"/>
          </a:p>
          <a:p>
            <a:pPr marL="342900" indent="-342900"/>
            <a:r>
              <a:rPr lang="en-US" dirty="0" smtClean="0"/>
              <a:t>     [c] connect the a jumper from the low side of the resistor (point G) to A0–. Then start the Bode Analyzer. Set the frequency to cover the range of interest. Be sure to sample enough points for an adequate view of the circuit’s response. Turn on CURSORS to be able to locate specific values. The NI-ELVIS’s Help function can aid you in learning to use the analyzer to explore the plot.</a:t>
            </a:r>
            <a:endParaRPr lang="en-US" dirty="0"/>
          </a:p>
        </p:txBody>
      </p:sp>
    </p:spTree>
    <p:extLst>
      <p:ext uri="{BB962C8B-B14F-4D97-AF65-F5344CB8AC3E}">
        <p14:creationId xmlns:p14="http://schemas.microsoft.com/office/powerpoint/2010/main" val="412062201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067" y="423080"/>
            <a:ext cx="3835021" cy="584775"/>
          </a:xfrm>
          <a:prstGeom prst="rect">
            <a:avLst/>
          </a:prstGeom>
          <a:noFill/>
        </p:spPr>
        <p:txBody>
          <a:bodyPr wrap="square" rtlCol="0">
            <a:spAutoFit/>
          </a:bodyPr>
          <a:lstStyle/>
          <a:p>
            <a:r>
              <a:rPr lang="en-US" sz="3200" dirty="0" smtClean="0"/>
              <a:t>Probing Further</a:t>
            </a:r>
            <a:endParaRPr lang="en-US" sz="3200" dirty="0"/>
          </a:p>
        </p:txBody>
      </p:sp>
      <p:sp>
        <p:nvSpPr>
          <p:cNvPr id="3" name="TextBox 2"/>
          <p:cNvSpPr txBox="1"/>
          <p:nvPr/>
        </p:nvSpPr>
        <p:spPr>
          <a:xfrm>
            <a:off x="204716" y="1214651"/>
            <a:ext cx="8939284" cy="5355312"/>
          </a:xfrm>
          <a:prstGeom prst="rect">
            <a:avLst/>
          </a:prstGeom>
          <a:noFill/>
        </p:spPr>
        <p:txBody>
          <a:bodyPr wrap="square" rtlCol="0">
            <a:spAutoFit/>
          </a:bodyPr>
          <a:lstStyle/>
          <a:p>
            <a:pPr marL="342900" indent="-342900">
              <a:buFont typeface="+mj-lt"/>
              <a:buAutoNum type="arabicPeriod"/>
            </a:pPr>
            <a:r>
              <a:rPr lang="en-US" dirty="0" smtClean="0"/>
              <a:t>From the measured L, C, resonant frequency, and BW, compute the total series resistance of the circuit. Suggest and explain likely causes for any discrepancy; what might not have been taken into account for the predictions?</a:t>
            </a:r>
          </a:p>
          <a:p>
            <a:pPr marL="342900" indent="-342900">
              <a:buFont typeface="+mj-lt"/>
              <a:buAutoNum type="arabicPeriod"/>
            </a:pPr>
            <a:r>
              <a:rPr lang="en-US" dirty="0" smtClean="0"/>
              <a:t>Discuss the effect of changing the resistor R from 100 Ω to 10 Ω. How dramatic was the impact?</a:t>
            </a:r>
          </a:p>
          <a:p>
            <a:pPr marL="342900" indent="-342900">
              <a:buFont typeface="+mj-lt"/>
              <a:buAutoNum type="arabicPeriod"/>
            </a:pPr>
            <a:r>
              <a:rPr lang="en-US" dirty="0" smtClean="0"/>
              <a:t>What would happen to the resonant frequency if the inductance were doubled and the capacitance cut in half? What would happen to the bandwidth? What would happen to the quality factor?</a:t>
            </a:r>
          </a:p>
          <a:p>
            <a:pPr marL="342900" indent="-342900">
              <a:buFont typeface="+mj-lt"/>
              <a:buAutoNum type="arabicPeriod"/>
            </a:pPr>
            <a:r>
              <a:rPr lang="en-US" dirty="0" smtClean="0"/>
              <a:t>Simulate the second circuit (with R=10Ω)  in B2-SPICE, using the AC Frequency Sweep (see Appendix D). In the simulation, set up a voltmeter across R and an ammeter to measure the total current. Be sure to have B2-SPICE display both graphs and a table of the results. Select an appropriate range of frequencies to sweep and sample at least 100 steps per interval. When the graph is displayed, right-click the graph and toggle the X-axis to be logarithmic. Do you see a sharp peak in the magnitude (dB) plots of voltage and current at the resonant frequency you predicted? Notice that the phase plot for the circuit rapidly changes from positive (capacitive) to negative (inductive) as the frequency passes through resonance. Record the resonant frequency indicated by the graph, and compare it to your calculated and measured values.</a:t>
            </a:r>
            <a:endParaRPr lang="en-US" dirty="0"/>
          </a:p>
        </p:txBody>
      </p:sp>
    </p:spTree>
    <p:extLst>
      <p:ext uri="{BB962C8B-B14F-4D97-AF65-F5344CB8AC3E}">
        <p14:creationId xmlns:p14="http://schemas.microsoft.com/office/powerpoint/2010/main" val="2204787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Laboratory Notebook</a:t>
            </a:r>
            <a:endParaRPr lang="en-US" b="1" dirty="0"/>
          </a:p>
        </p:txBody>
      </p:sp>
      <p:sp>
        <p:nvSpPr>
          <p:cNvPr id="3" name="Content Placeholder 2"/>
          <p:cNvSpPr>
            <a:spLocks noGrp="1"/>
          </p:cNvSpPr>
          <p:nvPr>
            <p:ph idx="1"/>
          </p:nvPr>
        </p:nvSpPr>
        <p:spPr>
          <a:xfrm>
            <a:off x="437662" y="926048"/>
            <a:ext cx="8229600" cy="5508625"/>
          </a:xfrm>
        </p:spPr>
        <p:txBody>
          <a:bodyPr/>
          <a:lstStyle/>
          <a:p>
            <a:pPr marL="0" indent="0" algn="just">
              <a:buNone/>
            </a:pPr>
            <a:endParaRPr lang="en-US" sz="2400" dirty="0" smtClean="0"/>
          </a:p>
          <a:p>
            <a:pPr algn="just"/>
            <a:r>
              <a:rPr lang="en-US" sz="2400" dirty="0" smtClean="0"/>
              <a:t>The laboratory notebook should:-</a:t>
            </a:r>
          </a:p>
          <a:p>
            <a:pPr algn="just">
              <a:buFont typeface="Courier New"/>
              <a:buChar char="o"/>
            </a:pPr>
            <a:r>
              <a:rPr lang="en-US" sz="2400" dirty="0" smtClean="0"/>
              <a:t>Be kept in a sewn and bound or spiral bound notebook.</a:t>
            </a:r>
          </a:p>
          <a:p>
            <a:pPr algn="just">
              <a:buFont typeface="Courier New"/>
              <a:buChar char="o"/>
            </a:pPr>
            <a:endParaRPr lang="en-US" sz="2400" dirty="0" smtClean="0"/>
          </a:p>
          <a:p>
            <a:pPr algn="just">
              <a:buFont typeface="Courier New"/>
              <a:buChar char="o"/>
            </a:pPr>
            <a:r>
              <a:rPr lang="en-US" sz="2400" dirty="0" smtClean="0"/>
              <a:t>Contain the experiment’s title, the date, the equipment and instruments used, any pertinent circuit diagrams, the procedure used, the data, and the result analysis. </a:t>
            </a:r>
          </a:p>
          <a:p>
            <a:pPr algn="just">
              <a:buFont typeface="Courier New"/>
              <a:buChar char="o"/>
            </a:pPr>
            <a:endParaRPr lang="en-US" sz="2400" dirty="0"/>
          </a:p>
          <a:p>
            <a:pPr algn="just">
              <a:buFont typeface="Courier New"/>
              <a:buChar char="o"/>
            </a:pPr>
            <a:r>
              <a:rPr lang="en-US" sz="2400" dirty="0" smtClean="0"/>
              <a:t>Contain plots of data and sketches when these are appropriate in the recording and analysis of observations.</a:t>
            </a:r>
          </a:p>
          <a:p>
            <a:pPr algn="just">
              <a:buFont typeface="Courier New"/>
              <a:buChar char="o"/>
            </a:pPr>
            <a:endParaRPr lang="en-US" sz="2400" dirty="0"/>
          </a:p>
          <a:p>
            <a:pPr algn="just">
              <a:buFont typeface="Courier New"/>
              <a:buChar char="o"/>
            </a:pPr>
            <a:r>
              <a:rPr lang="en-US" sz="2400" dirty="0" smtClean="0"/>
              <a:t>Be an accurate and permanent record of the data obtained during the experiment and the analysis of the results. </a:t>
            </a:r>
          </a:p>
          <a:p>
            <a:endParaRPr lang="en-US" dirty="0"/>
          </a:p>
        </p:txBody>
      </p:sp>
    </p:spTree>
    <p:extLst>
      <p:ext uri="{BB962C8B-B14F-4D97-AF65-F5344CB8AC3E}">
        <p14:creationId xmlns:p14="http://schemas.microsoft.com/office/powerpoint/2010/main" val="2518534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7089" y="1097272"/>
            <a:ext cx="8772225" cy="1470025"/>
          </a:xfrm>
        </p:spPr>
        <p:txBody>
          <a:bodyPr>
            <a:normAutofit/>
          </a:bodyPr>
          <a:lstStyle/>
          <a:p>
            <a:pPr algn="ctr"/>
            <a:r>
              <a:rPr lang="en-US" b="1" dirty="0"/>
              <a:t>ECE </a:t>
            </a:r>
            <a:r>
              <a:rPr lang="en-US" b="1" dirty="0" smtClean="0"/>
              <a:t>212 </a:t>
            </a:r>
            <a:r>
              <a:rPr lang="en-US" b="1" dirty="0"/>
              <a:t>- Electrical Engineering Lab </a:t>
            </a:r>
            <a:r>
              <a:rPr lang="en-US" b="1" dirty="0" smtClean="0"/>
              <a:t>VII</a:t>
            </a:r>
          </a:p>
        </p:txBody>
      </p:sp>
      <p:sp>
        <p:nvSpPr>
          <p:cNvPr id="5" name="Subtitle 4"/>
          <p:cNvSpPr>
            <a:spLocks noGrp="1"/>
          </p:cNvSpPr>
          <p:nvPr>
            <p:ph type="subTitle" idx="1"/>
          </p:nvPr>
        </p:nvSpPr>
        <p:spPr>
          <a:xfrm>
            <a:off x="768613" y="4954979"/>
            <a:ext cx="7569177" cy="1752600"/>
          </a:xfrm>
        </p:spPr>
        <p:txBody>
          <a:bodyPr/>
          <a:lstStyle/>
          <a:p>
            <a:r>
              <a:rPr lang="en-US" b="1" dirty="0" smtClean="0"/>
              <a:t>Pre-labs for ECE 212</a:t>
            </a:r>
          </a:p>
          <a:p>
            <a:r>
              <a:rPr lang="en-US" b="1" dirty="0" err="1" smtClean="0"/>
              <a:t>Raihan</a:t>
            </a:r>
            <a:r>
              <a:rPr lang="en-US" b="1" dirty="0" smtClean="0"/>
              <a:t> </a:t>
            </a:r>
            <a:r>
              <a:rPr lang="en-US" b="1" dirty="0" err="1" smtClean="0"/>
              <a:t>Hazarika</a:t>
            </a:r>
            <a:endParaRPr lang="en-US" b="1" dirty="0" smtClean="0"/>
          </a:p>
          <a:p>
            <a:r>
              <a:rPr lang="en-US" b="1" dirty="0" smtClean="0"/>
              <a:t>Created: 02/16/2013  Updated: 02/23/2013</a:t>
            </a:r>
          </a:p>
        </p:txBody>
      </p:sp>
    </p:spTree>
    <p:extLst>
      <p:ext uri="{BB962C8B-B14F-4D97-AF65-F5344CB8AC3E}">
        <p14:creationId xmlns:p14="http://schemas.microsoft.com/office/powerpoint/2010/main" val="370561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2763" y="2156346"/>
            <a:ext cx="6837529" cy="369332"/>
          </a:xfrm>
          <a:prstGeom prst="rect">
            <a:avLst/>
          </a:prstGeom>
          <a:noFill/>
        </p:spPr>
        <p:txBody>
          <a:bodyPr wrap="square" rtlCol="0">
            <a:spAutoFit/>
          </a:bodyPr>
          <a:lstStyle/>
          <a:p>
            <a:endParaRPr lang="en-US" dirty="0" smtClean="0"/>
          </a:p>
        </p:txBody>
      </p:sp>
      <p:sp>
        <p:nvSpPr>
          <p:cNvPr id="3" name="Title 3"/>
          <p:cNvSpPr txBox="1">
            <a:spLocks/>
          </p:cNvSpPr>
          <p:nvPr/>
        </p:nvSpPr>
        <p:spPr>
          <a:xfrm>
            <a:off x="720972" y="2477130"/>
            <a:ext cx="7772400" cy="1362075"/>
          </a:xfrm>
          <a:prstGeom prst="rect">
            <a:avLst/>
          </a:prstGeom>
        </p:spPr>
        <p:txBody>
          <a:bodyPr/>
          <a:lstStyle>
            <a:lvl1pPr algn="l" rtl="0" eaLnBrk="0" fontAlgn="base" hangingPunct="0">
              <a:spcBef>
                <a:spcPct val="0"/>
              </a:spcBef>
              <a:spcAft>
                <a:spcPct val="0"/>
              </a:spcAft>
              <a:defRPr sz="2800" kern="12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Times New Roman" pitchFamily="18" charset="0"/>
              </a:defRPr>
            </a:lvl2pPr>
            <a:lvl3pPr algn="l" rtl="0" eaLnBrk="0" fontAlgn="base" hangingPunct="0">
              <a:spcBef>
                <a:spcPct val="0"/>
              </a:spcBef>
              <a:spcAft>
                <a:spcPct val="0"/>
              </a:spcAft>
              <a:defRPr sz="2800">
                <a:solidFill>
                  <a:schemeClr val="tx1"/>
                </a:solidFill>
                <a:latin typeface="Times New Roman" pitchFamily="18" charset="0"/>
              </a:defRPr>
            </a:lvl3pPr>
            <a:lvl4pPr algn="l" rtl="0" eaLnBrk="0" fontAlgn="base" hangingPunct="0">
              <a:spcBef>
                <a:spcPct val="0"/>
              </a:spcBef>
              <a:spcAft>
                <a:spcPct val="0"/>
              </a:spcAft>
              <a:defRPr sz="2800">
                <a:solidFill>
                  <a:schemeClr val="tx1"/>
                </a:solidFill>
                <a:latin typeface="Times New Roman" pitchFamily="18" charset="0"/>
              </a:defRPr>
            </a:lvl4pPr>
            <a:lvl5pPr algn="l" rtl="0" eaLnBrk="0" fontAlgn="base" hangingPunct="0">
              <a:spcBef>
                <a:spcPct val="0"/>
              </a:spcBef>
              <a:spcAft>
                <a:spcPct val="0"/>
              </a:spcAft>
              <a:defRPr sz="2800">
                <a:solidFill>
                  <a:schemeClr val="tx1"/>
                </a:solidFill>
                <a:latin typeface="Times New Roman" pitchFamily="18" charset="0"/>
              </a:defRPr>
            </a:lvl5pPr>
            <a:lvl6pPr marL="457200" algn="l" rtl="0" fontAlgn="base">
              <a:spcBef>
                <a:spcPct val="0"/>
              </a:spcBef>
              <a:spcAft>
                <a:spcPct val="0"/>
              </a:spcAft>
              <a:defRPr sz="2800">
                <a:solidFill>
                  <a:schemeClr val="tx1"/>
                </a:solidFill>
                <a:latin typeface="Times New Roman" pitchFamily="18" charset="0"/>
              </a:defRPr>
            </a:lvl6pPr>
            <a:lvl7pPr marL="914400" algn="l" rtl="0" fontAlgn="base">
              <a:spcBef>
                <a:spcPct val="0"/>
              </a:spcBef>
              <a:spcAft>
                <a:spcPct val="0"/>
              </a:spcAft>
              <a:defRPr sz="2800">
                <a:solidFill>
                  <a:schemeClr val="tx1"/>
                </a:solidFill>
                <a:latin typeface="Times New Roman" pitchFamily="18" charset="0"/>
              </a:defRPr>
            </a:lvl7pPr>
            <a:lvl8pPr marL="1371600" algn="l" rtl="0" fontAlgn="base">
              <a:spcBef>
                <a:spcPct val="0"/>
              </a:spcBef>
              <a:spcAft>
                <a:spcPct val="0"/>
              </a:spcAft>
              <a:defRPr sz="2800">
                <a:solidFill>
                  <a:schemeClr val="tx1"/>
                </a:solidFill>
                <a:latin typeface="Times New Roman" pitchFamily="18" charset="0"/>
              </a:defRPr>
            </a:lvl8pPr>
            <a:lvl9pPr marL="1828800" algn="l" rtl="0" fontAlgn="base">
              <a:spcBef>
                <a:spcPct val="0"/>
              </a:spcBef>
              <a:spcAft>
                <a:spcPct val="0"/>
              </a:spcAft>
              <a:defRPr sz="2800">
                <a:solidFill>
                  <a:schemeClr val="tx1"/>
                </a:solidFill>
                <a:latin typeface="Times New Roman" pitchFamily="18" charset="0"/>
              </a:defRPr>
            </a:lvl9pPr>
          </a:lstStyle>
          <a:p>
            <a:pPr algn="ctr"/>
            <a: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Filters: High-pass, Low-pass, </a:t>
            </a:r>
            <a:r>
              <a:rPr lang="en-US" sz="6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Bandpass</a:t>
            </a:r>
            <a: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&amp; Notch</a:t>
            </a:r>
            <a:endPar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391607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716" y="450376"/>
            <a:ext cx="3330054" cy="584775"/>
          </a:xfrm>
          <a:prstGeom prst="rect">
            <a:avLst/>
          </a:prstGeom>
          <a:noFill/>
        </p:spPr>
        <p:txBody>
          <a:bodyPr wrap="square" rtlCol="0">
            <a:spAutoFit/>
          </a:bodyPr>
          <a:lstStyle/>
          <a:p>
            <a:r>
              <a:rPr lang="en-US" sz="3200" dirty="0" smtClean="0"/>
              <a:t>Background</a:t>
            </a:r>
            <a:endParaRPr lang="en-US" sz="3200" dirty="0"/>
          </a:p>
        </p:txBody>
      </p:sp>
      <p:sp>
        <p:nvSpPr>
          <p:cNvPr id="3" name="TextBox 2"/>
          <p:cNvSpPr txBox="1"/>
          <p:nvPr/>
        </p:nvSpPr>
        <p:spPr>
          <a:xfrm>
            <a:off x="232012" y="1255594"/>
            <a:ext cx="8707272" cy="369332"/>
          </a:xfrm>
          <a:prstGeom prst="rect">
            <a:avLst/>
          </a:prstGeom>
          <a:noFill/>
        </p:spPr>
        <p:txBody>
          <a:bodyPr wrap="square" rtlCol="0">
            <a:spAutoFit/>
          </a:bodyPr>
          <a:lstStyle/>
          <a:p>
            <a:r>
              <a:rPr lang="en-US" dirty="0" smtClean="0"/>
              <a:t>The 4 different type of filters along with their schematics are shown below.</a:t>
            </a:r>
            <a:endParaRPr lang="en-US" dirty="0"/>
          </a:p>
        </p:txBody>
      </p:sp>
      <p:pic>
        <p:nvPicPr>
          <p:cNvPr id="1026" name="Picture 2"/>
          <p:cNvPicPr>
            <a:picLocks noChangeArrowheads="1"/>
          </p:cNvPicPr>
          <p:nvPr/>
        </p:nvPicPr>
        <p:blipFill>
          <a:blip r:embed="rId2"/>
          <a:srcRect/>
          <a:stretch>
            <a:fillRect/>
          </a:stretch>
        </p:blipFill>
        <p:spPr bwMode="auto">
          <a:xfrm>
            <a:off x="384196" y="1722102"/>
            <a:ext cx="4114800" cy="2286000"/>
          </a:xfrm>
          <a:prstGeom prst="rect">
            <a:avLst/>
          </a:prstGeom>
          <a:noFill/>
          <a:ln w="9525">
            <a:noFill/>
            <a:miter lim="800000"/>
            <a:headEnd/>
            <a:tailEnd/>
          </a:ln>
          <a:effectLst/>
        </p:spPr>
      </p:pic>
      <p:pic>
        <p:nvPicPr>
          <p:cNvPr id="1027" name="Picture 3"/>
          <p:cNvPicPr>
            <a:picLocks noChangeArrowheads="1"/>
          </p:cNvPicPr>
          <p:nvPr/>
        </p:nvPicPr>
        <p:blipFill>
          <a:blip r:embed="rId3"/>
          <a:srcRect/>
          <a:stretch>
            <a:fillRect/>
          </a:stretch>
        </p:blipFill>
        <p:spPr bwMode="auto">
          <a:xfrm>
            <a:off x="4831323" y="1699568"/>
            <a:ext cx="4114800" cy="2286000"/>
          </a:xfrm>
          <a:prstGeom prst="rect">
            <a:avLst/>
          </a:prstGeom>
          <a:noFill/>
          <a:ln w="9525">
            <a:noFill/>
            <a:miter lim="800000"/>
            <a:headEnd/>
            <a:tailEnd/>
          </a:ln>
          <a:effectLst/>
        </p:spPr>
      </p:pic>
      <p:sp>
        <p:nvSpPr>
          <p:cNvPr id="6" name="TextBox 5"/>
          <p:cNvSpPr txBox="1"/>
          <p:nvPr/>
        </p:nvSpPr>
        <p:spPr>
          <a:xfrm>
            <a:off x="313898" y="4708477"/>
            <a:ext cx="8502555" cy="1754326"/>
          </a:xfrm>
          <a:prstGeom prst="rect">
            <a:avLst/>
          </a:prstGeom>
          <a:noFill/>
        </p:spPr>
        <p:txBody>
          <a:bodyPr wrap="square" rtlCol="0">
            <a:spAutoFit/>
          </a:bodyPr>
          <a:lstStyle/>
          <a:p>
            <a:r>
              <a:rPr lang="en-US" dirty="0" smtClean="0"/>
              <a:t>The grayed area is the </a:t>
            </a:r>
            <a:r>
              <a:rPr lang="en-US" b="1" i="1" dirty="0" err="1" smtClean="0"/>
              <a:t>passband</a:t>
            </a:r>
            <a:r>
              <a:rPr lang="en-US" dirty="0" smtClean="0"/>
              <a:t>, that is, the part of the signal that is passed to the output of the filter. The rejected portions are called the </a:t>
            </a:r>
            <a:r>
              <a:rPr lang="en-US" b="1" i="1" dirty="0" err="1" smtClean="0"/>
              <a:t>stopband</a:t>
            </a:r>
            <a:r>
              <a:rPr lang="en-US" dirty="0" smtClean="0"/>
              <a:t>. The frequency that separates the </a:t>
            </a:r>
            <a:r>
              <a:rPr lang="en-US" dirty="0" err="1" smtClean="0"/>
              <a:t>passband</a:t>
            </a:r>
            <a:r>
              <a:rPr lang="en-US" dirty="0" smtClean="0"/>
              <a:t> from the </a:t>
            </a:r>
            <a:r>
              <a:rPr lang="en-US" dirty="0" err="1" smtClean="0"/>
              <a:t>stopband</a:t>
            </a:r>
            <a:r>
              <a:rPr lang="en-US" dirty="0" smtClean="0"/>
              <a:t> is called the </a:t>
            </a:r>
            <a:r>
              <a:rPr lang="en-US" b="1" i="1" dirty="0" smtClean="0"/>
              <a:t>cutoff frequency</a:t>
            </a:r>
            <a:r>
              <a:rPr lang="en-US" dirty="0" smtClean="0"/>
              <a:t>. The cutoff frequency is equivalent to the half-power points discussed in Laboratory 6. The cutoff frequency is also sometimes called the </a:t>
            </a:r>
            <a:r>
              <a:rPr lang="en-US" b="1" i="1" dirty="0" smtClean="0"/>
              <a:t>corner frequency</a:t>
            </a:r>
            <a:r>
              <a:rPr lang="en-US" dirty="0" smtClean="0"/>
              <a:t>.</a:t>
            </a:r>
            <a:endParaRPr lang="en-US" b="1" i="1" dirty="0"/>
          </a:p>
        </p:txBody>
      </p:sp>
      <p:sp>
        <p:nvSpPr>
          <p:cNvPr id="7" name="TextBox 6"/>
          <p:cNvSpPr txBox="1"/>
          <p:nvPr/>
        </p:nvSpPr>
        <p:spPr>
          <a:xfrm>
            <a:off x="2620370" y="4244454"/>
            <a:ext cx="3616657" cy="369332"/>
          </a:xfrm>
          <a:prstGeom prst="rect">
            <a:avLst/>
          </a:prstGeom>
          <a:noFill/>
        </p:spPr>
        <p:txBody>
          <a:bodyPr wrap="square" rtlCol="0">
            <a:spAutoFit/>
          </a:bodyPr>
          <a:lstStyle/>
          <a:p>
            <a:pPr algn="ctr"/>
            <a:r>
              <a:rPr lang="en-US" dirty="0" smtClean="0"/>
              <a:t>Figure 1</a:t>
            </a:r>
            <a:endParaRPr lang="en-US" dirty="0"/>
          </a:p>
        </p:txBody>
      </p:sp>
    </p:spTree>
    <p:extLst>
      <p:ext uri="{BB962C8B-B14F-4D97-AF65-F5344CB8AC3E}">
        <p14:creationId xmlns:p14="http://schemas.microsoft.com/office/powerpoint/2010/main" val="163765897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421" y="1201003"/>
            <a:ext cx="8639033" cy="2862322"/>
          </a:xfrm>
          <a:prstGeom prst="rect">
            <a:avLst/>
          </a:prstGeom>
          <a:noFill/>
        </p:spPr>
        <p:txBody>
          <a:bodyPr wrap="square" rtlCol="0">
            <a:spAutoFit/>
          </a:bodyPr>
          <a:lstStyle/>
          <a:p>
            <a:r>
              <a:rPr lang="en-US" b="1" dirty="0" smtClean="0"/>
              <a:t>Cutoff Frequency for series RC and RL circuits</a:t>
            </a:r>
          </a:p>
          <a:p>
            <a:endParaRPr lang="en-US" b="1" dirty="0" smtClean="0"/>
          </a:p>
          <a:p>
            <a:r>
              <a:rPr lang="en-US" dirty="0" smtClean="0"/>
              <a:t>As mentioned, the cutoff frequency, sometimes called the corner frequency, is equivalent to the half-power points discussed in Laboratory 6. Since the power is half that at the peak, the voltage (or  current) will  be  the  peak  voltage  (or  current) multiplied  by  1/√2 =  0.707. For  a  simple  2-component RC or RL circuit, the half-power point will occur when half the power is dropped on the resistor and half on the capacitor or inductor. Thus, the cutoff frequency will occur when the</a:t>
            </a:r>
          </a:p>
          <a:p>
            <a:r>
              <a:rPr lang="en-US" dirty="0" smtClean="0"/>
              <a:t>reactance of the capacitor or inductor equals the total series resistance in the circuit. That is,</a:t>
            </a:r>
            <a:endParaRPr lang="en-US" dirty="0"/>
          </a:p>
        </p:txBody>
      </p:sp>
      <p:pic>
        <p:nvPicPr>
          <p:cNvPr id="2050" name="Picture 2"/>
          <p:cNvPicPr>
            <a:picLocks noChangeAspect="1" noChangeArrowheads="1"/>
          </p:cNvPicPr>
          <p:nvPr/>
        </p:nvPicPr>
        <p:blipFill>
          <a:blip r:embed="rId2"/>
          <a:srcRect/>
          <a:stretch>
            <a:fillRect/>
          </a:stretch>
        </p:blipFill>
        <p:spPr bwMode="auto">
          <a:xfrm>
            <a:off x="2388358" y="4039740"/>
            <a:ext cx="4039738" cy="2060812"/>
          </a:xfrm>
          <a:prstGeom prst="rect">
            <a:avLst/>
          </a:prstGeom>
          <a:noFill/>
          <a:ln w="9525">
            <a:noFill/>
            <a:miter lim="800000"/>
            <a:headEnd/>
            <a:tailEnd/>
          </a:ln>
          <a:effectLst/>
        </p:spPr>
      </p:pic>
    </p:spTree>
    <p:extLst>
      <p:ext uri="{BB962C8B-B14F-4D97-AF65-F5344CB8AC3E}">
        <p14:creationId xmlns:p14="http://schemas.microsoft.com/office/powerpoint/2010/main" val="259134933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773" y="1255594"/>
            <a:ext cx="8775511" cy="1754326"/>
          </a:xfrm>
          <a:prstGeom prst="rect">
            <a:avLst/>
          </a:prstGeom>
          <a:noFill/>
        </p:spPr>
        <p:txBody>
          <a:bodyPr wrap="square" rtlCol="0">
            <a:spAutoFit/>
          </a:bodyPr>
          <a:lstStyle/>
          <a:p>
            <a:r>
              <a:rPr lang="en-US" b="1" dirty="0" smtClean="0"/>
              <a:t>decibels (dB)</a:t>
            </a:r>
          </a:p>
          <a:p>
            <a:endParaRPr lang="en-US" b="1" dirty="0" smtClean="0"/>
          </a:p>
          <a:p>
            <a:r>
              <a:rPr lang="en-US" dirty="0" smtClean="0"/>
              <a:t>As discussed in your textbook, the decibel (dB) is commonly used for the magnitude of voltages and currents in making Bode plots. Keep in mind that a decibel is a unit created to measure the transfer function for power gain (or loss) through a circuit module or stage:</a:t>
            </a:r>
            <a:endParaRPr lang="en-US" dirty="0"/>
          </a:p>
        </p:txBody>
      </p:sp>
      <p:pic>
        <p:nvPicPr>
          <p:cNvPr id="3074" name="Picture 2"/>
          <p:cNvPicPr>
            <a:picLocks noChangeAspect="1" noChangeArrowheads="1"/>
          </p:cNvPicPr>
          <p:nvPr/>
        </p:nvPicPr>
        <p:blipFill>
          <a:blip r:embed="rId2"/>
          <a:srcRect/>
          <a:stretch>
            <a:fillRect/>
          </a:stretch>
        </p:blipFill>
        <p:spPr bwMode="auto">
          <a:xfrm>
            <a:off x="2593075" y="3084392"/>
            <a:ext cx="4203510" cy="614150"/>
          </a:xfrm>
          <a:prstGeom prst="rect">
            <a:avLst/>
          </a:prstGeom>
          <a:noFill/>
          <a:ln w="9525">
            <a:noFill/>
            <a:miter lim="800000"/>
            <a:headEnd/>
            <a:tailEnd/>
          </a:ln>
          <a:effectLst/>
        </p:spPr>
      </p:pic>
      <p:sp>
        <p:nvSpPr>
          <p:cNvPr id="4" name="TextBox 3"/>
          <p:cNvSpPr txBox="1"/>
          <p:nvPr/>
        </p:nvSpPr>
        <p:spPr>
          <a:xfrm>
            <a:off x="327546" y="3985146"/>
            <a:ext cx="8475260" cy="646331"/>
          </a:xfrm>
          <a:prstGeom prst="rect">
            <a:avLst/>
          </a:prstGeom>
          <a:noFill/>
        </p:spPr>
        <p:txBody>
          <a:bodyPr wrap="square" rtlCol="0">
            <a:spAutoFit/>
          </a:bodyPr>
          <a:lstStyle/>
          <a:p>
            <a:r>
              <a:rPr lang="en-US" dirty="0" smtClean="0"/>
              <a:t>Since power is proportional to the square of the voltage or the current, we have equivalently</a:t>
            </a:r>
            <a:endParaRPr lang="en-US" dirty="0"/>
          </a:p>
        </p:txBody>
      </p:sp>
      <p:pic>
        <p:nvPicPr>
          <p:cNvPr id="3075" name="Picture 3"/>
          <p:cNvPicPr>
            <a:picLocks noChangeAspect="1" noChangeArrowheads="1"/>
          </p:cNvPicPr>
          <p:nvPr/>
        </p:nvPicPr>
        <p:blipFill>
          <a:blip r:embed="rId3"/>
          <a:srcRect/>
          <a:stretch>
            <a:fillRect/>
          </a:stretch>
        </p:blipFill>
        <p:spPr bwMode="auto">
          <a:xfrm>
            <a:off x="614150" y="4802618"/>
            <a:ext cx="7874758" cy="656486"/>
          </a:xfrm>
          <a:prstGeom prst="rect">
            <a:avLst/>
          </a:prstGeom>
          <a:noFill/>
          <a:ln w="9525">
            <a:noFill/>
            <a:miter lim="800000"/>
            <a:headEnd/>
            <a:tailEnd/>
          </a:ln>
          <a:effectLst/>
        </p:spPr>
      </p:pic>
    </p:spTree>
    <p:extLst>
      <p:ext uri="{BB962C8B-B14F-4D97-AF65-F5344CB8AC3E}">
        <p14:creationId xmlns:p14="http://schemas.microsoft.com/office/powerpoint/2010/main" val="329007667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773" y="395785"/>
            <a:ext cx="3425588" cy="646331"/>
          </a:xfrm>
          <a:prstGeom prst="rect">
            <a:avLst/>
          </a:prstGeom>
          <a:noFill/>
        </p:spPr>
        <p:txBody>
          <a:bodyPr wrap="square" rtlCol="0">
            <a:spAutoFit/>
          </a:bodyPr>
          <a:lstStyle/>
          <a:p>
            <a:r>
              <a:rPr lang="en-US" sz="3600" dirty="0" smtClean="0"/>
              <a:t>Procedure</a:t>
            </a:r>
            <a:endParaRPr lang="en-US" sz="3600" dirty="0"/>
          </a:p>
        </p:txBody>
      </p:sp>
      <p:sp>
        <p:nvSpPr>
          <p:cNvPr id="3" name="TextBox 2"/>
          <p:cNvSpPr txBox="1"/>
          <p:nvPr/>
        </p:nvSpPr>
        <p:spPr>
          <a:xfrm>
            <a:off x="177421" y="1255594"/>
            <a:ext cx="8447964" cy="2031325"/>
          </a:xfrm>
          <a:prstGeom prst="rect">
            <a:avLst/>
          </a:prstGeom>
          <a:noFill/>
        </p:spPr>
        <p:txBody>
          <a:bodyPr wrap="square" rtlCol="0">
            <a:spAutoFit/>
          </a:bodyPr>
          <a:lstStyle/>
          <a:p>
            <a:pPr marL="342900" indent="-342900">
              <a:buAutoNum type="arabicPeriod"/>
            </a:pPr>
            <a:r>
              <a:rPr lang="en-US" b="1" dirty="0" smtClean="0"/>
              <a:t>Low Pass Filter:</a:t>
            </a:r>
          </a:p>
          <a:p>
            <a:pPr marL="342900" indent="-342900">
              <a:buAutoNum type="arabicPeriod"/>
            </a:pPr>
            <a:endParaRPr lang="en-US" b="1" dirty="0" smtClean="0"/>
          </a:p>
          <a:p>
            <a:pPr marL="342900" indent="-342900">
              <a:buAutoNum type="alphaLcPeriod"/>
            </a:pPr>
            <a:r>
              <a:rPr lang="en-US" dirty="0" smtClean="0"/>
              <a:t>Obtain a 10 </a:t>
            </a:r>
            <a:r>
              <a:rPr lang="en-US" dirty="0" err="1" smtClean="0"/>
              <a:t>kΩ</a:t>
            </a:r>
            <a:r>
              <a:rPr lang="en-US" dirty="0" smtClean="0"/>
              <a:t> resistor and a 0.005 µF capacitor. Measure and record the actual values of the components.</a:t>
            </a:r>
          </a:p>
          <a:p>
            <a:pPr marL="342900" indent="-342900">
              <a:buAutoNum type="alphaLcPeriod"/>
            </a:pPr>
            <a:endParaRPr lang="en-US" dirty="0" smtClean="0"/>
          </a:p>
          <a:p>
            <a:pPr marL="342900" indent="-342900">
              <a:buAutoNum type="alphaLcPeriod"/>
            </a:pPr>
            <a:r>
              <a:rPr lang="en-US" dirty="0" smtClean="0"/>
              <a:t>Using the measured components, set up the circuit as shown in the figure below. Use the function generator FGEN for the supply voltage.</a:t>
            </a:r>
            <a:endParaRPr lang="en-US" dirty="0"/>
          </a:p>
        </p:txBody>
      </p:sp>
      <p:pic>
        <p:nvPicPr>
          <p:cNvPr id="4098" name="Picture 2"/>
          <p:cNvPicPr>
            <a:picLocks noChangeAspect="1" noChangeArrowheads="1"/>
          </p:cNvPicPr>
          <p:nvPr/>
        </p:nvPicPr>
        <p:blipFill>
          <a:blip r:embed="rId2"/>
          <a:srcRect/>
          <a:stretch>
            <a:fillRect/>
          </a:stretch>
        </p:blipFill>
        <p:spPr bwMode="auto">
          <a:xfrm>
            <a:off x="2415650" y="3417627"/>
            <a:ext cx="4408227" cy="1959590"/>
          </a:xfrm>
          <a:prstGeom prst="rect">
            <a:avLst/>
          </a:prstGeom>
          <a:noFill/>
          <a:ln w="9525">
            <a:noFill/>
            <a:miter lim="800000"/>
            <a:headEnd/>
            <a:tailEnd/>
          </a:ln>
          <a:effectLst/>
        </p:spPr>
      </p:pic>
      <p:sp>
        <p:nvSpPr>
          <p:cNvPr id="5" name="TextBox 4"/>
          <p:cNvSpPr txBox="1"/>
          <p:nvPr/>
        </p:nvSpPr>
        <p:spPr>
          <a:xfrm>
            <a:off x="2634018" y="5704764"/>
            <a:ext cx="4039737" cy="368490"/>
          </a:xfrm>
          <a:prstGeom prst="rect">
            <a:avLst/>
          </a:prstGeom>
          <a:noFill/>
        </p:spPr>
        <p:txBody>
          <a:bodyPr wrap="square" rtlCol="0">
            <a:spAutoFit/>
          </a:bodyPr>
          <a:lstStyle/>
          <a:p>
            <a:pPr algn="ctr"/>
            <a:r>
              <a:rPr lang="en-US" dirty="0" smtClean="0"/>
              <a:t>Figure 2</a:t>
            </a:r>
            <a:endParaRPr lang="en-US" dirty="0"/>
          </a:p>
        </p:txBody>
      </p:sp>
    </p:spTree>
    <p:extLst>
      <p:ext uri="{BB962C8B-B14F-4D97-AF65-F5344CB8AC3E}">
        <p14:creationId xmlns:p14="http://schemas.microsoft.com/office/powerpoint/2010/main" val="351361370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954" y="1228299"/>
            <a:ext cx="8679977" cy="5078313"/>
          </a:xfrm>
          <a:prstGeom prst="rect">
            <a:avLst/>
          </a:prstGeom>
          <a:noFill/>
        </p:spPr>
        <p:txBody>
          <a:bodyPr wrap="square" rtlCol="0">
            <a:spAutoFit/>
          </a:bodyPr>
          <a:lstStyle/>
          <a:p>
            <a:pPr marL="342900" indent="-342900" algn="just"/>
            <a:r>
              <a:rPr lang="en-US" dirty="0" smtClean="0"/>
              <a:t>c.   Calculate the cutoff frequency for the circuit, assuming the output is at Vo. At the</a:t>
            </a:r>
          </a:p>
          <a:p>
            <a:pPr marL="342900" indent="-342900" algn="just"/>
            <a:r>
              <a:rPr lang="en-US" dirty="0" smtClean="0"/>
              <a:t>      cutoff frequency, what, theoretically, will be the voltage Vo?</a:t>
            </a:r>
          </a:p>
          <a:p>
            <a:pPr marL="342900" indent="-342900" algn="just">
              <a:buFont typeface="+mj-lt"/>
              <a:buAutoNum type="alphaLcPeriod"/>
            </a:pPr>
            <a:endParaRPr lang="en-US" dirty="0" smtClean="0"/>
          </a:p>
          <a:p>
            <a:pPr marL="342900" indent="-342900" algn="just"/>
            <a:r>
              <a:rPr lang="en-US" dirty="0" smtClean="0"/>
              <a:t>d.   Connect CHANNEL 0 of the oscilloscope to measure the Vin (i.e., FGEN).</a:t>
            </a:r>
          </a:p>
          <a:p>
            <a:pPr marL="342900" indent="-342900" algn="just">
              <a:buFont typeface="+mj-lt"/>
              <a:buAutoNum type="alphaLcPeriod"/>
            </a:pPr>
            <a:endParaRPr lang="en-US" dirty="0" smtClean="0"/>
          </a:p>
          <a:p>
            <a:pPr marL="342900" indent="-342900" algn="just"/>
            <a:r>
              <a:rPr lang="en-US" dirty="0" smtClean="0"/>
              <a:t>e.  Connect CHANNEL 1 of the oscilloscope to measure the filter’s output voltage Vo. On the oscilloscope, turn on the measurement functions for CH0 and CH1 (Channel 0 and Channel 1, respectively). Vary the frequency from 500 Hz to 10 kHz in steps indicated in Table 1, and record the indicated values. Set the TRIGGER to EDGE and trigger on CHANNEL 0. You may press STOP to freeze the display when taking cursor measurements. For the Vin and Vo measurements, be sure the time scale is sufficient to show at least a few cycles, or the instrument may not properly calculate the PP and RMS values.</a:t>
            </a:r>
          </a:p>
          <a:p>
            <a:pPr marL="342900" indent="-342900" algn="just">
              <a:buFont typeface="+mj-lt"/>
              <a:buAutoNum type="alphaLcPeriod"/>
            </a:pPr>
            <a:endParaRPr lang="en-US" dirty="0" smtClean="0"/>
          </a:p>
          <a:p>
            <a:pPr marL="342900" indent="-342900" algn="just"/>
            <a:r>
              <a:rPr lang="en-US" dirty="0" smtClean="0"/>
              <a:t>f.   Use the oscilloscope’s cursors C1 and C2 to measure the phase shift </a:t>
            </a:r>
            <a:r>
              <a:rPr lang="en-US" dirty="0" err="1" smtClean="0"/>
              <a:t>Δt</a:t>
            </a:r>
            <a:r>
              <a:rPr lang="en-US" dirty="0" smtClean="0"/>
              <a:t> and then calculate the phase angle φ between Vin and Vo at 500 Hz, at 10000 Hz, and at the cutoff frequency.</a:t>
            </a:r>
          </a:p>
          <a:p>
            <a:pPr marL="342900" indent="-342900"/>
            <a:endParaRPr lang="en-US" dirty="0" smtClean="0"/>
          </a:p>
        </p:txBody>
      </p:sp>
    </p:spTree>
    <p:extLst>
      <p:ext uri="{BB962C8B-B14F-4D97-AF65-F5344CB8AC3E}">
        <p14:creationId xmlns:p14="http://schemas.microsoft.com/office/powerpoint/2010/main" val="408664962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982638" y="1651379"/>
            <a:ext cx="7246961" cy="3889611"/>
          </a:xfrm>
          <a:prstGeom prst="rect">
            <a:avLst/>
          </a:prstGeom>
          <a:noFill/>
          <a:ln w="9525">
            <a:noFill/>
            <a:miter lim="800000"/>
            <a:headEnd/>
            <a:tailEnd/>
          </a:ln>
          <a:effectLst/>
        </p:spPr>
      </p:pic>
      <p:sp>
        <p:nvSpPr>
          <p:cNvPr id="3" name="TextBox 2"/>
          <p:cNvSpPr txBox="1"/>
          <p:nvPr/>
        </p:nvSpPr>
        <p:spPr>
          <a:xfrm>
            <a:off x="3302758" y="5827594"/>
            <a:ext cx="2947917" cy="368490"/>
          </a:xfrm>
          <a:prstGeom prst="rect">
            <a:avLst/>
          </a:prstGeom>
          <a:noFill/>
        </p:spPr>
        <p:txBody>
          <a:bodyPr wrap="square" rtlCol="0">
            <a:spAutoFit/>
          </a:bodyPr>
          <a:lstStyle/>
          <a:p>
            <a:pPr algn="ctr"/>
            <a:r>
              <a:rPr lang="en-US" dirty="0" smtClean="0"/>
              <a:t>Table 1</a:t>
            </a:r>
            <a:endParaRPr lang="en-US" dirty="0"/>
          </a:p>
        </p:txBody>
      </p:sp>
    </p:spTree>
    <p:extLst>
      <p:ext uri="{BB962C8B-B14F-4D97-AF65-F5344CB8AC3E}">
        <p14:creationId xmlns:p14="http://schemas.microsoft.com/office/powerpoint/2010/main" val="65514085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364" y="1214651"/>
            <a:ext cx="8734567" cy="5078313"/>
          </a:xfrm>
          <a:prstGeom prst="rect">
            <a:avLst/>
          </a:prstGeom>
          <a:noFill/>
        </p:spPr>
        <p:txBody>
          <a:bodyPr wrap="square" rtlCol="0">
            <a:spAutoFit/>
          </a:bodyPr>
          <a:lstStyle/>
          <a:p>
            <a:pPr marL="342900" indent="-342900">
              <a:buAutoNum type="arabicPeriod" startAt="2"/>
            </a:pPr>
            <a:r>
              <a:rPr lang="en-US" b="1" dirty="0" smtClean="0"/>
              <a:t>Design a low-pass inductive filter:</a:t>
            </a:r>
          </a:p>
          <a:p>
            <a:pPr marL="342900" indent="-342900">
              <a:buAutoNum type="arabicPeriod" startAt="2"/>
            </a:pPr>
            <a:endParaRPr lang="en-US" b="1" dirty="0" smtClean="0"/>
          </a:p>
          <a:p>
            <a:pPr marL="342900" indent="-342900">
              <a:buFont typeface="+mj-lt"/>
              <a:buAutoNum type="alphaLcPeriod"/>
            </a:pPr>
            <a:r>
              <a:rPr lang="en-US" dirty="0" smtClean="0"/>
              <a:t>Design a low-pass filter using a 100 </a:t>
            </a:r>
            <a:r>
              <a:rPr lang="en-US" dirty="0" err="1" smtClean="0"/>
              <a:t>mH</a:t>
            </a:r>
            <a:r>
              <a:rPr lang="en-US" dirty="0" smtClean="0"/>
              <a:t> inductor and a single resistor R to obtain a cutoff frequency of 7500 Hz ± 2%. In your notebook, show your design procedure, including your design calculations.</a:t>
            </a:r>
          </a:p>
          <a:p>
            <a:pPr marL="342900" indent="-342900">
              <a:buFont typeface="+mj-lt"/>
              <a:buAutoNum type="alphaLcPeriod"/>
            </a:pPr>
            <a:endParaRPr lang="en-US" dirty="0" smtClean="0"/>
          </a:p>
          <a:p>
            <a:pPr marL="342900" indent="-342900">
              <a:buFont typeface="+mj-lt"/>
              <a:buAutoNum type="alphaLcPeriod"/>
            </a:pPr>
            <a:r>
              <a:rPr lang="en-US" dirty="0" smtClean="0"/>
              <a:t>Measure the actual value of the 100 </a:t>
            </a:r>
            <a:r>
              <a:rPr lang="en-US" dirty="0" err="1" smtClean="0"/>
              <a:t>mH</a:t>
            </a:r>
            <a:r>
              <a:rPr lang="en-US" dirty="0" smtClean="0"/>
              <a:t> inductor and record its value.</a:t>
            </a:r>
          </a:p>
          <a:p>
            <a:pPr marL="342900" indent="-342900">
              <a:buFont typeface="+mj-lt"/>
              <a:buAutoNum type="alphaLcPeriod"/>
            </a:pPr>
            <a:endParaRPr lang="en-US" dirty="0" smtClean="0"/>
          </a:p>
          <a:p>
            <a:pPr marL="342900" indent="-342900">
              <a:buFont typeface="+mj-lt"/>
              <a:buAutoNum type="alphaLcPeriod"/>
            </a:pPr>
            <a:r>
              <a:rPr lang="en-US" dirty="0" smtClean="0"/>
              <a:t>Using the value of R that you calculated, construct an RL circuit (similar to the RC circuit used in Part 1) designed to be a low-pass filter with the specified cutoff </a:t>
            </a:r>
            <a:r>
              <a:rPr lang="en-US" dirty="0" err="1" smtClean="0"/>
              <a:t>fre</a:t>
            </a:r>
            <a:r>
              <a:rPr lang="en-US" dirty="0" smtClean="0"/>
              <a:t> </a:t>
            </a:r>
            <a:r>
              <a:rPr lang="en-US" dirty="0" err="1" smtClean="0"/>
              <a:t>quency</a:t>
            </a:r>
            <a:r>
              <a:rPr lang="en-US" dirty="0" smtClean="0"/>
              <a:t>.</a:t>
            </a:r>
          </a:p>
          <a:p>
            <a:pPr marL="342900" indent="-342900">
              <a:buFont typeface="+mj-lt"/>
              <a:buAutoNum type="alphaLcPeriod"/>
            </a:pPr>
            <a:endParaRPr lang="en-US" dirty="0" smtClean="0"/>
          </a:p>
          <a:p>
            <a:pPr marL="342900" indent="-342900">
              <a:buFont typeface="+mj-lt"/>
              <a:buAutoNum type="alphaLcPeriod"/>
            </a:pPr>
            <a:r>
              <a:rPr lang="en-US" dirty="0" smtClean="0"/>
              <a:t>Connect the output of the filter to the Bode analyzer: Connect the high side of the </a:t>
            </a:r>
            <a:r>
              <a:rPr lang="en-US" dirty="0" err="1" smtClean="0"/>
              <a:t>fil-ter</a:t>
            </a:r>
            <a:r>
              <a:rPr lang="en-US" dirty="0" smtClean="0"/>
              <a:t> to AI0+ and connect the low side of the filter (GROUND) to AI0–.</a:t>
            </a:r>
          </a:p>
          <a:p>
            <a:pPr marL="342900" indent="-342900">
              <a:buFont typeface="+mj-lt"/>
              <a:buAutoNum type="alphaLcPeriod"/>
            </a:pPr>
            <a:endParaRPr lang="en-US" dirty="0" smtClean="0"/>
          </a:p>
          <a:p>
            <a:pPr marL="342900" indent="-342900">
              <a:buFont typeface="+mj-lt"/>
              <a:buAutoNum type="alphaLcPeriod"/>
            </a:pPr>
            <a:r>
              <a:rPr lang="en-US" dirty="0" smtClean="0"/>
              <a:t>Connect FGEN to AI1+. Connect GROUND to AI1–.</a:t>
            </a:r>
          </a:p>
          <a:p>
            <a:pPr marL="342900" indent="-342900">
              <a:buFont typeface="+mj-lt"/>
              <a:buAutoNum type="alphaLcPeriod"/>
            </a:pPr>
            <a:endParaRPr lang="en-US" dirty="0" smtClean="0"/>
          </a:p>
          <a:p>
            <a:pPr marL="342900" indent="-342900">
              <a:buFont typeface="+mj-lt"/>
              <a:buAutoNum type="alphaLcPeriod"/>
            </a:pPr>
            <a:r>
              <a:rPr lang="en-US" dirty="0" smtClean="0"/>
              <a:t>Be sure NI-ELVIS is turned on, then launch the NI-ELVIS’s Bode Analyzer.</a:t>
            </a:r>
          </a:p>
        </p:txBody>
      </p:sp>
    </p:spTree>
    <p:extLst>
      <p:ext uri="{BB962C8B-B14F-4D97-AF65-F5344CB8AC3E}">
        <p14:creationId xmlns:p14="http://schemas.microsoft.com/office/powerpoint/2010/main" val="380510765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773" y="1173707"/>
            <a:ext cx="8761863" cy="4801314"/>
          </a:xfrm>
          <a:prstGeom prst="rect">
            <a:avLst/>
          </a:prstGeom>
          <a:noFill/>
        </p:spPr>
        <p:txBody>
          <a:bodyPr wrap="square" rtlCol="0">
            <a:spAutoFit/>
          </a:bodyPr>
          <a:lstStyle/>
          <a:p>
            <a:pPr marL="342900" indent="-342900"/>
            <a:r>
              <a:rPr lang="en-US" dirty="0" smtClean="0"/>
              <a:t>g.  Set the Bode Analyzer to scan from 1 kHz to 20 kHz. Set the “steps per decade” to at least 100, although you may need to increase this value to as much as 500 to get accurate readings of cutoff frequency and phase angle.</a:t>
            </a:r>
          </a:p>
          <a:p>
            <a:pPr marL="342900" indent="-342900">
              <a:buFont typeface="+mj-lt"/>
              <a:buAutoNum type="alphaLcPeriod"/>
            </a:pPr>
            <a:endParaRPr lang="en-US" dirty="0" smtClean="0"/>
          </a:p>
          <a:p>
            <a:pPr marL="342900" indent="-342900"/>
            <a:r>
              <a:rPr lang="en-US" dirty="0" smtClean="0"/>
              <a:t>h.   Verify that the Graph mapping is “Logarithmic” and that “</a:t>
            </a:r>
            <a:r>
              <a:rPr lang="en-US" dirty="0" err="1" smtClean="0"/>
              <a:t>Autoscale</a:t>
            </a:r>
            <a:r>
              <a:rPr lang="en-US" dirty="0" smtClean="0"/>
              <a:t>” is selected.</a:t>
            </a:r>
          </a:p>
          <a:p>
            <a:pPr marL="342900" indent="-342900"/>
            <a:r>
              <a:rPr lang="en-US" dirty="0" smtClean="0"/>
              <a:t>       Turn on “Cursors”.</a:t>
            </a:r>
          </a:p>
          <a:p>
            <a:pPr marL="342900" indent="-342900">
              <a:buFont typeface="+mj-lt"/>
              <a:buAutoNum type="alphaLcPeriod"/>
            </a:pPr>
            <a:endParaRPr lang="en-US" dirty="0" smtClean="0"/>
          </a:p>
          <a:p>
            <a:pPr marL="342900" indent="-342900"/>
            <a:r>
              <a:rPr lang="en-US" dirty="0" err="1" smtClean="0"/>
              <a:t>i</a:t>
            </a:r>
            <a:r>
              <a:rPr lang="en-US" dirty="0" smtClean="0"/>
              <a:t>.    Turn on power to the NI-ELVIS prototyping board.</a:t>
            </a:r>
          </a:p>
          <a:p>
            <a:pPr marL="342900" indent="-342900"/>
            <a:endParaRPr lang="en-US" dirty="0" smtClean="0"/>
          </a:p>
          <a:p>
            <a:pPr marL="342900" indent="-342900"/>
            <a:r>
              <a:rPr lang="en-US" dirty="0" smtClean="0"/>
              <a:t>j.    Start the Bode Analyzer by clicking on “Run”.</a:t>
            </a:r>
          </a:p>
          <a:p>
            <a:pPr marL="342900" indent="-342900">
              <a:buFont typeface="+mj-lt"/>
              <a:buAutoNum type="alphaLcPeriod"/>
            </a:pPr>
            <a:endParaRPr lang="en-US" dirty="0" smtClean="0"/>
          </a:p>
          <a:p>
            <a:pPr marL="342900" indent="-342900"/>
            <a:r>
              <a:rPr lang="en-US" dirty="0" smtClean="0"/>
              <a:t>k.   When the analyzer has finished, use the cursors to locate the cutoff frequency by finding the half-power point. (What identifies the half-power point?) You may need to interpolate, if you did not use enough “steps per decade”. Record the cutoff frequency and the phase angle.</a:t>
            </a:r>
          </a:p>
          <a:p>
            <a:pPr marL="342900" indent="-342900">
              <a:buFont typeface="+mj-lt"/>
              <a:buAutoNum type="alphaLcPeriod"/>
            </a:pPr>
            <a:endParaRPr lang="en-US" dirty="0" smtClean="0"/>
          </a:p>
          <a:p>
            <a:pPr marL="342900" indent="-342900"/>
            <a:r>
              <a:rPr lang="en-US" dirty="0" smtClean="0"/>
              <a:t>l.    Compare the experimentally determined cutoff frequency to the desired value.</a:t>
            </a:r>
          </a:p>
        </p:txBody>
      </p:sp>
    </p:spTree>
    <p:extLst>
      <p:ext uri="{BB962C8B-B14F-4D97-AF65-F5344CB8AC3E}">
        <p14:creationId xmlns:p14="http://schemas.microsoft.com/office/powerpoint/2010/main" val="2399603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Laboratory Report</a:t>
            </a:r>
            <a:endParaRPr lang="en-US" b="1" dirty="0"/>
          </a:p>
        </p:txBody>
      </p:sp>
      <p:sp>
        <p:nvSpPr>
          <p:cNvPr id="3" name="Content Placeholder 2"/>
          <p:cNvSpPr>
            <a:spLocks noGrp="1"/>
          </p:cNvSpPr>
          <p:nvPr>
            <p:ph idx="1"/>
          </p:nvPr>
        </p:nvSpPr>
        <p:spPr>
          <a:xfrm>
            <a:off x="437662" y="1210152"/>
            <a:ext cx="8229600" cy="5508625"/>
          </a:xfrm>
        </p:spPr>
        <p:txBody>
          <a:bodyPr/>
          <a:lstStyle/>
          <a:p>
            <a:pPr marL="0" indent="0" algn="just">
              <a:buNone/>
            </a:pPr>
            <a:endParaRPr lang="en-US" sz="2400" dirty="0" smtClean="0"/>
          </a:p>
          <a:p>
            <a:r>
              <a:rPr lang="en-US" sz="2400" dirty="0" smtClean="0"/>
              <a:t>Your laboratory report must be clear and concise.</a:t>
            </a:r>
          </a:p>
          <a:p>
            <a:endParaRPr lang="en-US" sz="2400" dirty="0" smtClean="0"/>
          </a:p>
          <a:p>
            <a:r>
              <a:rPr lang="en-US" sz="2400" dirty="0" smtClean="0"/>
              <a:t>It should be typed on a word processor.</a:t>
            </a:r>
          </a:p>
          <a:p>
            <a:endParaRPr lang="en-US" sz="2400" dirty="0" smtClean="0"/>
          </a:p>
          <a:p>
            <a:r>
              <a:rPr lang="en-US" sz="2400" dirty="0" smtClean="0"/>
              <a:t>Use tables, diagrams, sketches, and plots, as necessary to show what you did, what was observed, and what conclusions you draw from this. </a:t>
            </a:r>
          </a:p>
          <a:p>
            <a:endParaRPr lang="en-US" sz="2400" dirty="0" smtClean="0"/>
          </a:p>
          <a:p>
            <a:r>
              <a:rPr lang="en-US" sz="2400" dirty="0" smtClean="0"/>
              <a:t>Your report should be the result of your individual effort. </a:t>
            </a:r>
          </a:p>
          <a:p>
            <a:pPr marL="0" indent="0">
              <a:buNone/>
            </a:pPr>
            <a:endParaRPr lang="en-US" dirty="0"/>
          </a:p>
        </p:txBody>
      </p:sp>
    </p:spTree>
    <p:extLst>
      <p:ext uri="{BB962C8B-B14F-4D97-AF65-F5344CB8AC3E}">
        <p14:creationId xmlns:p14="http://schemas.microsoft.com/office/powerpoint/2010/main" val="784003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773" y="1214651"/>
            <a:ext cx="8720920" cy="2862322"/>
          </a:xfrm>
          <a:prstGeom prst="rect">
            <a:avLst/>
          </a:prstGeom>
          <a:noFill/>
        </p:spPr>
        <p:txBody>
          <a:bodyPr wrap="square" rtlCol="0">
            <a:spAutoFit/>
          </a:bodyPr>
          <a:lstStyle/>
          <a:p>
            <a:pPr marL="342900" indent="-342900"/>
            <a:r>
              <a:rPr lang="en-US" dirty="0" smtClean="0"/>
              <a:t>m.  If the cutoff frequency is off by more than 5%, change the size of R as necessary to obtain the specified cutoff frequency, and test again for the cutoff frequency. Record the final R, cutoff frequency, and phase angle φ.</a:t>
            </a:r>
          </a:p>
          <a:p>
            <a:pPr marL="342900" indent="-342900">
              <a:buFont typeface="+mj-lt"/>
              <a:buAutoNum type="alphaLcPeriod"/>
            </a:pPr>
            <a:endParaRPr lang="en-US" dirty="0" smtClean="0"/>
          </a:p>
          <a:p>
            <a:pPr marL="342900" indent="-342900"/>
            <a:r>
              <a:rPr lang="en-US" dirty="0" smtClean="0"/>
              <a:t>n.   Draw a circuit diagram of the final circuit that accomplishes the design objective. Explain any differences between the final value of R and your originally calculated value.</a:t>
            </a:r>
          </a:p>
          <a:p>
            <a:pPr marL="342900" indent="-342900">
              <a:buFont typeface="+mj-lt"/>
              <a:buAutoNum type="alphaLcPeriod"/>
            </a:pPr>
            <a:endParaRPr lang="en-US" dirty="0" smtClean="0"/>
          </a:p>
          <a:p>
            <a:pPr marL="342900" indent="-342900"/>
            <a:r>
              <a:rPr lang="en-US" dirty="0" smtClean="0"/>
              <a:t>o.  Sketch the Magnitude and Phase plots from the Bode Analyzer, marking key reference points</a:t>
            </a:r>
            <a:endParaRPr lang="en-US" dirty="0"/>
          </a:p>
        </p:txBody>
      </p:sp>
    </p:spTree>
    <p:extLst>
      <p:ext uri="{BB962C8B-B14F-4D97-AF65-F5344CB8AC3E}">
        <p14:creationId xmlns:p14="http://schemas.microsoft.com/office/powerpoint/2010/main" val="378257103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716" y="1091821"/>
            <a:ext cx="8502556" cy="2862322"/>
          </a:xfrm>
          <a:prstGeom prst="rect">
            <a:avLst/>
          </a:prstGeom>
          <a:noFill/>
        </p:spPr>
        <p:txBody>
          <a:bodyPr wrap="square" rtlCol="0">
            <a:spAutoFit/>
          </a:bodyPr>
          <a:lstStyle/>
          <a:p>
            <a:pPr marL="342900" indent="-342900">
              <a:buAutoNum type="arabicPeriod" startAt="3"/>
            </a:pPr>
            <a:r>
              <a:rPr lang="en-US" b="1" dirty="0" smtClean="0"/>
              <a:t>RLC Circuit #1</a:t>
            </a:r>
          </a:p>
          <a:p>
            <a:pPr marL="342900" indent="-342900">
              <a:buAutoNum type="arabicPeriod" startAt="3"/>
            </a:pPr>
            <a:endParaRPr lang="en-US" b="1" dirty="0" smtClean="0"/>
          </a:p>
          <a:p>
            <a:pPr marL="342900" indent="-342900">
              <a:buFont typeface="+mj-lt"/>
              <a:buAutoNum type="alphaLcPeriod"/>
            </a:pPr>
            <a:r>
              <a:rPr lang="en-US" dirty="0" smtClean="0"/>
              <a:t>Set up the series RLC circuit shown in the figure below, using the function generator to provide the sinusoidal input voltage.</a:t>
            </a:r>
          </a:p>
          <a:p>
            <a:pPr marL="342900" indent="-342900">
              <a:buFont typeface="+mj-lt"/>
              <a:buAutoNum type="alphaLcPeriod"/>
            </a:pPr>
            <a:endParaRPr lang="en-US" dirty="0" smtClean="0"/>
          </a:p>
          <a:p>
            <a:pPr marL="342900" indent="-342900">
              <a:buFont typeface="+mj-lt"/>
              <a:buAutoNum type="alphaLcPeriod"/>
            </a:pPr>
            <a:r>
              <a:rPr lang="en-US" dirty="0" smtClean="0"/>
              <a:t>Calculate the resonant frequency f0 of the circuit. (See Laboratory 6.)</a:t>
            </a:r>
          </a:p>
          <a:p>
            <a:pPr marL="342900" indent="-342900"/>
            <a:endParaRPr lang="en-US" dirty="0" smtClean="0"/>
          </a:p>
          <a:p>
            <a:pPr marL="342900" indent="-342900"/>
            <a:r>
              <a:rPr lang="en-US" dirty="0" smtClean="0"/>
              <a:t>c.   As in part 2, connect the Bode Analyzer to test the response of the filter by connecting leads from Vo to AI0+ and AI0–. The FGEN and GROUND should be connected to AI1+ and AI1–, as before</a:t>
            </a:r>
          </a:p>
        </p:txBody>
      </p:sp>
      <p:pic>
        <p:nvPicPr>
          <p:cNvPr id="6146" name="Picture 2"/>
          <p:cNvPicPr>
            <a:picLocks noChangeAspect="1" noChangeArrowheads="1"/>
          </p:cNvPicPr>
          <p:nvPr/>
        </p:nvPicPr>
        <p:blipFill>
          <a:blip r:embed="rId2"/>
          <a:srcRect/>
          <a:stretch>
            <a:fillRect/>
          </a:stretch>
        </p:blipFill>
        <p:spPr bwMode="auto">
          <a:xfrm>
            <a:off x="2238229" y="3916908"/>
            <a:ext cx="4490113" cy="2088108"/>
          </a:xfrm>
          <a:prstGeom prst="rect">
            <a:avLst/>
          </a:prstGeom>
          <a:noFill/>
          <a:ln w="9525">
            <a:noFill/>
            <a:miter lim="800000"/>
            <a:headEnd/>
            <a:tailEnd/>
          </a:ln>
          <a:effectLst/>
        </p:spPr>
      </p:pic>
      <p:sp>
        <p:nvSpPr>
          <p:cNvPr id="4" name="TextBox 3"/>
          <p:cNvSpPr txBox="1"/>
          <p:nvPr/>
        </p:nvSpPr>
        <p:spPr>
          <a:xfrm>
            <a:off x="3057098" y="6223379"/>
            <a:ext cx="3220872" cy="369332"/>
          </a:xfrm>
          <a:prstGeom prst="rect">
            <a:avLst/>
          </a:prstGeom>
          <a:noFill/>
        </p:spPr>
        <p:txBody>
          <a:bodyPr wrap="square" rtlCol="0">
            <a:spAutoFit/>
          </a:bodyPr>
          <a:lstStyle/>
          <a:p>
            <a:pPr algn="ctr"/>
            <a:r>
              <a:rPr lang="en-US" dirty="0" smtClean="0"/>
              <a:t>Figure 3</a:t>
            </a:r>
            <a:endParaRPr lang="en-US" dirty="0"/>
          </a:p>
        </p:txBody>
      </p:sp>
    </p:spTree>
    <p:extLst>
      <p:ext uri="{BB962C8B-B14F-4D97-AF65-F5344CB8AC3E}">
        <p14:creationId xmlns:p14="http://schemas.microsoft.com/office/powerpoint/2010/main" val="410089169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364" y="1214651"/>
            <a:ext cx="8625385" cy="3693319"/>
          </a:xfrm>
          <a:prstGeom prst="rect">
            <a:avLst/>
          </a:prstGeom>
          <a:noFill/>
        </p:spPr>
        <p:txBody>
          <a:bodyPr wrap="square" rtlCol="0">
            <a:spAutoFit/>
          </a:bodyPr>
          <a:lstStyle/>
          <a:p>
            <a:pPr marL="342900" indent="-342900"/>
            <a:r>
              <a:rPr lang="en-US" dirty="0" smtClean="0"/>
              <a:t>d.  Set the Bode Analyzer to scan from 1 kHz to 20 kHz. Set the “steps per decade” to at least 100 (suggest 300 to 500). Set the “peak amplitude” to 1.0 V (that is, 2.0 VPP).</a:t>
            </a:r>
          </a:p>
          <a:p>
            <a:pPr marL="342900" indent="-342900">
              <a:buFont typeface="+mj-lt"/>
              <a:buAutoNum type="alphaLcPeriod"/>
            </a:pPr>
            <a:endParaRPr lang="en-US" dirty="0" smtClean="0"/>
          </a:p>
          <a:p>
            <a:pPr marL="342900" indent="-342900"/>
            <a:r>
              <a:rPr lang="en-US" dirty="0" smtClean="0"/>
              <a:t>e.  What type of filter is this if the output voltage is Vo?</a:t>
            </a:r>
          </a:p>
          <a:p>
            <a:pPr marL="342900" indent="-342900">
              <a:buFont typeface="+mj-lt"/>
              <a:buAutoNum type="alphaLcPeriod"/>
            </a:pPr>
            <a:endParaRPr lang="en-US" dirty="0" smtClean="0"/>
          </a:p>
          <a:p>
            <a:pPr marL="342900" indent="-342900"/>
            <a:r>
              <a:rPr lang="en-US" dirty="0" smtClean="0"/>
              <a:t>f.    What is the measured resonant frequency? What is the measured bandwidth? What is the phase angle at resonance? (To measure these values from the Bode Analyzer, you may need to increase the “steps per decade” or interpolate between points.)</a:t>
            </a:r>
          </a:p>
          <a:p>
            <a:pPr marL="342900" indent="-342900">
              <a:buFont typeface="+mj-lt"/>
              <a:buAutoNum type="alphaLcPeriod"/>
            </a:pPr>
            <a:endParaRPr lang="en-US" dirty="0" smtClean="0"/>
          </a:p>
          <a:p>
            <a:pPr marL="342900" indent="-342900"/>
            <a:r>
              <a:rPr lang="en-US" dirty="0" smtClean="0"/>
              <a:t>g.   In your notebook, sketch the Magnitude and Phase plots from the Bode Analyzer, marking key reference points.</a:t>
            </a:r>
            <a:endParaRPr lang="en-US" dirty="0"/>
          </a:p>
        </p:txBody>
      </p:sp>
    </p:spTree>
    <p:extLst>
      <p:ext uri="{BB962C8B-B14F-4D97-AF65-F5344CB8AC3E}">
        <p14:creationId xmlns:p14="http://schemas.microsoft.com/office/powerpoint/2010/main" val="186504900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420" y="1078173"/>
            <a:ext cx="8611737" cy="2862322"/>
          </a:xfrm>
          <a:prstGeom prst="rect">
            <a:avLst/>
          </a:prstGeom>
          <a:noFill/>
        </p:spPr>
        <p:txBody>
          <a:bodyPr wrap="square" rtlCol="0">
            <a:spAutoFit/>
          </a:bodyPr>
          <a:lstStyle/>
          <a:p>
            <a:pPr marL="342900" indent="-342900">
              <a:buAutoNum type="arabicPeriod" startAt="4"/>
            </a:pPr>
            <a:r>
              <a:rPr lang="en-US" b="1" dirty="0" smtClean="0"/>
              <a:t>RLC Circuit #2</a:t>
            </a:r>
          </a:p>
          <a:p>
            <a:pPr marL="342900" indent="-342900"/>
            <a:endParaRPr lang="en-US" dirty="0" smtClean="0"/>
          </a:p>
          <a:p>
            <a:pPr marL="342900" indent="-342900">
              <a:buFont typeface="+mj-lt"/>
              <a:buAutoNum type="alphaLcPeriod"/>
            </a:pPr>
            <a:r>
              <a:rPr lang="en-US" dirty="0" smtClean="0"/>
              <a:t>Switch the positions of the resistor with inductor and capacitor to get the series RLC circuit shown in the figure below</a:t>
            </a:r>
          </a:p>
          <a:p>
            <a:pPr marL="342900" indent="-342900">
              <a:buFont typeface="+mj-lt"/>
              <a:buAutoNum type="alphaLcPeriod"/>
            </a:pPr>
            <a:endParaRPr lang="en-US" dirty="0" smtClean="0"/>
          </a:p>
          <a:p>
            <a:pPr marL="342900" indent="-342900">
              <a:buFont typeface="+mj-lt"/>
              <a:buAutoNum type="alphaLcPeriod"/>
            </a:pPr>
            <a:r>
              <a:rPr lang="en-US" dirty="0" smtClean="0"/>
              <a:t>Calculate the resonant frequency f0 of the circuit. (See Laboratory 6.)</a:t>
            </a:r>
          </a:p>
          <a:p>
            <a:pPr marL="342900" indent="-342900">
              <a:buFont typeface="+mj-lt"/>
              <a:buAutoNum type="alphaLcPeriod"/>
            </a:pPr>
            <a:endParaRPr lang="en-US" dirty="0" smtClean="0"/>
          </a:p>
          <a:p>
            <a:pPr marL="342900" indent="-342900">
              <a:buFont typeface="+mj-lt"/>
              <a:buAutoNum type="alphaLcPeriod"/>
            </a:pPr>
            <a:r>
              <a:rPr lang="en-US" dirty="0" smtClean="0"/>
              <a:t>As in part 3, connect the Bode Analyzer to test the response of the filter by connecting leads from Vo to AI0+ and AI0–. The FGEN and GROUND should be connected to AI1+ and AI1–.</a:t>
            </a:r>
            <a:endParaRPr lang="en-US" dirty="0"/>
          </a:p>
        </p:txBody>
      </p:sp>
      <p:pic>
        <p:nvPicPr>
          <p:cNvPr id="1026" name="Picture 2"/>
          <p:cNvPicPr>
            <a:picLocks noChangeAspect="1" noChangeArrowheads="1"/>
          </p:cNvPicPr>
          <p:nvPr/>
        </p:nvPicPr>
        <p:blipFill>
          <a:blip r:embed="rId2"/>
          <a:srcRect/>
          <a:stretch>
            <a:fillRect/>
          </a:stretch>
        </p:blipFill>
        <p:spPr bwMode="auto">
          <a:xfrm>
            <a:off x="2183642" y="3936811"/>
            <a:ext cx="4749421" cy="2122796"/>
          </a:xfrm>
          <a:prstGeom prst="rect">
            <a:avLst/>
          </a:prstGeom>
          <a:noFill/>
          <a:ln w="9525">
            <a:noFill/>
            <a:miter lim="800000"/>
            <a:headEnd/>
            <a:tailEnd/>
          </a:ln>
          <a:effectLst/>
        </p:spPr>
      </p:pic>
      <p:sp>
        <p:nvSpPr>
          <p:cNvPr id="4" name="TextBox 3"/>
          <p:cNvSpPr txBox="1"/>
          <p:nvPr/>
        </p:nvSpPr>
        <p:spPr>
          <a:xfrm>
            <a:off x="3261815" y="6182435"/>
            <a:ext cx="2770496" cy="369332"/>
          </a:xfrm>
          <a:prstGeom prst="rect">
            <a:avLst/>
          </a:prstGeom>
          <a:noFill/>
        </p:spPr>
        <p:txBody>
          <a:bodyPr wrap="square" rtlCol="0">
            <a:spAutoFit/>
          </a:bodyPr>
          <a:lstStyle/>
          <a:p>
            <a:pPr algn="ctr"/>
            <a:r>
              <a:rPr lang="en-US" dirty="0" smtClean="0"/>
              <a:t>Figure 4 </a:t>
            </a:r>
            <a:endParaRPr lang="en-US" dirty="0"/>
          </a:p>
        </p:txBody>
      </p:sp>
    </p:spTree>
    <p:extLst>
      <p:ext uri="{BB962C8B-B14F-4D97-AF65-F5344CB8AC3E}">
        <p14:creationId xmlns:p14="http://schemas.microsoft.com/office/powerpoint/2010/main" val="142309453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421" y="1146412"/>
            <a:ext cx="8639032" cy="3970318"/>
          </a:xfrm>
          <a:prstGeom prst="rect">
            <a:avLst/>
          </a:prstGeom>
          <a:noFill/>
        </p:spPr>
        <p:txBody>
          <a:bodyPr wrap="square" rtlCol="0">
            <a:spAutoFit/>
          </a:bodyPr>
          <a:lstStyle/>
          <a:p>
            <a:pPr marL="342900" indent="-342900"/>
            <a:r>
              <a:rPr lang="en-US" dirty="0" smtClean="0"/>
              <a:t>d.  Set the Bode Analyzer to scan from 1 kHz to 20 kHz. Set the “steps per decade” to at least 100 (suggest 300 to 500). Set the “peak amplitude” to 1.0 V (that is, 2.0 VPP).</a:t>
            </a:r>
          </a:p>
          <a:p>
            <a:pPr marL="342900" indent="-342900">
              <a:buFont typeface="+mj-lt"/>
              <a:buAutoNum type="alphaLcPeriod"/>
            </a:pPr>
            <a:endParaRPr lang="en-US" dirty="0" smtClean="0"/>
          </a:p>
          <a:p>
            <a:pPr marL="342900" indent="-342900"/>
            <a:r>
              <a:rPr lang="en-US" dirty="0" smtClean="0"/>
              <a:t>e.  What type of filter is this if the output voltage is Vo?</a:t>
            </a:r>
          </a:p>
          <a:p>
            <a:pPr marL="342900" indent="-342900"/>
            <a:endParaRPr lang="en-US" dirty="0" smtClean="0"/>
          </a:p>
          <a:p>
            <a:pPr marL="342900" indent="-342900"/>
            <a:r>
              <a:rPr lang="en-US" dirty="0" smtClean="0"/>
              <a:t>f.    From the Bode plots, what is the measured resonant frequency </a:t>
            </a:r>
            <a:r>
              <a:rPr lang="en-US" dirty="0" err="1" smtClean="0"/>
              <a:t>fc</a:t>
            </a:r>
            <a:r>
              <a:rPr lang="en-US" dirty="0" smtClean="0"/>
              <a:t>? What are the lower and upper half-power points, f1 and f2? What is the measured bandwidth? What is the phase angle φ at resonance? (To measure these values from the Bode Analyzer, you may need to increase the “steps per decade” or interpolate between points.)</a:t>
            </a:r>
          </a:p>
          <a:p>
            <a:pPr marL="342900" indent="-342900">
              <a:buFont typeface="+mj-lt"/>
              <a:buAutoNum type="alphaLcPeriod"/>
            </a:pPr>
            <a:endParaRPr lang="en-US" dirty="0" smtClean="0"/>
          </a:p>
          <a:p>
            <a:pPr marL="342900" indent="-342900"/>
            <a:r>
              <a:rPr lang="en-US" dirty="0" smtClean="0"/>
              <a:t>g.  In your notebook, sketch the Magnitude and Phase plots from the Bode Analyzer, marking key reference points.</a:t>
            </a:r>
            <a:endParaRPr lang="en-US" dirty="0"/>
          </a:p>
        </p:txBody>
      </p:sp>
    </p:spTree>
    <p:extLst>
      <p:ext uri="{BB962C8B-B14F-4D97-AF65-F5344CB8AC3E}">
        <p14:creationId xmlns:p14="http://schemas.microsoft.com/office/powerpoint/2010/main" val="393457761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364" y="409433"/>
            <a:ext cx="4094328" cy="646331"/>
          </a:xfrm>
          <a:prstGeom prst="rect">
            <a:avLst/>
          </a:prstGeom>
          <a:noFill/>
        </p:spPr>
        <p:txBody>
          <a:bodyPr wrap="square" rtlCol="0">
            <a:spAutoFit/>
          </a:bodyPr>
          <a:lstStyle/>
          <a:p>
            <a:r>
              <a:rPr lang="en-US" sz="3600" smtClean="0"/>
              <a:t>Probing Further</a:t>
            </a:r>
            <a:endParaRPr lang="en-US" sz="3600" dirty="0"/>
          </a:p>
        </p:txBody>
      </p:sp>
      <p:sp>
        <p:nvSpPr>
          <p:cNvPr id="3" name="TextBox 2"/>
          <p:cNvSpPr txBox="1"/>
          <p:nvPr/>
        </p:nvSpPr>
        <p:spPr>
          <a:xfrm>
            <a:off x="204716" y="1269242"/>
            <a:ext cx="8748215" cy="2308324"/>
          </a:xfrm>
          <a:prstGeom prst="rect">
            <a:avLst/>
          </a:prstGeom>
          <a:noFill/>
        </p:spPr>
        <p:txBody>
          <a:bodyPr wrap="square" rtlCol="0">
            <a:spAutoFit/>
          </a:bodyPr>
          <a:lstStyle/>
          <a:p>
            <a:pPr marL="342900" indent="-342900">
              <a:buFont typeface="+mj-lt"/>
              <a:buAutoNum type="arabicPeriod"/>
            </a:pPr>
            <a:r>
              <a:rPr lang="en-US" dirty="0" smtClean="0"/>
              <a:t>In Procedure parts 1 and 2 you measured the phase angle φ between Vin and Vo at the cut-off frequency. What values did you observe? What value would you expect? Why?</a:t>
            </a:r>
          </a:p>
          <a:p>
            <a:pPr marL="342900" indent="-342900">
              <a:buFont typeface="+mj-lt"/>
              <a:buAutoNum type="arabicPeriod"/>
            </a:pPr>
            <a:endParaRPr lang="en-US" dirty="0" smtClean="0"/>
          </a:p>
          <a:p>
            <a:pPr marL="342900" indent="-342900">
              <a:buFont typeface="+mj-lt"/>
              <a:buAutoNum type="arabicPeriod"/>
            </a:pPr>
            <a:r>
              <a:rPr lang="en-US" dirty="0" smtClean="0"/>
              <a:t>In Procedure parts 3 and 4 you measured the resonant frequencies and the bandwidths using the Bode Analyzer. Construct a table comparing the theoretical values (see Laboratory 6) and the values for f0, f1, f2, bandwidth measured in Procedure parts 3 and 4. Calculate the Q for these circuits.</a:t>
            </a:r>
            <a:endParaRPr lang="en-US" dirty="0"/>
          </a:p>
        </p:txBody>
      </p:sp>
    </p:spTree>
    <p:extLst>
      <p:ext uri="{BB962C8B-B14F-4D97-AF65-F5344CB8AC3E}">
        <p14:creationId xmlns:p14="http://schemas.microsoft.com/office/powerpoint/2010/main" val="316322927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7089" y="1097272"/>
            <a:ext cx="8772225" cy="1470025"/>
          </a:xfrm>
        </p:spPr>
        <p:txBody>
          <a:bodyPr>
            <a:normAutofit/>
          </a:bodyPr>
          <a:lstStyle/>
          <a:p>
            <a:pPr algn="ctr"/>
            <a:r>
              <a:rPr lang="en-US" b="1" dirty="0"/>
              <a:t>ECE </a:t>
            </a:r>
            <a:r>
              <a:rPr lang="en-US" b="1" dirty="0" smtClean="0"/>
              <a:t>212 </a:t>
            </a:r>
            <a:r>
              <a:rPr lang="en-US" b="1" dirty="0"/>
              <a:t>- Electrical Engineering Lab </a:t>
            </a:r>
            <a:r>
              <a:rPr lang="en-US" b="1" dirty="0" smtClean="0"/>
              <a:t>VIII</a:t>
            </a:r>
          </a:p>
        </p:txBody>
      </p:sp>
      <p:sp>
        <p:nvSpPr>
          <p:cNvPr id="5" name="Subtitle 4"/>
          <p:cNvSpPr>
            <a:spLocks noGrp="1"/>
          </p:cNvSpPr>
          <p:nvPr>
            <p:ph type="subTitle" idx="1"/>
          </p:nvPr>
        </p:nvSpPr>
        <p:spPr>
          <a:xfrm>
            <a:off x="768613" y="4954979"/>
            <a:ext cx="7569177" cy="1752600"/>
          </a:xfrm>
        </p:spPr>
        <p:txBody>
          <a:bodyPr/>
          <a:lstStyle/>
          <a:p>
            <a:r>
              <a:rPr lang="en-US" b="1" dirty="0" smtClean="0"/>
              <a:t>Pre-labs for ECE 212</a:t>
            </a:r>
          </a:p>
          <a:p>
            <a:r>
              <a:rPr lang="en-US" b="1" dirty="0" smtClean="0"/>
              <a:t>Douglas Dawson</a:t>
            </a:r>
          </a:p>
          <a:p>
            <a:r>
              <a:rPr lang="en-US" b="1" dirty="0" smtClean="0"/>
              <a:t>Created: 02/16/2013  Updated: 02/23/2013</a:t>
            </a:r>
          </a:p>
        </p:txBody>
      </p:sp>
    </p:spTree>
    <p:extLst>
      <p:ext uri="{BB962C8B-B14F-4D97-AF65-F5344CB8AC3E}">
        <p14:creationId xmlns:p14="http://schemas.microsoft.com/office/powerpoint/2010/main" val="2170174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972" y="2477130"/>
            <a:ext cx="7772400" cy="1362075"/>
          </a:xfrm>
        </p:spPr>
        <p:txBody>
          <a:bodyPr/>
          <a:lstStyle/>
          <a:p>
            <a:pPr algn="ctr"/>
            <a:r>
              <a:rPr lang="en-US" sz="60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Transformers</a:t>
            </a:r>
            <a:endParaRPr lang="en-US" sz="6000"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19045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a:xfrm>
            <a:off x="457200" y="1324321"/>
            <a:ext cx="8229600" cy="5508625"/>
          </a:xfrm>
        </p:spPr>
        <p:txBody>
          <a:bodyPr/>
          <a:lstStyle/>
          <a:p>
            <a:pPr algn="just"/>
            <a:r>
              <a:rPr lang="en-US" sz="2400" dirty="0" smtClean="0"/>
              <a:t>In this lab, we will investigate AC circuits with transformers</a:t>
            </a:r>
            <a:endParaRPr lang="en-US" sz="2400" dirty="0"/>
          </a:p>
          <a:p>
            <a:pPr algn="just"/>
            <a:r>
              <a:rPr lang="en-US" sz="2400" dirty="0" smtClean="0"/>
              <a:t>By the end of the lab you should be able to:</a:t>
            </a:r>
          </a:p>
          <a:p>
            <a:pPr lvl="1" algn="just"/>
            <a:r>
              <a:rPr lang="en-US" sz="2400" dirty="0" smtClean="0"/>
              <a:t>Build circuits with transformers</a:t>
            </a:r>
          </a:p>
          <a:p>
            <a:pPr lvl="1" algn="just"/>
            <a:r>
              <a:rPr lang="en-US" sz="2400" dirty="0" smtClean="0"/>
              <a:t>Predict voltages and currents through transformers</a:t>
            </a:r>
          </a:p>
          <a:p>
            <a:pPr lvl="1" algn="just"/>
            <a:r>
              <a:rPr lang="en-US" sz="2400" dirty="0" smtClean="0"/>
              <a:t>Use transformers to isolate the ground in circuits</a:t>
            </a:r>
          </a:p>
          <a:p>
            <a:pPr algn="just"/>
            <a:r>
              <a:rPr lang="en-US" sz="2400" dirty="0" smtClean="0"/>
              <a:t>By studying transformers, you learn an important aspect of AC circuitry</a:t>
            </a:r>
          </a:p>
        </p:txBody>
      </p:sp>
    </p:spTree>
    <p:extLst>
      <p:ext uri="{BB962C8B-B14F-4D97-AF65-F5344CB8AC3E}">
        <p14:creationId xmlns:p14="http://schemas.microsoft.com/office/powerpoint/2010/main" val="4260675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Transformers are a set of wire coils that are placed such that they share a magnetic field.</a:t>
            </a:r>
          </a:p>
          <a:p>
            <a:r>
              <a:rPr lang="en-US" dirty="0" smtClean="0"/>
              <a:t>A voltage applied to one coil will induce a voltage on the other. </a:t>
            </a:r>
          </a:p>
          <a:p>
            <a:r>
              <a:rPr lang="en-US" dirty="0" smtClean="0"/>
              <a:t>The voltage induced is proportional to the ratio of turns of wire that compose each coil.</a:t>
            </a:r>
          </a:p>
          <a:p>
            <a:r>
              <a:rPr lang="en-US" dirty="0" smtClean="0"/>
              <a:t>We denote the ratio of turns as </a:t>
            </a:r>
            <a:r>
              <a:rPr lang="en-US" i="1" dirty="0" smtClean="0"/>
              <a:t>a</a:t>
            </a: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(where N</a:t>
            </a:r>
            <a:r>
              <a:rPr lang="en-US" baseline="-25000" dirty="0" smtClean="0"/>
              <a:t>1</a:t>
            </a:r>
            <a:r>
              <a:rPr lang="en-US" dirty="0" smtClean="0"/>
              <a:t> is the number of turns in the primary coil and N</a:t>
            </a:r>
            <a:r>
              <a:rPr lang="en-US" baseline="-25000" dirty="0" smtClean="0"/>
              <a:t>2</a:t>
            </a:r>
            <a:r>
              <a:rPr lang="en-US" dirty="0" smtClean="0"/>
              <a:t> is the number of turns in the secondary coil)</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379862624"/>
              </p:ext>
            </p:extLst>
          </p:nvPr>
        </p:nvGraphicFramePr>
        <p:xfrm>
          <a:off x="3581400" y="4648200"/>
          <a:ext cx="990600" cy="914400"/>
        </p:xfrm>
        <a:graphic>
          <a:graphicData uri="http://schemas.openxmlformats.org/presentationml/2006/ole">
            <mc:AlternateContent xmlns:mc="http://schemas.openxmlformats.org/markup-compatibility/2006">
              <mc:Choice xmlns:v="urn:schemas-microsoft-com:vml" Requires="v">
                <p:oleObj spid="_x0000_s8245" name="Equation" r:id="rId3" imgW="482400" imgH="431640" progId="Equation.DSMT4">
                  <p:embed/>
                </p:oleObj>
              </mc:Choice>
              <mc:Fallback>
                <p:oleObj name="Equation" r:id="rId3" imgW="482400" imgH="431640" progId="Equation.DSMT4">
                  <p:embed/>
                  <p:pic>
                    <p:nvPicPr>
                      <p:cNvPr id="0" name=""/>
                      <p:cNvPicPr/>
                      <p:nvPr/>
                    </p:nvPicPr>
                    <p:blipFill>
                      <a:blip r:embed="rId4"/>
                      <a:stretch>
                        <a:fillRect/>
                      </a:stretch>
                    </p:blipFill>
                    <p:spPr>
                      <a:xfrm>
                        <a:off x="3581400" y="4648200"/>
                        <a:ext cx="990600" cy="914400"/>
                      </a:xfrm>
                      <a:prstGeom prst="rect">
                        <a:avLst/>
                      </a:prstGeom>
                    </p:spPr>
                  </p:pic>
                </p:oleObj>
              </mc:Fallback>
            </mc:AlternateContent>
          </a:graphicData>
        </a:graphic>
      </p:graphicFrame>
    </p:spTree>
    <p:extLst>
      <p:ext uri="{BB962C8B-B14F-4D97-AF65-F5344CB8AC3E}">
        <p14:creationId xmlns:p14="http://schemas.microsoft.com/office/powerpoint/2010/main" val="34557106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Laboratory Report-Format</a:t>
            </a:r>
            <a:endParaRPr lang="en-US" b="1" dirty="0"/>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834" y="1044014"/>
            <a:ext cx="6211410" cy="5780561"/>
          </a:xfrm>
          <a:prstGeom prst="rect">
            <a:avLst/>
          </a:prstGeom>
        </p:spPr>
      </p:pic>
    </p:spTree>
    <p:extLst>
      <p:ext uri="{BB962C8B-B14F-4D97-AF65-F5344CB8AC3E}">
        <p14:creationId xmlns:p14="http://schemas.microsoft.com/office/powerpoint/2010/main" val="49463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Thus,</a:t>
            </a:r>
          </a:p>
          <a:p>
            <a:endParaRPr lang="en-US" dirty="0"/>
          </a:p>
          <a:p>
            <a:r>
              <a:rPr lang="en-US" dirty="0" smtClean="0"/>
              <a:t>In an ideal transformer, the transformer absorbs no power.  Thus, the power in is the power out: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675199622"/>
              </p:ext>
            </p:extLst>
          </p:nvPr>
        </p:nvGraphicFramePr>
        <p:xfrm>
          <a:off x="2209800" y="1219200"/>
          <a:ext cx="1752600" cy="961103"/>
        </p:xfrm>
        <a:graphic>
          <a:graphicData uri="http://schemas.openxmlformats.org/presentationml/2006/ole">
            <mc:AlternateContent xmlns:mc="http://schemas.openxmlformats.org/markup-compatibility/2006">
              <mc:Choice xmlns:v="urn:schemas-microsoft-com:vml" Requires="v">
                <p:oleObj spid="_x0000_s9317" name="Equation" r:id="rId3" imgW="787320" imgH="431640" progId="Equation.DSMT4">
                  <p:embed/>
                </p:oleObj>
              </mc:Choice>
              <mc:Fallback>
                <p:oleObj name="Equation" r:id="rId3" imgW="787320" imgH="431640" progId="Equation.DSMT4">
                  <p:embed/>
                  <p:pic>
                    <p:nvPicPr>
                      <p:cNvPr id="0" name=""/>
                      <p:cNvPicPr/>
                      <p:nvPr/>
                    </p:nvPicPr>
                    <p:blipFill>
                      <a:blip r:embed="rId4"/>
                      <a:stretch>
                        <a:fillRect/>
                      </a:stretch>
                    </p:blipFill>
                    <p:spPr>
                      <a:xfrm>
                        <a:off x="2209800" y="1219200"/>
                        <a:ext cx="1752600" cy="96110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259456352"/>
              </p:ext>
            </p:extLst>
          </p:nvPr>
        </p:nvGraphicFramePr>
        <p:xfrm>
          <a:off x="3048000" y="3428999"/>
          <a:ext cx="1699847" cy="1524001"/>
        </p:xfrm>
        <a:graphic>
          <a:graphicData uri="http://schemas.openxmlformats.org/presentationml/2006/ole">
            <mc:AlternateContent xmlns:mc="http://schemas.openxmlformats.org/markup-compatibility/2006">
              <mc:Choice xmlns:v="urn:schemas-microsoft-com:vml" Requires="v">
                <p:oleObj spid="_x0000_s9318" name="Equation" r:id="rId5" imgW="736560" imgH="660240" progId="Equation.DSMT4">
                  <p:embed/>
                </p:oleObj>
              </mc:Choice>
              <mc:Fallback>
                <p:oleObj name="Equation" r:id="rId5" imgW="736560" imgH="660240" progId="Equation.DSMT4">
                  <p:embed/>
                  <p:pic>
                    <p:nvPicPr>
                      <p:cNvPr id="0" name=""/>
                      <p:cNvPicPr/>
                      <p:nvPr/>
                    </p:nvPicPr>
                    <p:blipFill>
                      <a:blip r:embed="rId6"/>
                      <a:stretch>
                        <a:fillRect/>
                      </a:stretch>
                    </p:blipFill>
                    <p:spPr>
                      <a:xfrm>
                        <a:off x="3048000" y="3428999"/>
                        <a:ext cx="1699847" cy="1524001"/>
                      </a:xfrm>
                      <a:prstGeom prst="rect">
                        <a:avLst/>
                      </a:prstGeom>
                    </p:spPr>
                  </p:pic>
                </p:oleObj>
              </mc:Fallback>
            </mc:AlternateContent>
          </a:graphicData>
        </a:graphic>
      </p:graphicFrame>
    </p:spTree>
    <p:extLst>
      <p:ext uri="{BB962C8B-B14F-4D97-AF65-F5344CB8AC3E}">
        <p14:creationId xmlns:p14="http://schemas.microsoft.com/office/powerpoint/2010/main" val="9306624"/>
      </p:ext>
    </p:extLst>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Impedance Matching</a:t>
            </a:r>
            <a:endParaRPr lang="en-US" dirty="0"/>
          </a:p>
        </p:txBody>
      </p:sp>
      <p:sp>
        <p:nvSpPr>
          <p:cNvPr id="3" name="Content Placeholder 2"/>
          <p:cNvSpPr>
            <a:spLocks noGrp="1"/>
          </p:cNvSpPr>
          <p:nvPr>
            <p:ph idx="1"/>
          </p:nvPr>
        </p:nvSpPr>
        <p:spPr/>
        <p:txBody>
          <a:bodyPr/>
          <a:lstStyle/>
          <a:p>
            <a:r>
              <a:rPr lang="en-US" dirty="0" smtClean="0"/>
              <a:t>Consider the circuits below:</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They are equivalent when</a:t>
            </a:r>
            <a:endParaRPr lang="en-US" dirty="0"/>
          </a:p>
          <a:p>
            <a:r>
              <a:rPr lang="en-US" dirty="0" smtClean="0"/>
              <a:t>Therefore, using a transformer, we can make any load seem larger or smaller.  </a:t>
            </a:r>
          </a:p>
          <a:p>
            <a:r>
              <a:rPr lang="en-US" dirty="0" smtClean="0"/>
              <a:t>This can be done, for example, to match impedances and ensure maximal power transfer.</a:t>
            </a:r>
            <a:endParaRPr lang="en-US" dirty="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4738158"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630680"/>
            <a:ext cx="2478343" cy="2484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Object 6"/>
          <p:cNvGraphicFramePr>
            <a:graphicFrameLocks noChangeAspect="1"/>
          </p:cNvGraphicFramePr>
          <p:nvPr>
            <p:extLst>
              <p:ext uri="{D42A27DB-BD31-4B8C-83A1-F6EECF244321}">
                <p14:modId xmlns:p14="http://schemas.microsoft.com/office/powerpoint/2010/main" val="3334837904"/>
              </p:ext>
            </p:extLst>
          </p:nvPr>
        </p:nvGraphicFramePr>
        <p:xfrm>
          <a:off x="4648200" y="4038600"/>
          <a:ext cx="2318107" cy="909637"/>
        </p:xfrm>
        <a:graphic>
          <a:graphicData uri="http://schemas.openxmlformats.org/presentationml/2006/ole">
            <mc:AlternateContent xmlns:mc="http://schemas.openxmlformats.org/markup-compatibility/2006">
              <mc:Choice xmlns:v="urn:schemas-microsoft-com:vml" Requires="v">
                <p:oleObj spid="_x0000_s10297" name="Equation" r:id="rId5" imgW="1002960" imgH="393480" progId="Equation.DSMT4">
                  <p:embed/>
                </p:oleObj>
              </mc:Choice>
              <mc:Fallback>
                <p:oleObj name="Equation" r:id="rId5" imgW="1002960" imgH="393480" progId="Equation.DSMT4">
                  <p:embed/>
                  <p:pic>
                    <p:nvPicPr>
                      <p:cNvPr id="0" name=""/>
                      <p:cNvPicPr/>
                      <p:nvPr/>
                    </p:nvPicPr>
                    <p:blipFill>
                      <a:blip r:embed="rId6"/>
                      <a:stretch>
                        <a:fillRect/>
                      </a:stretch>
                    </p:blipFill>
                    <p:spPr>
                      <a:xfrm>
                        <a:off x="4648200" y="4038600"/>
                        <a:ext cx="2318107" cy="909637"/>
                      </a:xfrm>
                      <a:prstGeom prst="rect">
                        <a:avLst/>
                      </a:prstGeom>
                    </p:spPr>
                  </p:pic>
                </p:oleObj>
              </mc:Fallback>
            </mc:AlternateContent>
          </a:graphicData>
        </a:graphic>
      </p:graphicFrame>
    </p:spTree>
    <p:extLst>
      <p:ext uri="{BB962C8B-B14F-4D97-AF65-F5344CB8AC3E}">
        <p14:creationId xmlns:p14="http://schemas.microsoft.com/office/powerpoint/2010/main" val="3714154308"/>
      </p:ext>
    </p:extLst>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Experimental Objectives:</a:t>
            </a:r>
          </a:p>
          <a:p>
            <a:pPr lvl="1"/>
            <a:r>
              <a:rPr lang="en-US" dirty="0" smtClean="0"/>
              <a:t>To characterize the behavior of power transformers including the following concepts:</a:t>
            </a:r>
          </a:p>
          <a:p>
            <a:pPr lvl="2"/>
            <a:r>
              <a:rPr lang="en-US" dirty="0" smtClean="0"/>
              <a:t>Turn-ratios</a:t>
            </a:r>
          </a:p>
          <a:p>
            <a:pPr lvl="2"/>
            <a:r>
              <a:rPr lang="en-US" dirty="0" smtClean="0"/>
              <a:t>Impedance matching</a:t>
            </a:r>
          </a:p>
          <a:p>
            <a:pPr lvl="2"/>
            <a:r>
              <a:rPr lang="en-US" dirty="0" smtClean="0"/>
              <a:t>Loading</a:t>
            </a:r>
            <a:endParaRPr lang="en-US" dirty="0"/>
          </a:p>
          <a:p>
            <a:endParaRPr lang="en-US" dirty="0"/>
          </a:p>
        </p:txBody>
      </p:sp>
    </p:spTree>
    <p:extLst>
      <p:ext uri="{BB962C8B-B14F-4D97-AF65-F5344CB8AC3E}">
        <p14:creationId xmlns:p14="http://schemas.microsoft.com/office/powerpoint/2010/main" val="1802094581"/>
      </p:ext>
    </p:extLst>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sp>
        <p:nvSpPr>
          <p:cNvPr id="3" name="Content Placeholder 2"/>
          <p:cNvSpPr>
            <a:spLocks noGrp="1"/>
          </p:cNvSpPr>
          <p:nvPr>
            <p:ph idx="1"/>
          </p:nvPr>
        </p:nvSpPr>
        <p:spPr/>
        <p:txBody>
          <a:bodyPr/>
          <a:lstStyle/>
          <a:p>
            <a:r>
              <a:rPr lang="en-US" dirty="0"/>
              <a:t>NI-ELVIS workstation</a:t>
            </a:r>
          </a:p>
          <a:p>
            <a:r>
              <a:rPr lang="en-US" dirty="0" smtClean="0"/>
              <a:t>Resistor Substitution Box</a:t>
            </a:r>
            <a:endParaRPr lang="en-US" dirty="0"/>
          </a:p>
          <a:p>
            <a:r>
              <a:rPr lang="en-US" dirty="0" smtClean="0"/>
              <a:t>Center-tapped Transformer Board from the lab.</a:t>
            </a:r>
          </a:p>
          <a:p>
            <a:endParaRPr lang="en-US" dirty="0"/>
          </a:p>
        </p:txBody>
      </p:sp>
      <p:pic>
        <p:nvPicPr>
          <p:cNvPr id="7" name="Picture 6" descr="elvi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063692"/>
            <a:ext cx="4515541" cy="2673155"/>
          </a:xfrm>
          <a:prstGeom prst="rect">
            <a:avLst/>
          </a:prstGeom>
        </p:spPr>
      </p:pic>
      <p:pic>
        <p:nvPicPr>
          <p:cNvPr id="8" name="Picture 7" descr="649551524258b43d3addc2f754e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7797" y="3200400"/>
            <a:ext cx="1729597" cy="2201305"/>
          </a:xfrm>
          <a:prstGeom prst="rect">
            <a:avLst/>
          </a:prstGeom>
        </p:spPr>
      </p:pic>
    </p:spTree>
    <p:extLst>
      <p:ext uri="{BB962C8B-B14F-4D97-AF65-F5344CB8AC3E}">
        <p14:creationId xmlns:p14="http://schemas.microsoft.com/office/powerpoint/2010/main" val="1251850168"/>
      </p:ext>
    </p:extLst>
  </p:cSld>
  <p:clrMapOvr>
    <a:masterClrMapping/>
  </p:clrMapOvr>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lstStyle/>
          <a:p>
            <a:pPr marL="0" indent="0">
              <a:buNone/>
            </a:pPr>
            <a:r>
              <a:rPr lang="en-US" sz="2000" dirty="0" smtClean="0"/>
              <a:t>For </a:t>
            </a:r>
            <a:r>
              <a:rPr lang="en-US" sz="2000" dirty="0"/>
              <a:t>these experiments, use a 120V / 12.6V center-tapped transformer mounted on Plexiglas.</a:t>
            </a:r>
          </a:p>
          <a:p>
            <a:pPr marL="0" indent="0">
              <a:buNone/>
            </a:pPr>
            <a:r>
              <a:rPr lang="en-US" sz="2000" dirty="0" smtClean="0"/>
              <a:t>Construct </a:t>
            </a:r>
            <a:r>
              <a:rPr lang="en-US" sz="2000" dirty="0"/>
              <a:t>in your notebook tables like Table 8.1, Table 8.2, and Table </a:t>
            </a:r>
            <a:r>
              <a:rPr lang="en-US" sz="2000" dirty="0" smtClean="0"/>
              <a:t>8.3 form the lab manual </a:t>
            </a:r>
            <a:r>
              <a:rPr lang="en-US" sz="2000" dirty="0"/>
              <a:t>to record your results.</a:t>
            </a:r>
          </a:p>
          <a:p>
            <a:pPr marL="0" indent="0">
              <a:buNone/>
            </a:pPr>
            <a:r>
              <a:rPr lang="en-US" sz="2000" dirty="0"/>
              <a:t>Throughout the experiment, set the TRIGGER to EDGE and use the AUTOSCALE button to </a:t>
            </a:r>
            <a:r>
              <a:rPr lang="en-US" sz="2000" dirty="0" smtClean="0"/>
              <a:t>ensure the </a:t>
            </a:r>
            <a:r>
              <a:rPr lang="en-US" sz="2000" dirty="0"/>
              <a:t>waveforms are approximately the same height. You may press STOP to freeze the </a:t>
            </a:r>
            <a:r>
              <a:rPr lang="en-US" sz="2000" dirty="0" smtClean="0"/>
              <a:t>display when </a:t>
            </a:r>
            <a:r>
              <a:rPr lang="en-US" sz="2000" dirty="0"/>
              <a:t>taking cursor measurements. You are encouraged to use the scope’s automatically </a:t>
            </a:r>
            <a:r>
              <a:rPr lang="en-US" sz="2000" dirty="0" smtClean="0"/>
              <a:t>calculated values </a:t>
            </a:r>
            <a:r>
              <a:rPr lang="en-US" sz="2000" dirty="0"/>
              <a:t>for the peak-to-peak voltages displayed on the scope.</a:t>
            </a:r>
          </a:p>
          <a:p>
            <a:pPr marL="0" indent="0">
              <a:buNone/>
            </a:pPr>
            <a:r>
              <a:rPr lang="en-US" sz="2000" i="1" dirty="0"/>
              <a:t>Note: </a:t>
            </a:r>
            <a:r>
              <a:rPr lang="en-US" sz="2000" dirty="0"/>
              <a:t>Some of the resistances and voltages are small. The cables connecting the NI-ELVIS to </a:t>
            </a:r>
            <a:r>
              <a:rPr lang="en-US" sz="2000" dirty="0" smtClean="0"/>
              <a:t>the transformer </a:t>
            </a:r>
            <a:r>
              <a:rPr lang="en-US" sz="2000" i="1" dirty="0"/>
              <a:t>must </a:t>
            </a:r>
            <a:r>
              <a:rPr lang="en-US" sz="2000" dirty="0"/>
              <a:t>have a good connection at each end or the measurements will be unstable </a:t>
            </a:r>
            <a:r>
              <a:rPr lang="en-US" sz="2000" dirty="0" smtClean="0"/>
              <a:t>and significantly </a:t>
            </a:r>
            <a:r>
              <a:rPr lang="en-US" sz="2000" dirty="0"/>
              <a:t>wrong.</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125710"/>
            <a:ext cx="5286375" cy="1663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1" y="5090829"/>
            <a:ext cx="3569676" cy="1698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6763627"/>
      </p:ext>
    </p:extLst>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000" b="1" dirty="0" smtClean="0"/>
              <a:t>Resistance</a:t>
            </a:r>
            <a:r>
              <a:rPr lang="en-US" sz="2000" b="1" dirty="0"/>
              <a:t>: </a:t>
            </a:r>
            <a:r>
              <a:rPr lang="en-US" sz="2000" dirty="0"/>
              <a:t>Using the DMM’s ohmmeter function, measure the transformer’s </a:t>
            </a:r>
            <a:r>
              <a:rPr lang="en-US" sz="2000" dirty="0" smtClean="0"/>
              <a:t>primary and </a:t>
            </a:r>
            <a:r>
              <a:rPr lang="en-US" sz="2000" dirty="0"/>
              <a:t>secondary resistances. Record the values in Table 8.1.</a:t>
            </a:r>
          </a:p>
          <a:p>
            <a:pPr marL="514350" indent="-514350">
              <a:buFont typeface="+mj-lt"/>
              <a:buAutoNum type="arabicPeriod"/>
            </a:pPr>
            <a:r>
              <a:rPr lang="en-US" sz="2000" b="1" dirty="0" smtClean="0"/>
              <a:t>Nominal </a:t>
            </a:r>
            <a:r>
              <a:rPr lang="en-US" sz="2000" b="1" dirty="0"/>
              <a:t>Turns Ratio: </a:t>
            </a:r>
            <a:r>
              <a:rPr lang="en-US" sz="2000" dirty="0"/>
              <a:t>Based on the nominal rating of the transformer’s primary </a:t>
            </a:r>
            <a:r>
              <a:rPr lang="en-US" sz="2000" dirty="0" smtClean="0"/>
              <a:t>and secondary </a:t>
            </a:r>
            <a:r>
              <a:rPr lang="en-US" sz="2000" dirty="0"/>
              <a:t>voltages, calculate the nominal turns ratio </a:t>
            </a:r>
            <a:r>
              <a:rPr lang="en-US" sz="2000" i="1" dirty="0" err="1"/>
              <a:t>a</a:t>
            </a:r>
            <a:r>
              <a:rPr lang="en-US" sz="2000" i="1" baseline="-25000" dirty="0" err="1"/>
              <a:t>nom</a:t>
            </a:r>
            <a:r>
              <a:rPr lang="en-US" sz="2000" i="1" dirty="0"/>
              <a:t> </a:t>
            </a:r>
            <a:r>
              <a:rPr lang="en-US" sz="2000" dirty="0"/>
              <a:t>for this transformer. </a:t>
            </a:r>
            <a:r>
              <a:rPr lang="en-US" sz="2000" dirty="0" smtClean="0"/>
              <a:t>Record this </a:t>
            </a:r>
            <a:r>
              <a:rPr lang="en-US" sz="2000" dirty="0"/>
              <a:t>result in Table 8.1</a:t>
            </a:r>
            <a:r>
              <a:rPr lang="en-US" sz="2000" dirty="0" smtClean="0"/>
              <a:t>.</a:t>
            </a:r>
          </a:p>
          <a:p>
            <a:pPr marL="514350" indent="-514350">
              <a:buFont typeface="+mj-lt"/>
              <a:buAutoNum type="arabicPeriod"/>
            </a:pPr>
            <a:r>
              <a:rPr lang="en-US" sz="2000" b="1" dirty="0"/>
              <a:t>Measured Turns Ratio: </a:t>
            </a:r>
            <a:r>
              <a:rPr lang="en-US" sz="2000" dirty="0"/>
              <a:t>Connect the NI-ELVIS’s function generator to the </a:t>
            </a:r>
            <a:r>
              <a:rPr lang="en-US" sz="2000" dirty="0" smtClean="0"/>
              <a:t>primary winding </a:t>
            </a:r>
            <a:r>
              <a:rPr lang="en-US" sz="2000" dirty="0"/>
              <a:t>of the transformer, as illustrated in Figure 8.3. Select a sine wave output and </a:t>
            </a:r>
            <a:r>
              <a:rPr lang="en-US" sz="2000" dirty="0" smtClean="0"/>
              <a:t>set the </a:t>
            </a:r>
            <a:r>
              <a:rPr lang="en-US" sz="2000" dirty="0"/>
              <a:t>generator’s voltage to 3 VPP. Set the frequency at 60 Hz, since that is the </a:t>
            </a:r>
            <a:r>
              <a:rPr lang="en-US" sz="2000" dirty="0" smtClean="0"/>
              <a:t>operating frequency </a:t>
            </a:r>
            <a:r>
              <a:rPr lang="en-US" sz="2000" dirty="0"/>
              <a:t>for which this transformer is designed.</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744684"/>
            <a:ext cx="6477000" cy="2086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825098"/>
      </p:ext>
    </p:extLst>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000" dirty="0"/>
              <a:t>Connect the NI-ELVIS oscilloscope across the transformer as indicated in Figure </a:t>
            </a:r>
            <a:r>
              <a:rPr lang="en-US" sz="2000" dirty="0" smtClean="0"/>
              <a:t>8.3: CHANNEL </a:t>
            </a:r>
            <a:r>
              <a:rPr lang="en-US" sz="2000" dirty="0"/>
              <a:t>0 across the transformer’s primary (H1–H2) with H2 grounded; and </a:t>
            </a:r>
            <a:r>
              <a:rPr lang="en-US" sz="2000" dirty="0" smtClean="0"/>
              <a:t>CHANNEL 1 </a:t>
            </a:r>
            <a:r>
              <a:rPr lang="en-US" sz="2000" dirty="0"/>
              <a:t>across the transformer’s secondary (X1–X3) with X3 </a:t>
            </a:r>
            <a:r>
              <a:rPr lang="en-US" sz="2000" dirty="0" smtClean="0"/>
              <a:t>grounded.</a:t>
            </a:r>
            <a:br>
              <a:rPr lang="en-US" sz="2000" dirty="0" smtClean="0"/>
            </a:br>
            <a:r>
              <a:rPr lang="en-US" sz="2000" dirty="0" smtClean="0"/>
              <a:t>Use </a:t>
            </a:r>
            <a:r>
              <a:rPr lang="en-US" sz="2000" dirty="0"/>
              <a:t>the oscilloscope to measure the transformer voltages indicated below and </a:t>
            </a:r>
            <a:r>
              <a:rPr lang="en-US" sz="2000" dirty="0" smtClean="0"/>
              <a:t>record the </a:t>
            </a:r>
            <a:r>
              <a:rPr lang="en-US" sz="2000" dirty="0"/>
              <a:t>results in Table 8.2.</a:t>
            </a:r>
          </a:p>
          <a:p>
            <a:pPr lvl="1"/>
            <a:r>
              <a:rPr lang="en-US" sz="2000" dirty="0" smtClean="0"/>
              <a:t>VPP </a:t>
            </a:r>
            <a:r>
              <a:rPr lang="en-US" sz="2000" dirty="0"/>
              <a:t>across the primary (H1 to H2) (on CH0)</a:t>
            </a:r>
          </a:p>
          <a:p>
            <a:pPr lvl="1"/>
            <a:r>
              <a:rPr lang="en-US" sz="2000" dirty="0" smtClean="0"/>
              <a:t>VPP </a:t>
            </a:r>
            <a:r>
              <a:rPr lang="en-US" sz="2000" dirty="0"/>
              <a:t>across the secondary (X1 to X3) (on CH1, as illustrated in Figure 8.3)</a:t>
            </a:r>
          </a:p>
          <a:p>
            <a:pPr lvl="1"/>
            <a:r>
              <a:rPr lang="en-US" sz="2000" dirty="0" smtClean="0"/>
              <a:t>VPP </a:t>
            </a:r>
            <a:r>
              <a:rPr lang="en-US" sz="2000" dirty="0"/>
              <a:t>from the center tap (CT) to one side of the secondary (X1 to X2). (Move </a:t>
            </a:r>
            <a:r>
              <a:rPr lang="en-US" sz="2000" dirty="0" smtClean="0"/>
              <a:t>the CH1 </a:t>
            </a:r>
            <a:r>
              <a:rPr lang="en-US" sz="2000" dirty="0"/>
              <a:t>ground lead to X2 to make the measurement.)</a:t>
            </a:r>
          </a:p>
          <a:p>
            <a:pPr lvl="1"/>
            <a:r>
              <a:rPr lang="en-US" sz="2000" dirty="0" smtClean="0"/>
              <a:t>VPP </a:t>
            </a:r>
            <a:r>
              <a:rPr lang="en-US" sz="2000" dirty="0"/>
              <a:t>from the center tap (CT) to the other side of the secondary (X2 to X3) (</a:t>
            </a:r>
            <a:r>
              <a:rPr lang="en-US" sz="2000" dirty="0" smtClean="0"/>
              <a:t>Move the </a:t>
            </a:r>
            <a:r>
              <a:rPr lang="en-US" sz="2000" dirty="0"/>
              <a:t>CH1 leads to X2 and X3 to make the measurement.)</a:t>
            </a:r>
          </a:p>
          <a:p>
            <a:r>
              <a:rPr lang="en-US" sz="2000" dirty="0" smtClean="0"/>
              <a:t>Do </a:t>
            </a:r>
            <a:r>
              <a:rPr lang="en-US" sz="2000" dirty="0"/>
              <a:t>you see why the connection X2 is referred to as the c</a:t>
            </a:r>
            <a:r>
              <a:rPr lang="en-US" sz="2000" i="1" dirty="0"/>
              <a:t>enter tap</a:t>
            </a:r>
            <a:r>
              <a:rPr lang="en-US" sz="2000" dirty="0"/>
              <a:t>?</a:t>
            </a:r>
          </a:p>
          <a:p>
            <a:r>
              <a:rPr lang="en-US" sz="2000" dirty="0" smtClean="0"/>
              <a:t>Stop </a:t>
            </a:r>
            <a:r>
              <a:rPr lang="en-US" sz="2000" dirty="0"/>
              <a:t>the function generator.</a:t>
            </a:r>
          </a:p>
          <a:p>
            <a:r>
              <a:rPr lang="en-US" sz="2000" dirty="0" smtClean="0"/>
              <a:t>Calculate </a:t>
            </a:r>
            <a:r>
              <a:rPr lang="en-US" sz="2000" dirty="0"/>
              <a:t>the turns ratio </a:t>
            </a:r>
            <a:r>
              <a:rPr lang="en-US" sz="2000" i="1" dirty="0" err="1"/>
              <a:t>a</a:t>
            </a:r>
            <a:r>
              <a:rPr lang="en-US" sz="2000" i="1" baseline="-25000" dirty="0" err="1"/>
              <a:t>meas</a:t>
            </a:r>
            <a:r>
              <a:rPr lang="en-US" sz="2000" i="1" dirty="0"/>
              <a:t> </a:t>
            </a:r>
            <a:r>
              <a:rPr lang="en-US" sz="2000" dirty="0"/>
              <a:t>between the primary winding and the secondary </a:t>
            </a:r>
            <a:r>
              <a:rPr lang="en-US" sz="2000" dirty="0" smtClean="0"/>
              <a:t>winding X1–X3</a:t>
            </a:r>
            <a:r>
              <a:rPr lang="en-US" sz="2000" dirty="0"/>
              <a:t>. Record the result in Table 8.1.</a:t>
            </a:r>
          </a:p>
        </p:txBody>
      </p:sp>
    </p:spTree>
    <p:extLst>
      <p:ext uri="{BB962C8B-B14F-4D97-AF65-F5344CB8AC3E}">
        <p14:creationId xmlns:p14="http://schemas.microsoft.com/office/powerpoint/2010/main" val="3954022815"/>
      </p:ext>
    </p:extLst>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a:t>Calculate the </a:t>
            </a:r>
            <a:r>
              <a:rPr lang="en-US" sz="2400" i="1" dirty="0"/>
              <a:t>% Difference </a:t>
            </a:r>
            <a:r>
              <a:rPr lang="en-US" sz="2400" dirty="0"/>
              <a:t>between </a:t>
            </a:r>
            <a:r>
              <a:rPr lang="en-US" sz="2400" i="1" dirty="0" err="1"/>
              <a:t>a</a:t>
            </a:r>
            <a:r>
              <a:rPr lang="en-US" sz="2400" i="1" baseline="-25000" dirty="0" err="1"/>
              <a:t>nom</a:t>
            </a:r>
            <a:r>
              <a:rPr lang="en-US" sz="2400" i="1" dirty="0"/>
              <a:t> </a:t>
            </a:r>
            <a:r>
              <a:rPr lang="en-US" sz="2400" dirty="0"/>
              <a:t>and </a:t>
            </a:r>
            <a:r>
              <a:rPr lang="en-US" sz="2400" i="1" dirty="0" err="1"/>
              <a:t>a</a:t>
            </a:r>
            <a:r>
              <a:rPr lang="en-US" sz="2400" i="1" baseline="-25000" dirty="0" err="1"/>
              <a:t>meas</a:t>
            </a:r>
            <a:r>
              <a:rPr lang="en-US" sz="2400" i="1" dirty="0"/>
              <a:t> </a:t>
            </a:r>
            <a:r>
              <a:rPr lang="en-US" sz="2400" dirty="0"/>
              <a:t>and record the result in Table </a:t>
            </a:r>
            <a:r>
              <a:rPr lang="en-US" sz="2400" dirty="0" smtClean="0"/>
              <a:t>8.1:</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Why </a:t>
            </a:r>
            <a:r>
              <a:rPr lang="en-US" sz="2400" dirty="0"/>
              <a:t>are </a:t>
            </a:r>
            <a:r>
              <a:rPr lang="en-US" sz="2400" i="1" dirty="0" err="1"/>
              <a:t>a</a:t>
            </a:r>
            <a:r>
              <a:rPr lang="en-US" sz="2400" i="1" baseline="-25000" dirty="0" err="1"/>
              <a:t>nom</a:t>
            </a:r>
            <a:r>
              <a:rPr lang="en-US" sz="2400" i="1" dirty="0"/>
              <a:t> </a:t>
            </a:r>
            <a:r>
              <a:rPr lang="en-US" sz="2400" dirty="0"/>
              <a:t>and </a:t>
            </a:r>
            <a:r>
              <a:rPr lang="en-US" sz="2400" i="1" dirty="0" err="1"/>
              <a:t>a</a:t>
            </a:r>
            <a:r>
              <a:rPr lang="en-US" sz="2400" i="1" baseline="-25000" dirty="0" err="1"/>
              <a:t>meas</a:t>
            </a:r>
            <a:r>
              <a:rPr lang="en-US" sz="2400" i="1" dirty="0"/>
              <a:t> </a:t>
            </a:r>
            <a:r>
              <a:rPr lang="en-US" sz="2400" dirty="0"/>
              <a:t>different? Based on your measurements, estimate what the </a:t>
            </a:r>
            <a:r>
              <a:rPr lang="en-US" sz="2400" dirty="0" smtClean="0"/>
              <a:t>actual output </a:t>
            </a:r>
            <a:r>
              <a:rPr lang="en-US" sz="2400" dirty="0"/>
              <a:t>voltage of the transformer (X1–X3) would be if the input voltage </a:t>
            </a:r>
            <a:r>
              <a:rPr lang="en-US" sz="2400" dirty="0" smtClean="0"/>
              <a:t>were 120V</a:t>
            </a:r>
            <a:r>
              <a:rPr lang="en-US" sz="2400" dirty="0"/>
              <a:t>.</a:t>
            </a:r>
          </a:p>
          <a:p>
            <a:r>
              <a:rPr lang="en-US" sz="2400" dirty="0" smtClean="0"/>
              <a:t>Calculate </a:t>
            </a:r>
            <a:r>
              <a:rPr lang="en-US" sz="2400" dirty="0"/>
              <a:t>the turns ratio </a:t>
            </a:r>
            <a:r>
              <a:rPr lang="en-US" sz="2400" i="1" dirty="0" err="1"/>
              <a:t>a</a:t>
            </a:r>
            <a:r>
              <a:rPr lang="en-US" sz="2400" i="1" baseline="-25000" dirty="0" err="1"/>
              <a:t>meas</a:t>
            </a:r>
            <a:r>
              <a:rPr lang="en-US" sz="2400" i="1" dirty="0"/>
              <a:t> </a:t>
            </a:r>
            <a:r>
              <a:rPr lang="en-US" sz="2400" dirty="0"/>
              <a:t>between the primary winding and the secondary </a:t>
            </a:r>
            <a:r>
              <a:rPr lang="en-US" sz="2400" dirty="0" smtClean="0"/>
              <a:t>winding X1–X2</a:t>
            </a:r>
            <a:r>
              <a:rPr lang="en-US" sz="2400" dirty="0"/>
              <a:t>. Record the result in Table 8.1.</a:t>
            </a:r>
          </a:p>
          <a:p>
            <a:r>
              <a:rPr lang="en-US" sz="2400" dirty="0" smtClean="0"/>
              <a:t>Calculate </a:t>
            </a:r>
            <a:r>
              <a:rPr lang="en-US" sz="2400" dirty="0"/>
              <a:t>the turns ratio </a:t>
            </a:r>
            <a:r>
              <a:rPr lang="en-US" sz="2400" i="1" dirty="0" err="1"/>
              <a:t>a</a:t>
            </a:r>
            <a:r>
              <a:rPr lang="en-US" sz="2400" i="1" baseline="-25000" dirty="0" err="1"/>
              <a:t>meas</a:t>
            </a:r>
            <a:r>
              <a:rPr lang="en-US" sz="2400" i="1" dirty="0"/>
              <a:t> </a:t>
            </a:r>
            <a:r>
              <a:rPr lang="en-US" sz="2400" dirty="0"/>
              <a:t>between </a:t>
            </a:r>
            <a:r>
              <a:rPr lang="en-US" sz="2400" dirty="0" smtClean="0"/>
              <a:t>the primary </a:t>
            </a:r>
            <a:r>
              <a:rPr lang="en-US" sz="2400" dirty="0"/>
              <a:t>winding and the secondary </a:t>
            </a:r>
            <a:r>
              <a:rPr lang="en-US" sz="2400" dirty="0" smtClean="0"/>
              <a:t>winding X2–X3</a:t>
            </a:r>
            <a:r>
              <a:rPr lang="en-US" sz="2400" dirty="0"/>
              <a:t>. Record the result in Table 8.1.</a:t>
            </a:r>
          </a:p>
        </p:txBody>
      </p:sp>
      <p:graphicFrame>
        <p:nvGraphicFramePr>
          <p:cNvPr id="4" name="Object 3"/>
          <p:cNvGraphicFramePr>
            <a:graphicFrameLocks noChangeAspect="1"/>
          </p:cNvGraphicFramePr>
          <p:nvPr>
            <p:extLst>
              <p:ext uri="{D42A27DB-BD31-4B8C-83A1-F6EECF244321}">
                <p14:modId xmlns:p14="http://schemas.microsoft.com/office/powerpoint/2010/main" val="2434004515"/>
              </p:ext>
            </p:extLst>
          </p:nvPr>
        </p:nvGraphicFramePr>
        <p:xfrm>
          <a:off x="1981200" y="2057400"/>
          <a:ext cx="4836459" cy="990600"/>
        </p:xfrm>
        <a:graphic>
          <a:graphicData uri="http://schemas.openxmlformats.org/presentationml/2006/ole">
            <mc:AlternateContent xmlns:mc="http://schemas.openxmlformats.org/markup-compatibility/2006">
              <mc:Choice xmlns:v="urn:schemas-microsoft-com:vml" Requires="v">
                <p:oleObj spid="_x0000_s13354" name="Equation" r:id="rId3" imgW="2108160" imgH="431640" progId="Equation.DSMT4">
                  <p:embed/>
                </p:oleObj>
              </mc:Choice>
              <mc:Fallback>
                <p:oleObj name="Equation" r:id="rId3" imgW="2108160" imgH="431640" progId="Equation.DSMT4">
                  <p:embed/>
                  <p:pic>
                    <p:nvPicPr>
                      <p:cNvPr id="0" name=""/>
                      <p:cNvPicPr/>
                      <p:nvPr/>
                    </p:nvPicPr>
                    <p:blipFill>
                      <a:blip r:embed="rId4"/>
                      <a:stretch>
                        <a:fillRect/>
                      </a:stretch>
                    </p:blipFill>
                    <p:spPr>
                      <a:xfrm>
                        <a:off x="1981200" y="2057400"/>
                        <a:ext cx="4836459" cy="990600"/>
                      </a:xfrm>
                      <a:prstGeom prst="rect">
                        <a:avLst/>
                      </a:prstGeom>
                    </p:spPr>
                  </p:pic>
                </p:oleObj>
              </mc:Fallback>
            </mc:AlternateContent>
          </a:graphicData>
        </a:graphic>
      </p:graphicFrame>
    </p:spTree>
    <p:extLst>
      <p:ext uri="{BB962C8B-B14F-4D97-AF65-F5344CB8AC3E}">
        <p14:creationId xmlns:p14="http://schemas.microsoft.com/office/powerpoint/2010/main" val="3147843346"/>
      </p:ext>
    </p:extLst>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Font typeface="+mj-lt"/>
              <a:buAutoNum type="arabicPeriod" startAt="4"/>
            </a:pPr>
            <a:r>
              <a:rPr lang="en-US" sz="2000" b="1" dirty="0" smtClean="0"/>
              <a:t>Phase </a:t>
            </a:r>
            <a:r>
              <a:rPr lang="en-US" sz="2000" b="1" dirty="0"/>
              <a:t>relationship between the primary and secondary voltages</a:t>
            </a:r>
            <a:r>
              <a:rPr lang="en-US" sz="2000" dirty="0"/>
              <a:t>:</a:t>
            </a:r>
          </a:p>
          <a:p>
            <a:pPr lvl="1"/>
            <a:r>
              <a:rPr lang="en-US" sz="2000" dirty="0" smtClean="0"/>
              <a:t>Connect </a:t>
            </a:r>
            <a:r>
              <a:rPr lang="en-US" sz="2000" dirty="0"/>
              <a:t>the NI-ELVIS oscilloscope across the transformer, as indicated in </a:t>
            </a:r>
            <a:r>
              <a:rPr lang="en-US" sz="2000" dirty="0" smtClean="0"/>
              <a:t>Figure 8.3</a:t>
            </a:r>
            <a:r>
              <a:rPr lang="en-US" sz="2000" dirty="0"/>
              <a:t>: CHANNEL 0 across the transformer’s primary (H1–H2) with H2 grounded; </a:t>
            </a:r>
            <a:r>
              <a:rPr lang="en-US" sz="2000" dirty="0" smtClean="0"/>
              <a:t>and CHANNEL </a:t>
            </a:r>
            <a:r>
              <a:rPr lang="en-US" sz="2000" dirty="0"/>
              <a:t>1 across the transformer’s secondary (X1–X3) with X3 grounded.</a:t>
            </a:r>
          </a:p>
          <a:p>
            <a:pPr lvl="1"/>
            <a:r>
              <a:rPr lang="en-US" sz="2000" dirty="0" smtClean="0"/>
              <a:t>Start </a:t>
            </a:r>
            <a:r>
              <a:rPr lang="en-US" sz="2000" dirty="0"/>
              <a:t>the function generator (3 VPP at 60 Hz) and compare the phases of the </a:t>
            </a:r>
            <a:r>
              <a:rPr lang="en-US" sz="2000" dirty="0" smtClean="0"/>
              <a:t>two waveforms</a:t>
            </a:r>
            <a:r>
              <a:rPr lang="en-US" sz="2000" dirty="0"/>
              <a:t>. Are the voltages in phase or out of phase? In your notebook, sketch </a:t>
            </a:r>
            <a:r>
              <a:rPr lang="en-US" sz="2000" dirty="0" smtClean="0"/>
              <a:t>the waveforms </a:t>
            </a:r>
            <a:r>
              <a:rPr lang="en-US" sz="2000" dirty="0"/>
              <a:t>and record the phase shift, if any.</a:t>
            </a:r>
          </a:p>
          <a:p>
            <a:pPr lvl="1"/>
            <a:r>
              <a:rPr lang="en-US" sz="2000" dirty="0" smtClean="0"/>
              <a:t>Reverse </a:t>
            </a:r>
            <a:r>
              <a:rPr lang="en-US" sz="2000" dirty="0"/>
              <a:t>the scope leads on the secondary: that is, connect CHANNEL 1’s signal lead </a:t>
            </a:r>
            <a:r>
              <a:rPr lang="en-US" sz="2000" dirty="0" smtClean="0"/>
              <a:t>to X3 </a:t>
            </a:r>
            <a:r>
              <a:rPr lang="en-US" sz="2000" dirty="0"/>
              <a:t>and the ground lead to X1. Describe the result and sketch the waveforms in </a:t>
            </a:r>
            <a:r>
              <a:rPr lang="en-US" sz="2000" dirty="0" smtClean="0"/>
              <a:t>your notebook</a:t>
            </a:r>
            <a:r>
              <a:rPr lang="en-US" sz="2000" dirty="0"/>
              <a:t>. Record the phase shift, if any.</a:t>
            </a:r>
          </a:p>
          <a:p>
            <a:pPr lvl="1"/>
            <a:r>
              <a:rPr lang="en-US" sz="2000" dirty="0" smtClean="0"/>
              <a:t>Connect </a:t>
            </a:r>
            <a:r>
              <a:rPr lang="en-US" sz="2000" dirty="0"/>
              <a:t>CHANNEL 1 of the scope to observe the secondary-side voltage from X2 (</a:t>
            </a:r>
            <a:r>
              <a:rPr lang="en-US" sz="2000" dirty="0" smtClean="0"/>
              <a:t>signal) to </a:t>
            </a:r>
            <a:r>
              <a:rPr lang="en-US" sz="2000" dirty="0"/>
              <a:t>X1 (ground). What is the difference from what you measured just previously </a:t>
            </a:r>
            <a:r>
              <a:rPr lang="en-US" sz="2000" dirty="0" smtClean="0"/>
              <a:t>in part </a:t>
            </a:r>
            <a:r>
              <a:rPr lang="en-US" sz="2000" dirty="0"/>
              <a:t>c?</a:t>
            </a:r>
          </a:p>
          <a:p>
            <a:pPr lvl="1"/>
            <a:r>
              <a:rPr lang="en-US" sz="2000" dirty="0" smtClean="0"/>
              <a:t>Stop </a:t>
            </a:r>
            <a:r>
              <a:rPr lang="en-US" sz="2000" dirty="0"/>
              <a:t>the function generator.</a:t>
            </a:r>
          </a:p>
        </p:txBody>
      </p:sp>
    </p:spTree>
    <p:extLst>
      <p:ext uri="{BB962C8B-B14F-4D97-AF65-F5344CB8AC3E}">
        <p14:creationId xmlns:p14="http://schemas.microsoft.com/office/powerpoint/2010/main" val="1585598546"/>
      </p:ext>
    </p:extLst>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indent="-457200">
              <a:buFont typeface="+mj-lt"/>
              <a:buAutoNum type="arabicPeriod" startAt="5"/>
            </a:pPr>
            <a:r>
              <a:rPr lang="en-US" sz="2000" b="1" dirty="0" smtClean="0"/>
              <a:t>Secondary </a:t>
            </a:r>
            <a:r>
              <a:rPr lang="en-US" sz="2000" b="1" dirty="0"/>
              <a:t>center-tap voltages</a:t>
            </a:r>
          </a:p>
          <a:p>
            <a:pPr lvl="1"/>
            <a:r>
              <a:rPr lang="en-US" sz="2000" dirty="0" smtClean="0"/>
              <a:t>Connect </a:t>
            </a:r>
            <a:r>
              <a:rPr lang="en-US" sz="2000" dirty="0"/>
              <a:t>the NI-ELVIS oscilloscope across the transformer, as indicated in </a:t>
            </a:r>
            <a:r>
              <a:rPr lang="en-US" sz="2000" dirty="0" smtClean="0"/>
              <a:t>Figure 8.4</a:t>
            </a:r>
            <a:r>
              <a:rPr lang="en-US" sz="2000" dirty="0"/>
              <a:t>: CHANNEL 0 across X1–X2; and CHANNEL 1 across X2–X3. In both cases, X2 </a:t>
            </a:r>
            <a:r>
              <a:rPr lang="en-US" sz="2000" b="1" i="1" dirty="0" smtClean="0"/>
              <a:t>must </a:t>
            </a:r>
            <a:r>
              <a:rPr lang="en-US" sz="2000" dirty="0" smtClean="0"/>
              <a:t>be </a:t>
            </a:r>
            <a:r>
              <a:rPr lang="en-US" sz="2000" dirty="0"/>
              <a:t>connected to the scope’s ground lead.</a:t>
            </a:r>
          </a:p>
          <a:p>
            <a:pPr lvl="1"/>
            <a:r>
              <a:rPr lang="en-US" sz="2000" dirty="0" smtClean="0"/>
              <a:t>Start </a:t>
            </a:r>
            <a:r>
              <a:rPr lang="en-US" sz="2000" dirty="0"/>
              <a:t>the function generator (3 VPP at 60 Hz).</a:t>
            </a:r>
          </a:p>
          <a:p>
            <a:pPr lvl="1"/>
            <a:r>
              <a:rPr lang="en-US" sz="2000" dirty="0" smtClean="0"/>
              <a:t>View </a:t>
            </a:r>
            <a:r>
              <a:rPr lang="en-US" sz="2000" dirty="0"/>
              <a:t>the signals on each side of the center tap at the same time. Sketch the </a:t>
            </a:r>
            <a:r>
              <a:rPr lang="en-US" sz="2000" dirty="0" smtClean="0"/>
              <a:t>waveforms, showing </a:t>
            </a:r>
            <a:r>
              <a:rPr lang="en-US" sz="2000" dirty="0"/>
              <a:t>the measured voltages. Describe your observations regarding </a:t>
            </a:r>
            <a:r>
              <a:rPr lang="en-US" sz="2000" dirty="0" smtClean="0"/>
              <a:t>voltages, phases</a:t>
            </a:r>
            <a:r>
              <a:rPr lang="en-US" sz="2000" dirty="0"/>
              <a:t>, and anything else you observe about the </a:t>
            </a:r>
            <a:r>
              <a:rPr lang="en-US" sz="2000" dirty="0" smtClean="0"/>
              <a:t>signal.</a:t>
            </a:r>
          </a:p>
          <a:p>
            <a:pPr lvl="1"/>
            <a:r>
              <a:rPr lang="en-US" sz="2000" dirty="0" smtClean="0"/>
              <a:t>Stop </a:t>
            </a:r>
            <a:r>
              <a:rPr lang="en-US" sz="2000" dirty="0"/>
              <a:t>the function generator.</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810057"/>
            <a:ext cx="5562600" cy="1971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51828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Tentative Schedule</a:t>
            </a:r>
            <a:endParaRPr lang="en-US" b="1" dirty="0"/>
          </a:p>
        </p:txBody>
      </p:sp>
      <p:pic>
        <p:nvPicPr>
          <p:cNvPr id="266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2" y="1409700"/>
            <a:ext cx="8956110" cy="4201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5499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000" dirty="0"/>
              <a:t>Notice that in Steps 3, 4, and 5 we could ground any terminal on the secondary. That is a </a:t>
            </a:r>
            <a:r>
              <a:rPr lang="en-US" sz="2000" dirty="0" smtClean="0"/>
              <a:t>demonstration of </a:t>
            </a:r>
            <a:r>
              <a:rPr lang="en-US" sz="2000" dirty="0"/>
              <a:t>the third major use of the transformer: to isolate two circuits (especially the </a:t>
            </a:r>
            <a:r>
              <a:rPr lang="en-US" sz="2000" dirty="0" smtClean="0"/>
              <a:t>grounds) from </a:t>
            </a:r>
            <a:r>
              <a:rPr lang="en-US" sz="2000" dirty="0"/>
              <a:t>one another. Attempting the same thing on the primary side (e.g., connecting the </a:t>
            </a:r>
            <a:r>
              <a:rPr lang="en-US" sz="2000" dirty="0" smtClean="0"/>
              <a:t>oscilloscope’s ground </a:t>
            </a:r>
            <a:r>
              <a:rPr lang="en-US" sz="2000" dirty="0"/>
              <a:t>to H1) could be disastrous because of the internal grounds on the function </a:t>
            </a:r>
            <a:r>
              <a:rPr lang="en-US" sz="2000" dirty="0" smtClean="0"/>
              <a:t>generator and </a:t>
            </a:r>
            <a:r>
              <a:rPr lang="en-US" sz="2000" dirty="0"/>
              <a:t>the oscilloscope.</a:t>
            </a:r>
          </a:p>
          <a:p>
            <a:pPr marL="457200" indent="-457200">
              <a:buFont typeface="+mj-lt"/>
              <a:buAutoNum type="arabicPeriod" startAt="6"/>
            </a:pPr>
            <a:r>
              <a:rPr lang="en-US" sz="2000" b="1" dirty="0" smtClean="0"/>
              <a:t>The </a:t>
            </a:r>
            <a:r>
              <a:rPr lang="en-US" sz="2000" b="1" dirty="0"/>
              <a:t>effect of loading</a:t>
            </a:r>
          </a:p>
          <a:p>
            <a:pPr lvl="1"/>
            <a:r>
              <a:rPr lang="en-US" sz="2000" dirty="0" smtClean="0"/>
              <a:t>Construct </a:t>
            </a:r>
            <a:r>
              <a:rPr lang="en-US" sz="2000" dirty="0"/>
              <a:t>the circuit shown in Figure 8.5. Use a resistor substitution box for the </a:t>
            </a:r>
            <a:r>
              <a:rPr lang="en-US" sz="2000" dirty="0" smtClean="0"/>
              <a:t>resistor R</a:t>
            </a:r>
            <a:r>
              <a:rPr lang="en-US" sz="2000" dirty="0"/>
              <a:t>, and initially set the value to 1000 </a:t>
            </a:r>
            <a:r>
              <a:rPr lang="en-US" sz="2000" dirty="0" smtClean="0"/>
              <a:t>Ω.</a:t>
            </a:r>
          </a:p>
          <a:p>
            <a:pPr lvl="1"/>
            <a:r>
              <a:rPr lang="en-US" sz="2000" dirty="0" smtClean="0"/>
              <a:t>Connect </a:t>
            </a:r>
            <a:r>
              <a:rPr lang="en-US" sz="2000" dirty="0"/>
              <a:t>the NI-ELVIS oscilloscope across the transformer, as indicated in </a:t>
            </a:r>
            <a:r>
              <a:rPr lang="en-US" sz="2000" dirty="0" smtClean="0"/>
              <a:t>Figure 8.5</a:t>
            </a:r>
            <a:r>
              <a:rPr lang="en-US" sz="2000" dirty="0"/>
              <a:t>: CHANNEL 0 across H1–H2; and CHANNEL 1 across X1–X3.</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800600"/>
            <a:ext cx="6368142"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0709093"/>
      </p:ext>
    </p:extLst>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smtClean="0"/>
              <a:t>Set </a:t>
            </a:r>
            <a:r>
              <a:rPr lang="en-US" sz="2400" dirty="0"/>
              <a:t>the function generator to 6 V</a:t>
            </a:r>
            <a:r>
              <a:rPr lang="en-US" sz="2400" baseline="-25000" dirty="0"/>
              <a:t>PP</a:t>
            </a:r>
            <a:r>
              <a:rPr lang="en-US" sz="2400" dirty="0"/>
              <a:t> at 60 Hz, and start the function generator and </a:t>
            </a:r>
            <a:r>
              <a:rPr lang="en-US" sz="2400" dirty="0" smtClean="0"/>
              <a:t>the oscilloscope</a:t>
            </a:r>
            <a:r>
              <a:rPr lang="en-US" sz="2400" dirty="0"/>
              <a:t>.</a:t>
            </a:r>
          </a:p>
          <a:p>
            <a:r>
              <a:rPr lang="en-US" sz="2400" dirty="0" smtClean="0"/>
              <a:t>For </a:t>
            </a:r>
            <a:r>
              <a:rPr lang="en-US" sz="2400" dirty="0"/>
              <a:t>each of the resistor values in Table 8.3, record in turn the voltages </a:t>
            </a:r>
            <a:r>
              <a:rPr lang="en-US" sz="2400" i="1" dirty="0"/>
              <a:t>V</a:t>
            </a:r>
            <a:r>
              <a:rPr lang="en-US" sz="2400" i="1" baseline="-25000" dirty="0"/>
              <a:t>1</a:t>
            </a:r>
            <a:r>
              <a:rPr lang="en-US" sz="2400" i="1" dirty="0"/>
              <a:t> </a:t>
            </a:r>
            <a:r>
              <a:rPr lang="en-US" sz="2400" dirty="0"/>
              <a:t>and </a:t>
            </a:r>
            <a:r>
              <a:rPr lang="en-US" sz="2400" i="1" dirty="0"/>
              <a:t>V</a:t>
            </a:r>
            <a:r>
              <a:rPr lang="en-US" sz="2400" i="1" baseline="-25000" dirty="0"/>
              <a:t>2</a:t>
            </a:r>
            <a:r>
              <a:rPr lang="en-US" sz="2400" dirty="0"/>
              <a:t>, </a:t>
            </a:r>
            <a:r>
              <a:rPr lang="en-US" sz="2400" dirty="0" smtClean="0"/>
              <a:t>and record </a:t>
            </a:r>
            <a:r>
              <a:rPr lang="en-US" sz="2400" dirty="0"/>
              <a:t>the values in Table 8.3.</a:t>
            </a:r>
          </a:p>
          <a:p>
            <a:r>
              <a:rPr lang="en-US" sz="2400" dirty="0" smtClean="0"/>
              <a:t>Calculate </a:t>
            </a:r>
            <a:r>
              <a:rPr lang="en-US" sz="2400" dirty="0"/>
              <a:t>the apparent turns ratio for each of the loads and record the results in </a:t>
            </a:r>
            <a:r>
              <a:rPr lang="en-US" sz="2400" dirty="0" smtClean="0"/>
              <a:t>table 8.3</a:t>
            </a:r>
            <a:r>
              <a:rPr lang="en-US" sz="2400" dirty="0"/>
              <a:t>.</a:t>
            </a:r>
          </a:p>
          <a:p>
            <a:r>
              <a:rPr lang="en-US" sz="2400" dirty="0" smtClean="0"/>
              <a:t>Graph </a:t>
            </a:r>
            <a:r>
              <a:rPr lang="en-US" sz="2400" i="1" dirty="0"/>
              <a:t>V</a:t>
            </a:r>
            <a:r>
              <a:rPr lang="en-US" sz="2400" i="1" baseline="-25000" dirty="0"/>
              <a:t>1</a:t>
            </a:r>
            <a:r>
              <a:rPr lang="en-US" sz="2400" dirty="0"/>
              <a:t>, </a:t>
            </a:r>
            <a:r>
              <a:rPr lang="en-US" sz="2400" i="1" dirty="0"/>
              <a:t>V</a:t>
            </a:r>
            <a:r>
              <a:rPr lang="en-US" sz="2400" i="1" baseline="-25000" dirty="0"/>
              <a:t>2</a:t>
            </a:r>
            <a:r>
              <a:rPr lang="en-US" sz="2400" dirty="0"/>
              <a:t>, and </a:t>
            </a:r>
            <a:r>
              <a:rPr lang="en-US" sz="2400" i="1" dirty="0"/>
              <a:t>a </a:t>
            </a:r>
            <a:r>
              <a:rPr lang="en-US" sz="2400" dirty="0"/>
              <a:t>versus R to visualize the relationships. You may create the </a:t>
            </a:r>
            <a:r>
              <a:rPr lang="en-US" sz="2400" dirty="0" smtClean="0"/>
              <a:t>graph by </a:t>
            </a:r>
            <a:r>
              <a:rPr lang="en-US" sz="2400" dirty="0"/>
              <a:t>hand or in a spreadsheet.</a:t>
            </a:r>
          </a:p>
          <a:p>
            <a:r>
              <a:rPr lang="en-US" sz="2400" dirty="0" smtClean="0"/>
              <a:t>Compare </a:t>
            </a:r>
            <a:r>
              <a:rPr lang="en-US" sz="2400" dirty="0"/>
              <a:t>these turns ratios with the </a:t>
            </a:r>
            <a:r>
              <a:rPr lang="en-US" sz="2400" i="1" dirty="0" err="1"/>
              <a:t>a</a:t>
            </a:r>
            <a:r>
              <a:rPr lang="en-US" sz="2400" i="1" baseline="-25000" dirty="0" err="1"/>
              <a:t>nom</a:t>
            </a:r>
            <a:r>
              <a:rPr lang="en-US" sz="2400" i="1" dirty="0"/>
              <a:t> </a:t>
            </a:r>
            <a:r>
              <a:rPr lang="en-US" sz="2400" dirty="0"/>
              <a:t>and </a:t>
            </a:r>
            <a:r>
              <a:rPr lang="en-US" sz="2400" i="1" dirty="0" err="1"/>
              <a:t>a</a:t>
            </a:r>
            <a:r>
              <a:rPr lang="en-US" sz="2400" i="1" baseline="-25000" dirty="0" err="1"/>
              <a:t>meas</a:t>
            </a:r>
            <a:r>
              <a:rPr lang="en-US" sz="2400" i="1" dirty="0"/>
              <a:t> </a:t>
            </a:r>
            <a:r>
              <a:rPr lang="en-US" sz="2400" dirty="0"/>
              <a:t>calculated in steps 2 and 3. </a:t>
            </a:r>
            <a:r>
              <a:rPr lang="en-US" sz="2400" dirty="0" smtClean="0"/>
              <a:t>How might </a:t>
            </a:r>
            <a:r>
              <a:rPr lang="en-US" sz="2400" dirty="0"/>
              <a:t>these new values explain the difference between those earlier values?</a:t>
            </a:r>
          </a:p>
        </p:txBody>
      </p:sp>
    </p:spTree>
    <p:extLst>
      <p:ext uri="{BB962C8B-B14F-4D97-AF65-F5344CB8AC3E}">
        <p14:creationId xmlns:p14="http://schemas.microsoft.com/office/powerpoint/2010/main" val="925491107"/>
      </p:ext>
    </p:extLst>
  </p:cSld>
  <p:clrMapOvr>
    <a:masterClrMapping/>
  </p:clrMapOvr>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Preparations for Next Week</a:t>
            </a:r>
            <a:endParaRPr lang="en-US" dirty="0"/>
          </a:p>
        </p:txBody>
      </p:sp>
      <p:sp>
        <p:nvSpPr>
          <p:cNvPr id="3" name="Content Placeholder 2"/>
          <p:cNvSpPr>
            <a:spLocks noGrp="1"/>
          </p:cNvSpPr>
          <p:nvPr>
            <p:ph idx="1"/>
          </p:nvPr>
        </p:nvSpPr>
        <p:spPr/>
        <p:txBody>
          <a:bodyPr/>
          <a:lstStyle/>
          <a:p>
            <a:r>
              <a:rPr lang="en-US" sz="2400" b="1" dirty="0"/>
              <a:t>Reading</a:t>
            </a:r>
            <a:r>
              <a:rPr lang="en-US" sz="2400" dirty="0" smtClean="0"/>
              <a:t>:</a:t>
            </a:r>
          </a:p>
          <a:p>
            <a:pPr lvl="1"/>
            <a:r>
              <a:rPr lang="en-US" sz="2400" dirty="0" smtClean="0"/>
              <a:t>Read the chapter in your textbook on two-port networks. </a:t>
            </a:r>
            <a:r>
              <a:rPr lang="en-US" sz="2400" dirty="0"/>
              <a:t>Pay particular attention to </a:t>
            </a:r>
            <a:r>
              <a:rPr lang="en-US" sz="2400" dirty="0" smtClean="0"/>
              <a:t>the way </a:t>
            </a:r>
            <a:r>
              <a:rPr lang="en-US" sz="2400" dirty="0"/>
              <a:t>in which the various parameters in each set (i.e., the z parameters, the y </a:t>
            </a:r>
            <a:r>
              <a:rPr lang="en-US" sz="2400" dirty="0" smtClean="0"/>
              <a:t>parameters, the </a:t>
            </a:r>
            <a:r>
              <a:rPr lang="en-US" sz="2400" dirty="0"/>
              <a:t>h parameters, etc.) are defined.</a:t>
            </a:r>
          </a:p>
          <a:p>
            <a:pPr lvl="1"/>
            <a:r>
              <a:rPr lang="en-US" sz="2400" dirty="0" smtClean="0"/>
              <a:t>Study the Background section of Lab 5.</a:t>
            </a:r>
            <a:endParaRPr lang="en-US" sz="2400" dirty="0"/>
          </a:p>
          <a:p>
            <a:r>
              <a:rPr lang="en-US" sz="2400" b="1" dirty="0"/>
              <a:t>Written</a:t>
            </a:r>
            <a:r>
              <a:rPr lang="en-US" sz="2400" dirty="0"/>
              <a:t>:</a:t>
            </a:r>
          </a:p>
          <a:p>
            <a:pPr lvl="1"/>
            <a:r>
              <a:rPr lang="en-US" sz="2400" dirty="0"/>
              <a:t>Review the steps in the procedure below and plan how you will make your </a:t>
            </a:r>
            <a:r>
              <a:rPr lang="en-US" sz="2400" dirty="0" smtClean="0"/>
              <a:t>measurements to </a:t>
            </a:r>
            <a:r>
              <a:rPr lang="en-US" sz="2400" dirty="0"/>
              <a:t>determine the required parameter values.</a:t>
            </a:r>
          </a:p>
          <a:p>
            <a:pPr lvl="1"/>
            <a:r>
              <a:rPr lang="en-US" sz="2400" dirty="0" smtClean="0"/>
              <a:t>Sketch </a:t>
            </a:r>
            <a:r>
              <a:rPr lang="en-US" sz="2400" dirty="0"/>
              <a:t>the test circuits you will use to make the measurements.</a:t>
            </a:r>
          </a:p>
          <a:p>
            <a:pPr lvl="1"/>
            <a:r>
              <a:rPr lang="en-US" sz="2400" dirty="0" smtClean="0"/>
              <a:t>Construct </a:t>
            </a:r>
            <a:r>
              <a:rPr lang="en-US" sz="2400" dirty="0"/>
              <a:t>suitable tables to record the measured values.</a:t>
            </a:r>
          </a:p>
        </p:txBody>
      </p:sp>
    </p:spTree>
    <p:extLst>
      <p:ext uri="{BB962C8B-B14F-4D97-AF65-F5344CB8AC3E}">
        <p14:creationId xmlns:p14="http://schemas.microsoft.com/office/powerpoint/2010/main" val="1728650117"/>
      </p:ext>
    </p:extLst>
  </p:cSld>
  <p:clrMapOvr>
    <a:masterClrMapping/>
  </p:clrMapOvr>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7089" y="1097272"/>
            <a:ext cx="8772225" cy="1470025"/>
          </a:xfrm>
        </p:spPr>
        <p:txBody>
          <a:bodyPr>
            <a:normAutofit/>
          </a:bodyPr>
          <a:lstStyle/>
          <a:p>
            <a:pPr algn="ctr"/>
            <a:r>
              <a:rPr lang="en-US" b="1" dirty="0"/>
              <a:t>ECE </a:t>
            </a:r>
            <a:r>
              <a:rPr lang="en-US" b="1" dirty="0" smtClean="0"/>
              <a:t>212 </a:t>
            </a:r>
            <a:r>
              <a:rPr lang="en-US" b="1" dirty="0"/>
              <a:t>- Electrical Engineering Lab </a:t>
            </a:r>
            <a:r>
              <a:rPr lang="en-US" b="1" dirty="0" smtClean="0"/>
              <a:t>IX</a:t>
            </a:r>
          </a:p>
        </p:txBody>
      </p:sp>
      <p:sp>
        <p:nvSpPr>
          <p:cNvPr id="5" name="Subtitle 4"/>
          <p:cNvSpPr>
            <a:spLocks noGrp="1"/>
          </p:cNvSpPr>
          <p:nvPr>
            <p:ph type="subTitle" idx="1"/>
          </p:nvPr>
        </p:nvSpPr>
        <p:spPr>
          <a:xfrm>
            <a:off x="768613" y="4954979"/>
            <a:ext cx="7569177" cy="1752600"/>
          </a:xfrm>
        </p:spPr>
        <p:txBody>
          <a:bodyPr/>
          <a:lstStyle/>
          <a:p>
            <a:r>
              <a:rPr lang="en-US" b="1" dirty="0" smtClean="0"/>
              <a:t>Pre-labs for ECE 212</a:t>
            </a:r>
          </a:p>
          <a:p>
            <a:r>
              <a:rPr lang="en-US" b="1" dirty="0" smtClean="0"/>
              <a:t>Douglas Dawson</a:t>
            </a:r>
          </a:p>
          <a:p>
            <a:r>
              <a:rPr lang="en-US" b="1" dirty="0" smtClean="0"/>
              <a:t>Created: 02/16/2013  Updated: 02/23/2013</a:t>
            </a:r>
          </a:p>
        </p:txBody>
      </p:sp>
    </p:spTree>
    <p:extLst>
      <p:ext uri="{BB962C8B-B14F-4D97-AF65-F5344CB8AC3E}">
        <p14:creationId xmlns:p14="http://schemas.microsoft.com/office/powerpoint/2010/main" val="2170174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972" y="2477130"/>
            <a:ext cx="7772400" cy="1362075"/>
          </a:xfrm>
        </p:spPr>
        <p:txBody>
          <a:bodyPr/>
          <a:lstStyle/>
          <a:p>
            <a:pPr algn="ctr"/>
            <a:r>
              <a:rPr lang="en-US" sz="60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Two-Port Network Characterization</a:t>
            </a:r>
            <a:endParaRPr lang="en-US" sz="6000"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87953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a:xfrm>
            <a:off x="457200" y="1324321"/>
            <a:ext cx="8229600" cy="5508625"/>
          </a:xfrm>
        </p:spPr>
        <p:txBody>
          <a:bodyPr/>
          <a:lstStyle/>
          <a:p>
            <a:pPr algn="just"/>
            <a:r>
              <a:rPr lang="en-US" sz="2400" dirty="0" smtClean="0"/>
              <a:t>In this lab, we will investigate two-port networks</a:t>
            </a:r>
            <a:endParaRPr lang="en-US" sz="2400" dirty="0"/>
          </a:p>
          <a:p>
            <a:pPr algn="just"/>
            <a:r>
              <a:rPr lang="en-US" sz="2400" dirty="0" smtClean="0"/>
              <a:t>By the end of the lab you should be able to:</a:t>
            </a:r>
          </a:p>
          <a:p>
            <a:pPr lvl="1" algn="just"/>
            <a:r>
              <a:rPr lang="en-US" sz="2400" dirty="0" smtClean="0"/>
              <a:t>Understand the z, y, and h parameters</a:t>
            </a:r>
          </a:p>
          <a:p>
            <a:pPr lvl="1" algn="just"/>
            <a:r>
              <a:rPr lang="en-US" sz="2400" dirty="0" smtClean="0"/>
              <a:t>Make measurements to estimate these parameters</a:t>
            </a:r>
          </a:p>
          <a:p>
            <a:pPr lvl="1" algn="just"/>
            <a:r>
              <a:rPr lang="en-US" sz="2400" dirty="0" smtClean="0"/>
              <a:t>Understand the importance of being able to characterize two-port networks</a:t>
            </a:r>
          </a:p>
          <a:p>
            <a:pPr algn="just"/>
            <a:r>
              <a:rPr lang="en-US" sz="2400" dirty="0" smtClean="0"/>
              <a:t>Two port networks can be seen everywhere (e.g. transformers, filters, transmission lines, transistor models) and are an important topic to learn</a:t>
            </a:r>
          </a:p>
        </p:txBody>
      </p:sp>
    </p:spTree>
    <p:extLst>
      <p:ext uri="{BB962C8B-B14F-4D97-AF65-F5344CB8AC3E}">
        <p14:creationId xmlns:p14="http://schemas.microsoft.com/office/powerpoint/2010/main" val="1605918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sz="2400" dirty="0" smtClean="0"/>
              <a:t>A </a:t>
            </a:r>
            <a:r>
              <a:rPr lang="en-US" sz="2400" b="1" dirty="0" smtClean="0"/>
              <a:t>port</a:t>
            </a:r>
            <a:r>
              <a:rPr lang="en-US" sz="2400" dirty="0" smtClean="0"/>
              <a:t> is a pair of terminals subject to the condition that current entering one terminal will leave the other.</a:t>
            </a:r>
          </a:p>
          <a:p>
            <a:pPr lvl="1"/>
            <a:r>
              <a:rPr lang="en-US" sz="2400" dirty="0" smtClean="0"/>
              <a:t>Resistors, capacitors, inductors, voltage sources, and current sources are all examples of one-port networks.</a:t>
            </a:r>
          </a:p>
          <a:p>
            <a:r>
              <a:rPr lang="en-US" sz="2400" dirty="0" smtClean="0"/>
              <a:t>Two-port networks have two ports (e.g. filters, transformers)</a:t>
            </a:r>
            <a:endParaRPr lang="en-US"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411" t="10667" r="12296" b="60167"/>
          <a:stretch/>
        </p:blipFill>
        <p:spPr>
          <a:xfrm>
            <a:off x="1066800" y="3352800"/>
            <a:ext cx="6569746" cy="3505200"/>
          </a:xfrm>
          <a:prstGeom prst="rect">
            <a:avLst/>
          </a:prstGeom>
        </p:spPr>
      </p:pic>
    </p:spTree>
    <p:extLst>
      <p:ext uri="{BB962C8B-B14F-4D97-AF65-F5344CB8AC3E}">
        <p14:creationId xmlns:p14="http://schemas.microsoft.com/office/powerpoint/2010/main" val="1729487391"/>
      </p:ext>
    </p:extLst>
  </p:cSld>
  <p:clrMapOvr>
    <a:masterClrMapping/>
  </p:clrMapOvr>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sz="2000" dirty="0" smtClean="0"/>
              <a:t>We can characterize a two-port network in several ways. </a:t>
            </a:r>
          </a:p>
          <a:p>
            <a:r>
              <a:rPr lang="en-US" sz="2000" dirty="0" smtClean="0"/>
              <a:t>Since we are assuming that all elements in the circuit are linear, each set of parameters are linear equations.</a:t>
            </a:r>
          </a:p>
          <a:p>
            <a:r>
              <a:rPr lang="en-US" sz="2000" dirty="0" smtClean="0"/>
              <a:t>Impedance parameters (z-parameters):</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r>
              <a:rPr lang="en-US" sz="2000" dirty="0" smtClean="0"/>
              <a:t>Admittance parameters (y-parameters):</a:t>
            </a:r>
            <a:br>
              <a:rPr lang="en-US" sz="2000" dirty="0" smtClean="0"/>
            </a:br>
            <a:r>
              <a:rPr lang="en-US" sz="2000" dirty="0" smtClean="0"/>
              <a:t/>
            </a:r>
            <a:br>
              <a:rPr lang="en-US" sz="2000" dirty="0" smtClean="0"/>
            </a:br>
            <a:r>
              <a:rPr lang="en-US" sz="2000" dirty="0"/>
              <a:t/>
            </a:r>
            <a:br>
              <a:rPr lang="en-US" sz="2000" dirty="0"/>
            </a:br>
            <a:r>
              <a:rPr lang="en-US" sz="2000" dirty="0" smtClean="0"/>
              <a:t/>
            </a:r>
            <a:br>
              <a:rPr lang="en-US" sz="2000" dirty="0" smtClean="0"/>
            </a:br>
            <a:endParaRPr lang="en-US" sz="2000" dirty="0" smtClean="0"/>
          </a:p>
          <a:p>
            <a:r>
              <a:rPr lang="en-US" sz="2000" dirty="0" smtClean="0"/>
              <a:t>Hybrid parameters (h-parameters</a:t>
            </a:r>
            <a:r>
              <a:rPr lang="en-US" sz="2000" dirty="0"/>
              <a:t>):</a:t>
            </a:r>
          </a:p>
          <a:p>
            <a:endParaRPr lang="en-US" sz="2000" dirty="0"/>
          </a:p>
        </p:txBody>
      </p:sp>
      <p:graphicFrame>
        <p:nvGraphicFramePr>
          <p:cNvPr id="4" name="Object 3"/>
          <p:cNvGraphicFramePr>
            <a:graphicFrameLocks noChangeAspect="1"/>
          </p:cNvGraphicFramePr>
          <p:nvPr>
            <p:extLst>
              <p:ext uri="{D42A27DB-BD31-4B8C-83A1-F6EECF244321}">
                <p14:modId xmlns:p14="http://schemas.microsoft.com/office/powerpoint/2010/main" val="3499826622"/>
              </p:ext>
            </p:extLst>
          </p:nvPr>
        </p:nvGraphicFramePr>
        <p:xfrm>
          <a:off x="968639" y="2781300"/>
          <a:ext cx="1693334" cy="762000"/>
        </p:xfrm>
        <a:graphic>
          <a:graphicData uri="http://schemas.openxmlformats.org/presentationml/2006/ole">
            <mc:AlternateContent xmlns:mc="http://schemas.openxmlformats.org/markup-compatibility/2006">
              <mc:Choice xmlns:v="urn:schemas-microsoft-com:vml" Requires="v">
                <p:oleObj spid="_x0000_s16588" name="Equation" r:id="rId3" imgW="1015920" imgH="457200" progId="Equation.DSMT4">
                  <p:embed/>
                </p:oleObj>
              </mc:Choice>
              <mc:Fallback>
                <p:oleObj name="Equation" r:id="rId3" imgW="1015920" imgH="457200" progId="Equation.DSMT4">
                  <p:embed/>
                  <p:pic>
                    <p:nvPicPr>
                      <p:cNvPr id="0" name=""/>
                      <p:cNvPicPr/>
                      <p:nvPr/>
                    </p:nvPicPr>
                    <p:blipFill>
                      <a:blip r:embed="rId4"/>
                      <a:stretch>
                        <a:fillRect/>
                      </a:stretch>
                    </p:blipFill>
                    <p:spPr>
                      <a:xfrm>
                        <a:off x="968639" y="2781300"/>
                        <a:ext cx="1693334" cy="7620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892090344"/>
              </p:ext>
            </p:extLst>
          </p:nvPr>
        </p:nvGraphicFramePr>
        <p:xfrm>
          <a:off x="3983699" y="2743200"/>
          <a:ext cx="2378341" cy="838200"/>
        </p:xfrm>
        <a:graphic>
          <a:graphicData uri="http://schemas.openxmlformats.org/presentationml/2006/ole">
            <mc:AlternateContent xmlns:mc="http://schemas.openxmlformats.org/markup-compatibility/2006">
              <mc:Choice xmlns:v="urn:schemas-microsoft-com:vml" Requires="v">
                <p:oleObj spid="_x0000_s16589" name="Equation" r:id="rId5" imgW="1371600" imgH="482400" progId="Equation.DSMT4">
                  <p:embed/>
                </p:oleObj>
              </mc:Choice>
              <mc:Fallback>
                <p:oleObj name="Equation" r:id="rId5" imgW="1371600" imgH="482400" progId="Equation.DSMT4">
                  <p:embed/>
                  <p:pic>
                    <p:nvPicPr>
                      <p:cNvPr id="0" name="Object 3"/>
                      <p:cNvPicPr>
                        <a:picLocks noChangeAspect="1" noChangeArrowheads="1"/>
                      </p:cNvPicPr>
                      <p:nvPr/>
                    </p:nvPicPr>
                    <p:blipFill>
                      <a:blip r:embed="rId6"/>
                      <a:srcRect/>
                      <a:stretch>
                        <a:fillRect/>
                      </a:stretch>
                    </p:blipFill>
                    <p:spPr bwMode="auto">
                      <a:xfrm>
                        <a:off x="3983699" y="2743200"/>
                        <a:ext cx="2378341" cy="83820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27398039"/>
              </p:ext>
            </p:extLst>
          </p:nvPr>
        </p:nvGraphicFramePr>
        <p:xfrm>
          <a:off x="3950494" y="4267200"/>
          <a:ext cx="2444750" cy="838200"/>
        </p:xfrm>
        <a:graphic>
          <a:graphicData uri="http://schemas.openxmlformats.org/presentationml/2006/ole">
            <mc:AlternateContent xmlns:mc="http://schemas.openxmlformats.org/markup-compatibility/2006">
              <mc:Choice xmlns:v="urn:schemas-microsoft-com:vml" Requires="v">
                <p:oleObj spid="_x0000_s16590" name="Equation" r:id="rId7" imgW="1409400" imgH="482400" progId="Equation.DSMT4">
                  <p:embed/>
                </p:oleObj>
              </mc:Choice>
              <mc:Fallback>
                <p:oleObj name="Equation" r:id="rId7" imgW="1409400" imgH="482400" progId="Equation.DSMT4">
                  <p:embed/>
                  <p:pic>
                    <p:nvPicPr>
                      <p:cNvPr id="0" name="Object 4"/>
                      <p:cNvPicPr>
                        <a:picLocks noChangeAspect="1" noChangeArrowheads="1"/>
                      </p:cNvPicPr>
                      <p:nvPr/>
                    </p:nvPicPr>
                    <p:blipFill>
                      <a:blip r:embed="rId8"/>
                      <a:srcRect/>
                      <a:stretch>
                        <a:fillRect/>
                      </a:stretch>
                    </p:blipFill>
                    <p:spPr bwMode="auto">
                      <a:xfrm>
                        <a:off x="3950494" y="4267200"/>
                        <a:ext cx="24447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06803444"/>
              </p:ext>
            </p:extLst>
          </p:nvPr>
        </p:nvGraphicFramePr>
        <p:xfrm>
          <a:off x="936625" y="4305300"/>
          <a:ext cx="1757363" cy="762000"/>
        </p:xfrm>
        <a:graphic>
          <a:graphicData uri="http://schemas.openxmlformats.org/presentationml/2006/ole">
            <mc:AlternateContent xmlns:mc="http://schemas.openxmlformats.org/markup-compatibility/2006">
              <mc:Choice xmlns:v="urn:schemas-microsoft-com:vml" Requires="v">
                <p:oleObj spid="_x0000_s16591" name="Equation" r:id="rId9" imgW="1054080" imgH="457200" progId="Equation.DSMT4">
                  <p:embed/>
                </p:oleObj>
              </mc:Choice>
              <mc:Fallback>
                <p:oleObj name="Equation" r:id="rId9" imgW="1054080" imgH="457200" progId="Equation.DSMT4">
                  <p:embed/>
                  <p:pic>
                    <p:nvPicPr>
                      <p:cNvPr id="0" name="Object 3"/>
                      <p:cNvPicPr>
                        <a:picLocks noChangeAspect="1" noChangeArrowheads="1"/>
                      </p:cNvPicPr>
                      <p:nvPr/>
                    </p:nvPicPr>
                    <p:blipFill>
                      <a:blip r:embed="rId10"/>
                      <a:srcRect/>
                      <a:stretch>
                        <a:fillRect/>
                      </a:stretch>
                    </p:blipFill>
                    <p:spPr bwMode="auto">
                      <a:xfrm>
                        <a:off x="936625" y="4305300"/>
                        <a:ext cx="17573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0336985"/>
              </p:ext>
            </p:extLst>
          </p:nvPr>
        </p:nvGraphicFramePr>
        <p:xfrm>
          <a:off x="968375" y="5829300"/>
          <a:ext cx="1693863" cy="762000"/>
        </p:xfrm>
        <a:graphic>
          <a:graphicData uri="http://schemas.openxmlformats.org/presentationml/2006/ole">
            <mc:AlternateContent xmlns:mc="http://schemas.openxmlformats.org/markup-compatibility/2006">
              <mc:Choice xmlns:v="urn:schemas-microsoft-com:vml" Requires="v">
                <p:oleObj spid="_x0000_s16592" name="Equation" r:id="rId11" imgW="1015920" imgH="457200" progId="Equation.DSMT4">
                  <p:embed/>
                </p:oleObj>
              </mc:Choice>
              <mc:Fallback>
                <p:oleObj name="Equation" r:id="rId11" imgW="1015920" imgH="457200" progId="Equation.DSMT4">
                  <p:embed/>
                  <p:pic>
                    <p:nvPicPr>
                      <p:cNvPr id="0" name="Object 3"/>
                      <p:cNvPicPr>
                        <a:picLocks noChangeAspect="1" noChangeArrowheads="1"/>
                      </p:cNvPicPr>
                      <p:nvPr/>
                    </p:nvPicPr>
                    <p:blipFill>
                      <a:blip r:embed="rId12"/>
                      <a:srcRect/>
                      <a:stretch>
                        <a:fillRect/>
                      </a:stretch>
                    </p:blipFill>
                    <p:spPr bwMode="auto">
                      <a:xfrm>
                        <a:off x="968375" y="5829300"/>
                        <a:ext cx="16938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01365902"/>
              </p:ext>
            </p:extLst>
          </p:nvPr>
        </p:nvGraphicFramePr>
        <p:xfrm>
          <a:off x="3983832" y="5791200"/>
          <a:ext cx="2378075" cy="838200"/>
        </p:xfrm>
        <a:graphic>
          <a:graphicData uri="http://schemas.openxmlformats.org/presentationml/2006/ole">
            <mc:AlternateContent xmlns:mc="http://schemas.openxmlformats.org/markup-compatibility/2006">
              <mc:Choice xmlns:v="urn:schemas-microsoft-com:vml" Requires="v">
                <p:oleObj spid="_x0000_s16593" name="Equation" r:id="rId13" imgW="1371600" imgH="482400" progId="Equation.DSMT4">
                  <p:embed/>
                </p:oleObj>
              </mc:Choice>
              <mc:Fallback>
                <p:oleObj name="Equation" r:id="rId13" imgW="1371600" imgH="482400" progId="Equation.DSMT4">
                  <p:embed/>
                  <p:pic>
                    <p:nvPicPr>
                      <p:cNvPr id="0" name="Object 5"/>
                      <p:cNvPicPr>
                        <a:picLocks noChangeAspect="1" noChangeArrowheads="1"/>
                      </p:cNvPicPr>
                      <p:nvPr/>
                    </p:nvPicPr>
                    <p:blipFill>
                      <a:blip r:embed="rId14"/>
                      <a:srcRect/>
                      <a:stretch>
                        <a:fillRect/>
                      </a:stretch>
                    </p:blipFill>
                    <p:spPr bwMode="auto">
                      <a:xfrm>
                        <a:off x="3983832" y="5791200"/>
                        <a:ext cx="23780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5954215"/>
      </p:ext>
    </p:extLst>
  </p:cSld>
  <p:clrMapOvr>
    <a:masterClrMapping/>
  </p:clrMapOvr>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Estimating the parameters</a:t>
            </a:r>
            <a:endParaRPr lang="en-US" dirty="0"/>
          </a:p>
        </p:txBody>
      </p:sp>
      <p:sp>
        <p:nvSpPr>
          <p:cNvPr id="3" name="Content Placeholder 2"/>
          <p:cNvSpPr>
            <a:spLocks noGrp="1"/>
          </p:cNvSpPr>
          <p:nvPr>
            <p:ph idx="1"/>
          </p:nvPr>
        </p:nvSpPr>
        <p:spPr/>
        <p:txBody>
          <a:bodyPr/>
          <a:lstStyle/>
          <a:p>
            <a:r>
              <a:rPr lang="en-US" dirty="0" smtClean="0"/>
              <a:t>Suppose we have the following two port network:</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We will see how to estimate the z parameters of this network for f=1kHz.</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2887" r="14949"/>
          <a:stretch/>
        </p:blipFill>
        <p:spPr>
          <a:xfrm>
            <a:off x="2092750" y="1905000"/>
            <a:ext cx="4765249" cy="3170430"/>
          </a:xfrm>
          <a:prstGeom prst="rect">
            <a:avLst/>
          </a:prstGeom>
        </p:spPr>
      </p:pic>
    </p:spTree>
    <p:extLst>
      <p:ext uri="{BB962C8B-B14F-4D97-AF65-F5344CB8AC3E}">
        <p14:creationId xmlns:p14="http://schemas.microsoft.com/office/powerpoint/2010/main" val="4244336722"/>
      </p:ext>
    </p:extLst>
  </p:cSld>
  <p:clrMapOvr>
    <a:masterClrMapping/>
  </p:clrMapOvr>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Estimating the parameters</a:t>
            </a:r>
            <a:endParaRPr lang="en-US" dirty="0"/>
          </a:p>
        </p:txBody>
      </p:sp>
      <p:sp>
        <p:nvSpPr>
          <p:cNvPr id="3" name="Content Placeholder 2"/>
          <p:cNvSpPr>
            <a:spLocks noGrp="1"/>
          </p:cNvSpPr>
          <p:nvPr>
            <p:ph idx="1"/>
          </p:nvPr>
        </p:nvSpPr>
        <p:spPr/>
        <p:txBody>
          <a:bodyPr/>
          <a:lstStyle/>
          <a:p>
            <a:r>
              <a:rPr lang="en-US" sz="2000" dirty="0" smtClean="0"/>
              <a:t>From                           ,  notice that                   and</a:t>
            </a:r>
            <a:br>
              <a:rPr lang="en-US" sz="2000" dirty="0" smtClean="0"/>
            </a:br>
            <a:r>
              <a:rPr lang="en-US" sz="2000" dirty="0" smtClean="0"/>
              <a:t/>
            </a:r>
            <a:br>
              <a:rPr lang="en-US" sz="2000" dirty="0" smtClean="0"/>
            </a:br>
            <a:endParaRPr lang="en-US" sz="2000" dirty="0" smtClean="0"/>
          </a:p>
          <a:p>
            <a:r>
              <a:rPr lang="en-US" sz="2000" dirty="0" smtClean="0"/>
              <a:t>So we setup the following circuit with </a:t>
            </a:r>
            <a:r>
              <a:rPr lang="en-US" sz="2000" dirty="0" err="1" smtClean="0"/>
              <a:t>Vtest</a:t>
            </a:r>
            <a:r>
              <a:rPr lang="en-US" sz="2000" dirty="0" smtClean="0"/>
              <a:t> = 1V at 0 degrees.</a:t>
            </a:r>
          </a:p>
          <a:p>
            <a:r>
              <a:rPr lang="en-US" sz="2000" dirty="0" smtClean="0"/>
              <a:t>Measurements:</a:t>
            </a:r>
          </a:p>
          <a:p>
            <a:pPr lvl="1"/>
            <a:r>
              <a:rPr lang="en-US" sz="2000" dirty="0" smtClean="0"/>
              <a:t>VM1: 514.2mV </a:t>
            </a:r>
            <a:br>
              <a:rPr lang="en-US" sz="2000" dirty="0" smtClean="0"/>
            </a:br>
            <a:r>
              <a:rPr lang="en-US" sz="2000" dirty="0" smtClean="0"/>
              <a:t>at 64 degrees</a:t>
            </a:r>
          </a:p>
          <a:p>
            <a:pPr lvl="1"/>
            <a:r>
              <a:rPr lang="en-US" sz="2000" dirty="0" smtClean="0"/>
              <a:t>AM1: 8.22mA</a:t>
            </a:r>
            <a:br>
              <a:rPr lang="en-US" sz="2000" dirty="0" smtClean="0"/>
            </a:br>
            <a:r>
              <a:rPr lang="en-US" sz="2000" dirty="0" smtClean="0"/>
              <a:t>at -31 degrees</a:t>
            </a:r>
            <a:r>
              <a:rPr lang="en-US" sz="2000" dirty="0"/>
              <a:t/>
            </a:r>
            <a:br>
              <a:rPr lang="en-US" sz="2000" dirty="0"/>
            </a:br>
            <a:r>
              <a:rPr lang="en-US" sz="2000" dirty="0" smtClean="0"/>
              <a:t/>
            </a:r>
            <a:br>
              <a:rPr lang="en-US" sz="2000" dirty="0" smtClean="0"/>
            </a:br>
            <a:endParaRPr lang="en-US" sz="2000" dirty="0" smtClean="0"/>
          </a:p>
          <a:p>
            <a:r>
              <a:rPr lang="en-US" sz="2000" dirty="0" smtClean="0"/>
              <a:t>We can solve for the parameters now:</a:t>
            </a:r>
          </a:p>
        </p:txBody>
      </p:sp>
      <p:graphicFrame>
        <p:nvGraphicFramePr>
          <p:cNvPr id="4" name="Object 3"/>
          <p:cNvGraphicFramePr>
            <a:graphicFrameLocks noChangeAspect="1"/>
          </p:cNvGraphicFramePr>
          <p:nvPr>
            <p:extLst>
              <p:ext uri="{D42A27DB-BD31-4B8C-83A1-F6EECF244321}">
                <p14:modId xmlns:p14="http://schemas.microsoft.com/office/powerpoint/2010/main" val="2684835342"/>
              </p:ext>
            </p:extLst>
          </p:nvPr>
        </p:nvGraphicFramePr>
        <p:xfrm>
          <a:off x="1524000" y="1143000"/>
          <a:ext cx="1693863" cy="762000"/>
        </p:xfrm>
        <a:graphic>
          <a:graphicData uri="http://schemas.openxmlformats.org/presentationml/2006/ole">
            <mc:AlternateContent xmlns:mc="http://schemas.openxmlformats.org/markup-compatibility/2006">
              <mc:Choice xmlns:v="urn:schemas-microsoft-com:vml" Requires="v">
                <p:oleObj spid="_x0000_s17587" name="Equation" r:id="rId3" imgW="1015920" imgH="457200" progId="Equation.DSMT4">
                  <p:embed/>
                </p:oleObj>
              </mc:Choice>
              <mc:Fallback>
                <p:oleObj name="Equation" r:id="rId3" imgW="1015920" imgH="4572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143000"/>
                        <a:ext cx="16938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75316664"/>
              </p:ext>
            </p:extLst>
          </p:nvPr>
        </p:nvGraphicFramePr>
        <p:xfrm>
          <a:off x="4572000" y="1143000"/>
          <a:ext cx="1066800" cy="762000"/>
        </p:xfrm>
        <a:graphic>
          <a:graphicData uri="http://schemas.openxmlformats.org/presentationml/2006/ole">
            <mc:AlternateContent xmlns:mc="http://schemas.openxmlformats.org/markup-compatibility/2006">
              <mc:Choice xmlns:v="urn:schemas-microsoft-com:vml" Requires="v">
                <p:oleObj spid="_x0000_s17588" name="Equation" r:id="rId5" imgW="711000" imgH="507960" progId="Equation.DSMT4">
                  <p:embed/>
                </p:oleObj>
              </mc:Choice>
              <mc:Fallback>
                <p:oleObj name="Equation" r:id="rId5" imgW="711000" imgH="507960" progId="Equation.DSMT4">
                  <p:embed/>
                  <p:pic>
                    <p:nvPicPr>
                      <p:cNvPr id="0" name=""/>
                      <p:cNvPicPr/>
                      <p:nvPr/>
                    </p:nvPicPr>
                    <p:blipFill>
                      <a:blip r:embed="rId6"/>
                      <a:stretch>
                        <a:fillRect/>
                      </a:stretch>
                    </p:blipFill>
                    <p:spPr>
                      <a:xfrm>
                        <a:off x="4572000" y="1143000"/>
                        <a:ext cx="1066800" cy="762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93511382"/>
              </p:ext>
            </p:extLst>
          </p:nvPr>
        </p:nvGraphicFramePr>
        <p:xfrm>
          <a:off x="6153150" y="1143000"/>
          <a:ext cx="1104900" cy="762000"/>
        </p:xfrm>
        <a:graphic>
          <a:graphicData uri="http://schemas.openxmlformats.org/presentationml/2006/ole">
            <mc:AlternateContent xmlns:mc="http://schemas.openxmlformats.org/markup-compatibility/2006">
              <mc:Choice xmlns:v="urn:schemas-microsoft-com:vml" Requires="v">
                <p:oleObj spid="_x0000_s17589" name="Equation" r:id="rId7" imgW="736560" imgH="507960" progId="Equation.DSMT4">
                  <p:embed/>
                </p:oleObj>
              </mc:Choice>
              <mc:Fallback>
                <p:oleObj name="Equation" r:id="rId7" imgW="736560" imgH="507960" progId="Equation.DSMT4">
                  <p:embed/>
                  <p:pic>
                    <p:nvPicPr>
                      <p:cNvPr id="0" name="Object 4"/>
                      <p:cNvPicPr>
                        <a:picLocks noChangeAspect="1" noChangeArrowheads="1"/>
                      </p:cNvPicPr>
                      <p:nvPr/>
                    </p:nvPicPr>
                    <p:blipFill>
                      <a:blip r:embed="rId8"/>
                      <a:srcRect/>
                      <a:stretch>
                        <a:fillRect/>
                      </a:stretch>
                    </p:blipFill>
                    <p:spPr bwMode="auto">
                      <a:xfrm>
                        <a:off x="6153150" y="1143000"/>
                        <a:ext cx="1104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16552651"/>
              </p:ext>
            </p:extLst>
          </p:nvPr>
        </p:nvGraphicFramePr>
        <p:xfrm>
          <a:off x="304800" y="5410200"/>
          <a:ext cx="4191000" cy="762000"/>
        </p:xfrm>
        <a:graphic>
          <a:graphicData uri="http://schemas.openxmlformats.org/presentationml/2006/ole">
            <mc:AlternateContent xmlns:mc="http://schemas.openxmlformats.org/markup-compatibility/2006">
              <mc:Choice xmlns:v="urn:schemas-microsoft-com:vml" Requires="v">
                <p:oleObj spid="_x0000_s17590" name="Equation" r:id="rId9" imgW="2793960" imgH="507960" progId="Equation.DSMT4">
                  <p:embed/>
                </p:oleObj>
              </mc:Choice>
              <mc:Fallback>
                <p:oleObj name="Equation" r:id="rId9" imgW="2793960" imgH="507960" progId="Equation.DSMT4">
                  <p:embed/>
                  <p:pic>
                    <p:nvPicPr>
                      <p:cNvPr id="0" name="Object 4"/>
                      <p:cNvPicPr>
                        <a:picLocks noChangeAspect="1" noChangeArrowheads="1"/>
                      </p:cNvPicPr>
                      <p:nvPr/>
                    </p:nvPicPr>
                    <p:blipFill>
                      <a:blip r:embed="rId10"/>
                      <a:srcRect/>
                      <a:stretch>
                        <a:fillRect/>
                      </a:stretch>
                    </p:blipFill>
                    <p:spPr bwMode="auto">
                      <a:xfrm>
                        <a:off x="304800" y="5410200"/>
                        <a:ext cx="419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96909585"/>
              </p:ext>
            </p:extLst>
          </p:nvPr>
        </p:nvGraphicFramePr>
        <p:xfrm>
          <a:off x="4838700" y="5410200"/>
          <a:ext cx="4267200" cy="762000"/>
        </p:xfrm>
        <a:graphic>
          <a:graphicData uri="http://schemas.openxmlformats.org/presentationml/2006/ole">
            <mc:AlternateContent xmlns:mc="http://schemas.openxmlformats.org/markup-compatibility/2006">
              <mc:Choice xmlns:v="urn:schemas-microsoft-com:vml" Requires="v">
                <p:oleObj spid="_x0000_s17591" name="Equation" r:id="rId11" imgW="2844720" imgH="507960" progId="Equation.DSMT4">
                  <p:embed/>
                </p:oleObj>
              </mc:Choice>
              <mc:Fallback>
                <p:oleObj name="Equation" r:id="rId11" imgW="2844720" imgH="507960" progId="Equation.DSMT4">
                  <p:embed/>
                  <p:pic>
                    <p:nvPicPr>
                      <p:cNvPr id="0" name="Object 7"/>
                      <p:cNvPicPr>
                        <a:picLocks noChangeAspect="1" noChangeArrowheads="1"/>
                      </p:cNvPicPr>
                      <p:nvPr/>
                    </p:nvPicPr>
                    <p:blipFill>
                      <a:blip r:embed="rId12"/>
                      <a:srcRect/>
                      <a:stretch>
                        <a:fillRect/>
                      </a:stretch>
                    </p:blipFill>
                    <p:spPr bwMode="auto">
                      <a:xfrm>
                        <a:off x="4838700" y="5410200"/>
                        <a:ext cx="426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00400" y="2546548"/>
            <a:ext cx="5867400" cy="2426743"/>
          </a:xfrm>
          <a:prstGeom prst="rect">
            <a:avLst/>
          </a:prstGeom>
        </p:spPr>
      </p:pic>
    </p:spTree>
    <p:extLst>
      <p:ext uri="{BB962C8B-B14F-4D97-AF65-F5344CB8AC3E}">
        <p14:creationId xmlns:p14="http://schemas.microsoft.com/office/powerpoint/2010/main" val="19355554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Contact Information</a:t>
            </a:r>
          </a:p>
        </p:txBody>
      </p:sp>
      <p:sp>
        <p:nvSpPr>
          <p:cNvPr id="3" name="Content Placeholder 2"/>
          <p:cNvSpPr>
            <a:spLocks noGrp="1"/>
          </p:cNvSpPr>
          <p:nvPr>
            <p:ph idx="1"/>
          </p:nvPr>
        </p:nvSpPr>
        <p:spPr>
          <a:xfrm>
            <a:off x="437662" y="1277000"/>
            <a:ext cx="8229600" cy="5508625"/>
          </a:xfrm>
        </p:spPr>
        <p:txBody>
          <a:bodyPr/>
          <a:lstStyle/>
          <a:p>
            <a:r>
              <a:rPr lang="en-US" sz="2400" b="1" dirty="0"/>
              <a:t>Instructor:</a:t>
            </a:r>
            <a:endParaRPr lang="en-US" sz="2400" dirty="0"/>
          </a:p>
          <a:p>
            <a:pPr marL="0" indent="0">
              <a:buNone/>
            </a:pPr>
            <a:r>
              <a:rPr lang="en-US" sz="2400" dirty="0"/>
              <a:t> </a:t>
            </a:r>
            <a:r>
              <a:rPr lang="en-US" sz="2400" dirty="0" smtClean="0"/>
              <a:t>   Name</a:t>
            </a:r>
            <a:r>
              <a:rPr lang="en-US" sz="2400" dirty="0"/>
              <a:t>: </a:t>
            </a:r>
            <a:r>
              <a:rPr lang="en-US" sz="2400" dirty="0" smtClean="0"/>
              <a:t>Manas Tonapi</a:t>
            </a:r>
            <a:endParaRPr lang="en-US" sz="2400" dirty="0"/>
          </a:p>
          <a:p>
            <a:pPr marL="0" indent="0">
              <a:buNone/>
            </a:pPr>
            <a:r>
              <a:rPr lang="en-US" sz="2400" dirty="0" smtClean="0"/>
              <a:t>    Email</a:t>
            </a:r>
            <a:r>
              <a:rPr lang="en-US" sz="2400" dirty="0"/>
              <a:t>: </a:t>
            </a:r>
            <a:r>
              <a:rPr lang="en-US" sz="2400" dirty="0" smtClean="0"/>
              <a:t>mtonapi@clemson.edu</a:t>
            </a:r>
            <a:endParaRPr lang="en-US" sz="2400" dirty="0"/>
          </a:p>
          <a:p>
            <a:pPr marL="0" indent="0">
              <a:buNone/>
            </a:pPr>
            <a:r>
              <a:rPr lang="en-US" sz="2400" dirty="0" smtClean="0"/>
              <a:t>    Office</a:t>
            </a:r>
            <a:r>
              <a:rPr lang="en-US" sz="2400" dirty="0"/>
              <a:t>: </a:t>
            </a:r>
            <a:r>
              <a:rPr lang="en-US" sz="2400" dirty="0" smtClean="0"/>
              <a:t>313 </a:t>
            </a:r>
            <a:r>
              <a:rPr lang="en-US" sz="2400" dirty="0"/>
              <a:t>Fluor Daniel (EIB</a:t>
            </a:r>
            <a:r>
              <a:rPr lang="en-US" sz="2400" dirty="0" smtClean="0"/>
              <a:t>)</a:t>
            </a:r>
          </a:p>
          <a:p>
            <a:pPr marL="0" indent="0">
              <a:buNone/>
            </a:pPr>
            <a:r>
              <a:rPr lang="en-US" sz="2400" dirty="0" smtClean="0"/>
              <a:t>    Phone: (864)-656-5902</a:t>
            </a:r>
            <a:endParaRPr lang="en-US" sz="2400" dirty="0"/>
          </a:p>
          <a:p>
            <a:pPr marL="0" indent="0">
              <a:buNone/>
            </a:pPr>
            <a:r>
              <a:rPr lang="en-US" sz="2400" dirty="0" smtClean="0"/>
              <a:t>    Office </a:t>
            </a:r>
            <a:r>
              <a:rPr lang="en-US" sz="2400" dirty="0"/>
              <a:t>Hours: </a:t>
            </a:r>
            <a:r>
              <a:rPr lang="en-US" sz="2400" dirty="0" smtClean="0"/>
              <a:t>As </a:t>
            </a:r>
            <a:r>
              <a:rPr lang="en-US" sz="2400" dirty="0"/>
              <a:t>needed (email for appointment)</a:t>
            </a:r>
          </a:p>
          <a:p>
            <a:pPr marL="0" indent="0">
              <a:buNone/>
            </a:pPr>
            <a:endParaRPr lang="en-US" sz="2400" dirty="0"/>
          </a:p>
          <a:p>
            <a:r>
              <a:rPr lang="en-US" sz="2400" b="1" dirty="0"/>
              <a:t>Lab Coordinator: </a:t>
            </a:r>
            <a:endParaRPr lang="en-US" sz="2400" dirty="0"/>
          </a:p>
          <a:p>
            <a:pPr marL="0" indent="0">
              <a:buNone/>
            </a:pPr>
            <a:r>
              <a:rPr lang="en-US" sz="2400" dirty="0" smtClean="0"/>
              <a:t>    Name</a:t>
            </a:r>
            <a:r>
              <a:rPr lang="en-US" sz="2400" dirty="0"/>
              <a:t>: </a:t>
            </a:r>
            <a:r>
              <a:rPr lang="en-US" sz="2400" dirty="0" smtClean="0"/>
              <a:t>Dr</a:t>
            </a:r>
            <a:r>
              <a:rPr lang="en-US" sz="2400" dirty="0"/>
              <a:t>. Timothy Burg </a:t>
            </a:r>
          </a:p>
          <a:p>
            <a:pPr marL="0" indent="0">
              <a:buNone/>
            </a:pPr>
            <a:r>
              <a:rPr lang="en-US" sz="2400" dirty="0" smtClean="0"/>
              <a:t>    Email</a:t>
            </a:r>
            <a:r>
              <a:rPr lang="en-US" sz="2400" dirty="0"/>
              <a:t>: </a:t>
            </a:r>
            <a:r>
              <a:rPr lang="en-US" sz="2400" dirty="0" smtClean="0"/>
              <a:t>tburg</a:t>
            </a:r>
            <a:r>
              <a:rPr lang="en-US" sz="2400" dirty="0"/>
              <a:t>@clemson.edu </a:t>
            </a:r>
          </a:p>
          <a:p>
            <a:pPr marL="0" indent="0">
              <a:buNone/>
            </a:pPr>
            <a:r>
              <a:rPr lang="en-US" sz="2400" dirty="0" smtClean="0"/>
              <a:t>    Office</a:t>
            </a:r>
            <a:r>
              <a:rPr lang="en-US" sz="2400" dirty="0"/>
              <a:t>: </a:t>
            </a:r>
            <a:r>
              <a:rPr lang="en-US" sz="2400" dirty="0" smtClean="0"/>
              <a:t>307 </a:t>
            </a:r>
            <a:r>
              <a:rPr lang="en-US" sz="2400" dirty="0"/>
              <a:t>Fluor Daniel (EIB) </a:t>
            </a:r>
          </a:p>
          <a:p>
            <a:pPr marL="0" indent="0">
              <a:buNone/>
            </a:pPr>
            <a:r>
              <a:rPr lang="en-US" sz="2400" dirty="0" smtClean="0"/>
              <a:t>    Phone</a:t>
            </a:r>
            <a:r>
              <a:rPr lang="en-US" sz="2400" dirty="0"/>
              <a:t>: </a:t>
            </a:r>
            <a:r>
              <a:rPr lang="en-US" sz="2400" dirty="0" smtClean="0"/>
              <a:t>(864)-</a:t>
            </a:r>
            <a:r>
              <a:rPr lang="en-US" sz="2400" dirty="0"/>
              <a:t>656-1368 </a:t>
            </a:r>
          </a:p>
          <a:p>
            <a:pPr marL="0" indent="0" algn="just">
              <a:buNone/>
            </a:pPr>
            <a:endParaRPr lang="en-US" sz="2400" dirty="0"/>
          </a:p>
        </p:txBody>
      </p:sp>
    </p:spTree>
    <p:extLst>
      <p:ext uri="{BB962C8B-B14F-4D97-AF65-F5344CB8AC3E}">
        <p14:creationId xmlns:p14="http://schemas.microsoft.com/office/powerpoint/2010/main" val="2847785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Estimating the parameters</a:t>
            </a:r>
            <a:endParaRPr lang="en-US" dirty="0"/>
          </a:p>
        </p:txBody>
      </p:sp>
      <p:sp>
        <p:nvSpPr>
          <p:cNvPr id="3" name="Content Placeholder 2"/>
          <p:cNvSpPr>
            <a:spLocks noGrp="1"/>
          </p:cNvSpPr>
          <p:nvPr>
            <p:ph idx="1"/>
          </p:nvPr>
        </p:nvSpPr>
        <p:spPr/>
        <p:txBody>
          <a:bodyPr/>
          <a:lstStyle/>
          <a:p>
            <a:r>
              <a:rPr lang="en-US" sz="2000" dirty="0" smtClean="0"/>
              <a:t>From                           ,  notice that                   and</a:t>
            </a:r>
            <a:br>
              <a:rPr lang="en-US" sz="2000" dirty="0" smtClean="0"/>
            </a:br>
            <a:r>
              <a:rPr lang="en-US" sz="2000" dirty="0" smtClean="0"/>
              <a:t/>
            </a:r>
            <a:br>
              <a:rPr lang="en-US" sz="2000" dirty="0" smtClean="0"/>
            </a:br>
            <a:endParaRPr lang="en-US" sz="2000" dirty="0" smtClean="0"/>
          </a:p>
          <a:p>
            <a:r>
              <a:rPr lang="en-US" sz="2000" dirty="0" smtClean="0"/>
              <a:t>So we setup the following circuit with </a:t>
            </a:r>
            <a:r>
              <a:rPr lang="en-US" sz="2000" dirty="0" err="1" smtClean="0"/>
              <a:t>Vtest</a:t>
            </a:r>
            <a:r>
              <a:rPr lang="en-US" sz="2000" dirty="0" smtClean="0"/>
              <a:t> = 1V at 0 degrees.</a:t>
            </a:r>
          </a:p>
          <a:p>
            <a:r>
              <a:rPr lang="en-US" sz="2000" dirty="0" smtClean="0"/>
              <a:t>Measurements:</a:t>
            </a:r>
          </a:p>
          <a:p>
            <a:pPr lvl="1"/>
            <a:r>
              <a:rPr lang="en-US" sz="2000" dirty="0" smtClean="0"/>
              <a:t>VM1: 652.3mV </a:t>
            </a:r>
            <a:br>
              <a:rPr lang="en-US" sz="2000" dirty="0" smtClean="0"/>
            </a:br>
            <a:r>
              <a:rPr lang="en-US" sz="2000" dirty="0" smtClean="0"/>
              <a:t>at 180 degrees</a:t>
            </a:r>
          </a:p>
          <a:p>
            <a:pPr lvl="1"/>
            <a:r>
              <a:rPr lang="en-US" sz="2000" dirty="0" smtClean="0"/>
              <a:t>AM1: 10.44mA</a:t>
            </a:r>
            <a:br>
              <a:rPr lang="en-US" sz="2000" dirty="0" smtClean="0"/>
            </a:br>
            <a:r>
              <a:rPr lang="en-US" sz="2000" dirty="0" smtClean="0"/>
              <a:t>at 84 degrees</a:t>
            </a:r>
            <a:r>
              <a:rPr lang="en-US" sz="2000" dirty="0"/>
              <a:t/>
            </a:r>
            <a:br>
              <a:rPr lang="en-US" sz="2000" dirty="0"/>
            </a:br>
            <a:r>
              <a:rPr lang="en-US" sz="2000" dirty="0" smtClean="0"/>
              <a:t/>
            </a:r>
            <a:br>
              <a:rPr lang="en-US" sz="2000" dirty="0" smtClean="0"/>
            </a:br>
            <a:endParaRPr lang="en-US" sz="2000" dirty="0" smtClean="0"/>
          </a:p>
          <a:p>
            <a:r>
              <a:rPr lang="en-US" sz="2000" dirty="0" smtClean="0"/>
              <a:t>We can solve for the parameters now:</a:t>
            </a:r>
          </a:p>
        </p:txBody>
      </p:sp>
      <p:graphicFrame>
        <p:nvGraphicFramePr>
          <p:cNvPr id="4" name="Object 3"/>
          <p:cNvGraphicFramePr>
            <a:graphicFrameLocks noChangeAspect="1"/>
          </p:cNvGraphicFramePr>
          <p:nvPr>
            <p:extLst>
              <p:ext uri="{D42A27DB-BD31-4B8C-83A1-F6EECF244321}">
                <p14:modId xmlns:p14="http://schemas.microsoft.com/office/powerpoint/2010/main" val="1844787381"/>
              </p:ext>
            </p:extLst>
          </p:nvPr>
        </p:nvGraphicFramePr>
        <p:xfrm>
          <a:off x="1524000" y="1143000"/>
          <a:ext cx="1693863" cy="762000"/>
        </p:xfrm>
        <a:graphic>
          <a:graphicData uri="http://schemas.openxmlformats.org/presentationml/2006/ole">
            <mc:AlternateContent xmlns:mc="http://schemas.openxmlformats.org/markup-compatibility/2006">
              <mc:Choice xmlns:v="urn:schemas-microsoft-com:vml" Requires="v">
                <p:oleObj spid="_x0000_s18577" name="Equation" r:id="rId3" imgW="1015920" imgH="457200" progId="Equation.DSMT4">
                  <p:embed/>
                </p:oleObj>
              </mc:Choice>
              <mc:Fallback>
                <p:oleObj name="Equation" r:id="rId3" imgW="1015920" imgH="457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143000"/>
                        <a:ext cx="16938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0648426"/>
              </p:ext>
            </p:extLst>
          </p:nvPr>
        </p:nvGraphicFramePr>
        <p:xfrm>
          <a:off x="4572000" y="1143000"/>
          <a:ext cx="1066800" cy="762000"/>
        </p:xfrm>
        <a:graphic>
          <a:graphicData uri="http://schemas.openxmlformats.org/presentationml/2006/ole">
            <mc:AlternateContent xmlns:mc="http://schemas.openxmlformats.org/markup-compatibility/2006">
              <mc:Choice xmlns:v="urn:schemas-microsoft-com:vml" Requires="v">
                <p:oleObj spid="_x0000_s18578" name="Equation" r:id="rId5" imgW="711000" imgH="507960" progId="Equation.DSMT4">
                  <p:embed/>
                </p:oleObj>
              </mc:Choice>
              <mc:Fallback>
                <p:oleObj name="Equation" r:id="rId5" imgW="711000" imgH="507960" progId="Equation.DSMT4">
                  <p:embed/>
                  <p:pic>
                    <p:nvPicPr>
                      <p:cNvPr id="0" name=""/>
                      <p:cNvPicPr/>
                      <p:nvPr/>
                    </p:nvPicPr>
                    <p:blipFill>
                      <a:blip r:embed="rId6"/>
                      <a:stretch>
                        <a:fillRect/>
                      </a:stretch>
                    </p:blipFill>
                    <p:spPr>
                      <a:xfrm>
                        <a:off x="4572000" y="1143000"/>
                        <a:ext cx="1066800" cy="762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41131138"/>
              </p:ext>
            </p:extLst>
          </p:nvPr>
        </p:nvGraphicFramePr>
        <p:xfrm>
          <a:off x="6153150" y="1143000"/>
          <a:ext cx="1104900" cy="762000"/>
        </p:xfrm>
        <a:graphic>
          <a:graphicData uri="http://schemas.openxmlformats.org/presentationml/2006/ole">
            <mc:AlternateContent xmlns:mc="http://schemas.openxmlformats.org/markup-compatibility/2006">
              <mc:Choice xmlns:v="urn:schemas-microsoft-com:vml" Requires="v">
                <p:oleObj spid="_x0000_s18579" name="Equation" r:id="rId7" imgW="736560" imgH="507960" progId="Equation.DSMT4">
                  <p:embed/>
                </p:oleObj>
              </mc:Choice>
              <mc:Fallback>
                <p:oleObj name="Equation" r:id="rId7" imgW="736560" imgH="507960" progId="Equation.DSMT4">
                  <p:embed/>
                  <p:pic>
                    <p:nvPicPr>
                      <p:cNvPr id="0" name=""/>
                      <p:cNvPicPr>
                        <a:picLocks noChangeAspect="1" noChangeArrowheads="1"/>
                      </p:cNvPicPr>
                      <p:nvPr/>
                    </p:nvPicPr>
                    <p:blipFill>
                      <a:blip r:embed="rId8"/>
                      <a:srcRect/>
                      <a:stretch>
                        <a:fillRect/>
                      </a:stretch>
                    </p:blipFill>
                    <p:spPr bwMode="auto">
                      <a:xfrm>
                        <a:off x="6153150" y="1143000"/>
                        <a:ext cx="1104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189692440"/>
              </p:ext>
            </p:extLst>
          </p:nvPr>
        </p:nvGraphicFramePr>
        <p:xfrm>
          <a:off x="152400" y="5410200"/>
          <a:ext cx="4267200" cy="762000"/>
        </p:xfrm>
        <a:graphic>
          <a:graphicData uri="http://schemas.openxmlformats.org/presentationml/2006/ole">
            <mc:AlternateContent xmlns:mc="http://schemas.openxmlformats.org/markup-compatibility/2006">
              <mc:Choice xmlns:v="urn:schemas-microsoft-com:vml" Requires="v">
                <p:oleObj spid="_x0000_s18580" name="Equation" r:id="rId9" imgW="2844720" imgH="507960" progId="Equation.DSMT4">
                  <p:embed/>
                </p:oleObj>
              </mc:Choice>
              <mc:Fallback>
                <p:oleObj name="Equation" r:id="rId9" imgW="2844720" imgH="507960" progId="Equation.DSMT4">
                  <p:embed/>
                  <p:pic>
                    <p:nvPicPr>
                      <p:cNvPr id="0" name=""/>
                      <p:cNvPicPr>
                        <a:picLocks noChangeAspect="1" noChangeArrowheads="1"/>
                      </p:cNvPicPr>
                      <p:nvPr/>
                    </p:nvPicPr>
                    <p:blipFill>
                      <a:blip r:embed="rId10"/>
                      <a:srcRect/>
                      <a:stretch>
                        <a:fillRect/>
                      </a:stretch>
                    </p:blipFill>
                    <p:spPr bwMode="auto">
                      <a:xfrm>
                        <a:off x="152400" y="5410200"/>
                        <a:ext cx="426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99669119"/>
              </p:ext>
            </p:extLst>
          </p:nvPr>
        </p:nvGraphicFramePr>
        <p:xfrm>
          <a:off x="4762500" y="5410200"/>
          <a:ext cx="4248150" cy="762000"/>
        </p:xfrm>
        <a:graphic>
          <a:graphicData uri="http://schemas.openxmlformats.org/presentationml/2006/ole">
            <mc:AlternateContent xmlns:mc="http://schemas.openxmlformats.org/markup-compatibility/2006">
              <mc:Choice xmlns:v="urn:schemas-microsoft-com:vml" Requires="v">
                <p:oleObj spid="_x0000_s18581" name="Equation" r:id="rId11" imgW="2831760" imgH="507960" progId="Equation.DSMT4">
                  <p:embed/>
                </p:oleObj>
              </mc:Choice>
              <mc:Fallback>
                <p:oleObj name="Equation" r:id="rId11" imgW="2831760" imgH="507960" progId="Equation.DSMT4">
                  <p:embed/>
                  <p:pic>
                    <p:nvPicPr>
                      <p:cNvPr id="0" name=""/>
                      <p:cNvPicPr>
                        <a:picLocks noChangeAspect="1" noChangeArrowheads="1"/>
                      </p:cNvPicPr>
                      <p:nvPr/>
                    </p:nvPicPr>
                    <p:blipFill>
                      <a:blip r:embed="rId12"/>
                      <a:srcRect/>
                      <a:stretch>
                        <a:fillRect/>
                      </a:stretch>
                    </p:blipFill>
                    <p:spPr bwMode="auto">
                      <a:xfrm>
                        <a:off x="4762500" y="5410200"/>
                        <a:ext cx="4248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48000" y="2590800"/>
            <a:ext cx="6019800" cy="2310716"/>
          </a:xfrm>
          <a:prstGeom prst="rect">
            <a:avLst/>
          </a:prstGeom>
        </p:spPr>
      </p:pic>
    </p:spTree>
    <p:extLst>
      <p:ext uri="{BB962C8B-B14F-4D97-AF65-F5344CB8AC3E}">
        <p14:creationId xmlns:p14="http://schemas.microsoft.com/office/powerpoint/2010/main" val="908044031"/>
      </p:ext>
    </p:extLst>
  </p:cSld>
  <p:clrMapOvr>
    <a:masterClrMapping/>
  </p:clrMapOvr>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sz="2400" dirty="0" smtClean="0"/>
              <a:t>Similarly, the y parameters can be estimated:</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This time by shorting out either V1 and V2 and measuring both currents.</a:t>
            </a:r>
          </a:p>
          <a:p>
            <a:endParaRPr lang="en-US" sz="2400" dirty="0" smtClean="0"/>
          </a:p>
          <a:p>
            <a:r>
              <a:rPr lang="en-US" sz="2400" dirty="0" smtClean="0"/>
              <a:t>The h parameters can also be estimated:</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This time either by shorting out V2 or by leaving I1 an open circuit.</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3833854732"/>
              </p:ext>
            </p:extLst>
          </p:nvPr>
        </p:nvGraphicFramePr>
        <p:xfrm>
          <a:off x="985837" y="1695450"/>
          <a:ext cx="1757363" cy="762000"/>
        </p:xfrm>
        <a:graphic>
          <a:graphicData uri="http://schemas.openxmlformats.org/presentationml/2006/ole">
            <mc:AlternateContent xmlns:mc="http://schemas.openxmlformats.org/markup-compatibility/2006">
              <mc:Choice xmlns:v="urn:schemas-microsoft-com:vml" Requires="v">
                <p:oleObj spid="_x0000_s19727" name="Equation" r:id="rId3" imgW="1054080" imgH="457200" progId="Equation.DSMT4">
                  <p:embed/>
                </p:oleObj>
              </mc:Choice>
              <mc:Fallback>
                <p:oleObj name="Equation" r:id="rId3" imgW="1054080" imgH="4572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837" y="1695450"/>
                        <a:ext cx="17573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885699648"/>
              </p:ext>
            </p:extLst>
          </p:nvPr>
        </p:nvGraphicFramePr>
        <p:xfrm>
          <a:off x="2933700" y="1695450"/>
          <a:ext cx="1104900" cy="762000"/>
        </p:xfrm>
        <a:graphic>
          <a:graphicData uri="http://schemas.openxmlformats.org/presentationml/2006/ole">
            <mc:AlternateContent xmlns:mc="http://schemas.openxmlformats.org/markup-compatibility/2006">
              <mc:Choice xmlns:v="urn:schemas-microsoft-com:vml" Requires="v">
                <p:oleObj spid="_x0000_s19728" name="Equation" r:id="rId5" imgW="736560" imgH="507960" progId="Equation.DSMT4">
                  <p:embed/>
                </p:oleObj>
              </mc:Choice>
              <mc:Fallback>
                <p:oleObj name="Equation" r:id="rId5" imgW="736560" imgH="507960" progId="Equation.DSMT4">
                  <p:embed/>
                  <p:pic>
                    <p:nvPicPr>
                      <p:cNvPr id="0" name="Object 4"/>
                      <p:cNvPicPr>
                        <a:picLocks noChangeAspect="1" noChangeArrowheads="1"/>
                      </p:cNvPicPr>
                      <p:nvPr/>
                    </p:nvPicPr>
                    <p:blipFill>
                      <a:blip r:embed="rId6"/>
                      <a:srcRect/>
                      <a:stretch>
                        <a:fillRect/>
                      </a:stretch>
                    </p:blipFill>
                    <p:spPr bwMode="auto">
                      <a:xfrm>
                        <a:off x="2933700" y="1695450"/>
                        <a:ext cx="1104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70904569"/>
              </p:ext>
            </p:extLst>
          </p:nvPr>
        </p:nvGraphicFramePr>
        <p:xfrm>
          <a:off x="4133850" y="1695450"/>
          <a:ext cx="1123950" cy="762000"/>
        </p:xfrm>
        <a:graphic>
          <a:graphicData uri="http://schemas.openxmlformats.org/presentationml/2006/ole">
            <mc:AlternateContent xmlns:mc="http://schemas.openxmlformats.org/markup-compatibility/2006">
              <mc:Choice xmlns:v="urn:schemas-microsoft-com:vml" Requires="v">
                <p:oleObj spid="_x0000_s19729" name="Equation" r:id="rId7" imgW="749160" imgH="507960" progId="Equation.DSMT4">
                  <p:embed/>
                </p:oleObj>
              </mc:Choice>
              <mc:Fallback>
                <p:oleObj name="Equation" r:id="rId7" imgW="749160" imgH="507960" progId="Equation.DSMT4">
                  <p:embed/>
                  <p:pic>
                    <p:nvPicPr>
                      <p:cNvPr id="0" name="Object 4"/>
                      <p:cNvPicPr>
                        <a:picLocks noChangeAspect="1" noChangeArrowheads="1"/>
                      </p:cNvPicPr>
                      <p:nvPr/>
                    </p:nvPicPr>
                    <p:blipFill>
                      <a:blip r:embed="rId8"/>
                      <a:srcRect/>
                      <a:stretch>
                        <a:fillRect/>
                      </a:stretch>
                    </p:blipFill>
                    <p:spPr bwMode="auto">
                      <a:xfrm>
                        <a:off x="4133850" y="1695450"/>
                        <a:ext cx="1123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511237887"/>
              </p:ext>
            </p:extLst>
          </p:nvPr>
        </p:nvGraphicFramePr>
        <p:xfrm>
          <a:off x="5524500" y="1695450"/>
          <a:ext cx="1104900" cy="762000"/>
        </p:xfrm>
        <a:graphic>
          <a:graphicData uri="http://schemas.openxmlformats.org/presentationml/2006/ole">
            <mc:AlternateContent xmlns:mc="http://schemas.openxmlformats.org/markup-compatibility/2006">
              <mc:Choice xmlns:v="urn:schemas-microsoft-com:vml" Requires="v">
                <p:oleObj spid="_x0000_s19730" name="Equation" r:id="rId9" imgW="736560" imgH="507960" progId="Equation.DSMT4">
                  <p:embed/>
                </p:oleObj>
              </mc:Choice>
              <mc:Fallback>
                <p:oleObj name="Equation" r:id="rId9" imgW="736560" imgH="507960" progId="Equation.DSMT4">
                  <p:embed/>
                  <p:pic>
                    <p:nvPicPr>
                      <p:cNvPr id="0" name="Object 4"/>
                      <p:cNvPicPr>
                        <a:picLocks noChangeAspect="1" noChangeArrowheads="1"/>
                      </p:cNvPicPr>
                      <p:nvPr/>
                    </p:nvPicPr>
                    <p:blipFill>
                      <a:blip r:embed="rId10"/>
                      <a:srcRect/>
                      <a:stretch>
                        <a:fillRect/>
                      </a:stretch>
                    </p:blipFill>
                    <p:spPr bwMode="auto">
                      <a:xfrm>
                        <a:off x="5524500" y="1695450"/>
                        <a:ext cx="1104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02114276"/>
              </p:ext>
            </p:extLst>
          </p:nvPr>
        </p:nvGraphicFramePr>
        <p:xfrm>
          <a:off x="6848475" y="1695450"/>
          <a:ext cx="1123950" cy="762000"/>
        </p:xfrm>
        <a:graphic>
          <a:graphicData uri="http://schemas.openxmlformats.org/presentationml/2006/ole">
            <mc:AlternateContent xmlns:mc="http://schemas.openxmlformats.org/markup-compatibility/2006">
              <mc:Choice xmlns:v="urn:schemas-microsoft-com:vml" Requires="v">
                <p:oleObj spid="_x0000_s19731" name="Equation" r:id="rId11" imgW="749160" imgH="507960" progId="Equation.DSMT4">
                  <p:embed/>
                </p:oleObj>
              </mc:Choice>
              <mc:Fallback>
                <p:oleObj name="Equation" r:id="rId11" imgW="749160" imgH="507960" progId="Equation.DSMT4">
                  <p:embed/>
                  <p:pic>
                    <p:nvPicPr>
                      <p:cNvPr id="0" name="Object 4"/>
                      <p:cNvPicPr>
                        <a:picLocks noChangeAspect="1" noChangeArrowheads="1"/>
                      </p:cNvPicPr>
                      <p:nvPr/>
                    </p:nvPicPr>
                    <p:blipFill>
                      <a:blip r:embed="rId12"/>
                      <a:srcRect/>
                      <a:stretch>
                        <a:fillRect/>
                      </a:stretch>
                    </p:blipFill>
                    <p:spPr bwMode="auto">
                      <a:xfrm>
                        <a:off x="6848475" y="1695450"/>
                        <a:ext cx="1123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21050114"/>
              </p:ext>
            </p:extLst>
          </p:nvPr>
        </p:nvGraphicFramePr>
        <p:xfrm>
          <a:off x="990600" y="4419600"/>
          <a:ext cx="1693863" cy="762000"/>
        </p:xfrm>
        <a:graphic>
          <a:graphicData uri="http://schemas.openxmlformats.org/presentationml/2006/ole">
            <mc:AlternateContent xmlns:mc="http://schemas.openxmlformats.org/markup-compatibility/2006">
              <mc:Choice xmlns:v="urn:schemas-microsoft-com:vml" Requires="v">
                <p:oleObj spid="_x0000_s19732" name="Equation" r:id="rId13" imgW="1015920" imgH="457200" progId="Equation.DSMT4">
                  <p:embed/>
                </p:oleObj>
              </mc:Choice>
              <mc:Fallback>
                <p:oleObj name="Equation" r:id="rId13" imgW="1015920" imgH="457200" progId="Equation.DSMT4">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4419600"/>
                        <a:ext cx="16938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278328481"/>
              </p:ext>
            </p:extLst>
          </p:nvPr>
        </p:nvGraphicFramePr>
        <p:xfrm>
          <a:off x="2911078" y="4419600"/>
          <a:ext cx="1066800" cy="762000"/>
        </p:xfrm>
        <a:graphic>
          <a:graphicData uri="http://schemas.openxmlformats.org/presentationml/2006/ole">
            <mc:AlternateContent xmlns:mc="http://schemas.openxmlformats.org/markup-compatibility/2006">
              <mc:Choice xmlns:v="urn:schemas-microsoft-com:vml" Requires="v">
                <p:oleObj spid="_x0000_s19733" name="Equation" r:id="rId15" imgW="711000" imgH="507960" progId="Equation.DSMT4">
                  <p:embed/>
                </p:oleObj>
              </mc:Choice>
              <mc:Fallback>
                <p:oleObj name="Equation" r:id="rId15" imgW="711000" imgH="507960" progId="Equation.DSMT4">
                  <p:embed/>
                  <p:pic>
                    <p:nvPicPr>
                      <p:cNvPr id="0" name="Object 4"/>
                      <p:cNvPicPr>
                        <a:picLocks noChangeAspect="1" noChangeArrowheads="1"/>
                      </p:cNvPicPr>
                      <p:nvPr/>
                    </p:nvPicPr>
                    <p:blipFill>
                      <a:blip r:embed="rId16"/>
                      <a:srcRect/>
                      <a:stretch>
                        <a:fillRect/>
                      </a:stretch>
                    </p:blipFill>
                    <p:spPr bwMode="auto">
                      <a:xfrm>
                        <a:off x="2911078" y="4419600"/>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889456496"/>
              </p:ext>
            </p:extLst>
          </p:nvPr>
        </p:nvGraphicFramePr>
        <p:xfrm>
          <a:off x="4204493" y="4419600"/>
          <a:ext cx="1104900" cy="762000"/>
        </p:xfrm>
        <a:graphic>
          <a:graphicData uri="http://schemas.openxmlformats.org/presentationml/2006/ole">
            <mc:AlternateContent xmlns:mc="http://schemas.openxmlformats.org/markup-compatibility/2006">
              <mc:Choice xmlns:v="urn:schemas-microsoft-com:vml" Requires="v">
                <p:oleObj spid="_x0000_s19734" name="Equation" r:id="rId17" imgW="736560" imgH="507960" progId="Equation.DSMT4">
                  <p:embed/>
                </p:oleObj>
              </mc:Choice>
              <mc:Fallback>
                <p:oleObj name="Equation" r:id="rId17" imgW="736560" imgH="507960" progId="Equation.DSMT4">
                  <p:embed/>
                  <p:pic>
                    <p:nvPicPr>
                      <p:cNvPr id="0" name="Object 10"/>
                      <p:cNvPicPr>
                        <a:picLocks noChangeAspect="1" noChangeArrowheads="1"/>
                      </p:cNvPicPr>
                      <p:nvPr/>
                    </p:nvPicPr>
                    <p:blipFill>
                      <a:blip r:embed="rId18"/>
                      <a:srcRect/>
                      <a:stretch>
                        <a:fillRect/>
                      </a:stretch>
                    </p:blipFill>
                    <p:spPr bwMode="auto">
                      <a:xfrm>
                        <a:off x="4204493" y="4419600"/>
                        <a:ext cx="1104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51258098"/>
              </p:ext>
            </p:extLst>
          </p:nvPr>
        </p:nvGraphicFramePr>
        <p:xfrm>
          <a:off x="5536009" y="4419600"/>
          <a:ext cx="1085850" cy="762000"/>
        </p:xfrm>
        <a:graphic>
          <a:graphicData uri="http://schemas.openxmlformats.org/presentationml/2006/ole">
            <mc:AlternateContent xmlns:mc="http://schemas.openxmlformats.org/markup-compatibility/2006">
              <mc:Choice xmlns:v="urn:schemas-microsoft-com:vml" Requires="v">
                <p:oleObj spid="_x0000_s19735" name="Equation" r:id="rId19" imgW="723600" imgH="507960" progId="Equation.DSMT4">
                  <p:embed/>
                </p:oleObj>
              </mc:Choice>
              <mc:Fallback>
                <p:oleObj name="Equation" r:id="rId19" imgW="723600" imgH="507960" progId="Equation.DSMT4">
                  <p:embed/>
                  <p:pic>
                    <p:nvPicPr>
                      <p:cNvPr id="0" name="Object 11"/>
                      <p:cNvPicPr>
                        <a:picLocks noChangeAspect="1" noChangeArrowheads="1"/>
                      </p:cNvPicPr>
                      <p:nvPr/>
                    </p:nvPicPr>
                    <p:blipFill>
                      <a:blip r:embed="rId20"/>
                      <a:srcRect/>
                      <a:stretch>
                        <a:fillRect/>
                      </a:stretch>
                    </p:blipFill>
                    <p:spPr bwMode="auto">
                      <a:xfrm>
                        <a:off x="5536009" y="4419600"/>
                        <a:ext cx="10858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978002226"/>
              </p:ext>
            </p:extLst>
          </p:nvPr>
        </p:nvGraphicFramePr>
        <p:xfrm>
          <a:off x="6848475" y="4419600"/>
          <a:ext cx="1104900" cy="762000"/>
        </p:xfrm>
        <a:graphic>
          <a:graphicData uri="http://schemas.openxmlformats.org/presentationml/2006/ole">
            <mc:AlternateContent xmlns:mc="http://schemas.openxmlformats.org/markup-compatibility/2006">
              <mc:Choice xmlns:v="urn:schemas-microsoft-com:vml" Requires="v">
                <p:oleObj spid="_x0000_s19736" name="Equation" r:id="rId21" imgW="736560" imgH="507960" progId="Equation.DSMT4">
                  <p:embed/>
                </p:oleObj>
              </mc:Choice>
              <mc:Fallback>
                <p:oleObj name="Equation" r:id="rId21" imgW="736560" imgH="507960" progId="Equation.DSMT4">
                  <p:embed/>
                  <p:pic>
                    <p:nvPicPr>
                      <p:cNvPr id="0" name="Object 12"/>
                      <p:cNvPicPr>
                        <a:picLocks noChangeAspect="1" noChangeArrowheads="1"/>
                      </p:cNvPicPr>
                      <p:nvPr/>
                    </p:nvPicPr>
                    <p:blipFill>
                      <a:blip r:embed="rId22"/>
                      <a:srcRect/>
                      <a:stretch>
                        <a:fillRect/>
                      </a:stretch>
                    </p:blipFill>
                    <p:spPr bwMode="auto">
                      <a:xfrm>
                        <a:off x="6848475" y="4419600"/>
                        <a:ext cx="1104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5775581"/>
      </p:ext>
    </p:extLst>
  </p:cSld>
  <p:clrMapOvr>
    <a:masterClrMapping/>
  </p:clrMapOvr>
  <p:timing>
    <p:tnLst>
      <p:par>
        <p:cTn xmlns:p14="http://schemas.microsoft.com/office/powerpoint/2010/mai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a:t>
            </a:r>
            <a:endParaRPr lang="en-US" dirty="0"/>
          </a:p>
        </p:txBody>
      </p:sp>
      <p:sp>
        <p:nvSpPr>
          <p:cNvPr id="3" name="Content Placeholder 2"/>
          <p:cNvSpPr>
            <a:spLocks noGrp="1"/>
          </p:cNvSpPr>
          <p:nvPr>
            <p:ph idx="1"/>
          </p:nvPr>
        </p:nvSpPr>
        <p:spPr/>
        <p:txBody>
          <a:bodyPr/>
          <a:lstStyle/>
          <a:p>
            <a:r>
              <a:rPr lang="en-US" dirty="0" smtClean="0"/>
              <a:t>In your labs, you will not use an ammeter since the ammeter on the NI-Elvis does not allow phase angle measurement.</a:t>
            </a:r>
          </a:p>
          <a:p>
            <a:r>
              <a:rPr lang="en-US" dirty="0" smtClean="0"/>
              <a:t>Instead, you will use 10 Ohm sense resistors and use the oscilloscopes to measure the voltage across the resistors (then convert to current).</a:t>
            </a:r>
          </a:p>
          <a:p>
            <a:r>
              <a:rPr lang="en-US" dirty="0" smtClean="0"/>
              <a:t>This is the same as what we did in Lab 5.</a:t>
            </a:r>
            <a:endParaRPr lang="en-US" dirty="0"/>
          </a:p>
        </p:txBody>
      </p:sp>
    </p:spTree>
    <p:extLst>
      <p:ext uri="{BB962C8B-B14F-4D97-AF65-F5344CB8AC3E}">
        <p14:creationId xmlns:p14="http://schemas.microsoft.com/office/powerpoint/2010/main" val="2955209695"/>
      </p:ext>
    </p:extLst>
  </p:cSld>
  <p:clrMapOvr>
    <a:masterClrMapping/>
  </p:clrMapOvr>
  <p:timing>
    <p:tnLst>
      <p:par>
        <p:cTn xmlns:p14="http://schemas.microsoft.com/office/powerpoint/2010/mai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a:t>
            </a:r>
            <a:endParaRPr lang="en-US" dirty="0"/>
          </a:p>
        </p:txBody>
      </p:sp>
      <p:sp>
        <p:nvSpPr>
          <p:cNvPr id="3" name="Content Placeholder 2"/>
          <p:cNvSpPr>
            <a:spLocks noGrp="1"/>
          </p:cNvSpPr>
          <p:nvPr>
            <p:ph idx="1"/>
          </p:nvPr>
        </p:nvSpPr>
        <p:spPr/>
        <p:txBody>
          <a:bodyPr/>
          <a:lstStyle/>
          <a:p>
            <a:r>
              <a:rPr lang="en-US" sz="2400" dirty="0" smtClean="0"/>
              <a:t>Important things to consider:</a:t>
            </a:r>
          </a:p>
          <a:p>
            <a:pPr lvl="1"/>
            <a:r>
              <a:rPr lang="en-US" sz="2400" dirty="0" smtClean="0"/>
              <a:t>Avoid grounding errors!</a:t>
            </a:r>
          </a:p>
          <a:p>
            <a:pPr lvl="1"/>
            <a:r>
              <a:rPr lang="en-US" sz="2400" dirty="0" smtClean="0"/>
              <a:t>Make sure you record the phase angles with the correct sign!</a:t>
            </a:r>
          </a:p>
          <a:p>
            <a:pPr lvl="1"/>
            <a:r>
              <a:rPr lang="en-US" sz="2400" dirty="0" smtClean="0"/>
              <a:t>Measure the exact value of any sense resistors you use.</a:t>
            </a:r>
          </a:p>
          <a:p>
            <a:pPr lvl="1"/>
            <a:r>
              <a:rPr lang="en-US" sz="2400" dirty="0" smtClean="0"/>
              <a:t>If you analyze the all required measurements, you will see there are only 4 test setups needed:</a:t>
            </a:r>
          </a:p>
          <a:p>
            <a:pPr lvl="2"/>
            <a:r>
              <a:rPr lang="en-US" dirty="0" smtClean="0"/>
              <a:t>Port 1 shorted out  (voltage applied to Port 2)</a:t>
            </a:r>
          </a:p>
          <a:p>
            <a:pPr lvl="2"/>
            <a:r>
              <a:rPr lang="en-US" dirty="0" smtClean="0"/>
              <a:t>Port 1 open circuit (</a:t>
            </a:r>
            <a:r>
              <a:rPr lang="en-US" dirty="0"/>
              <a:t>voltage applied to Port 2</a:t>
            </a:r>
            <a:r>
              <a:rPr lang="en-US" dirty="0" smtClean="0"/>
              <a:t>)</a:t>
            </a:r>
          </a:p>
          <a:p>
            <a:pPr lvl="2"/>
            <a:r>
              <a:rPr lang="en-US" dirty="0" smtClean="0"/>
              <a:t>Port 2 shorted out (</a:t>
            </a:r>
            <a:r>
              <a:rPr lang="en-US" dirty="0"/>
              <a:t>voltage applied to Port 1</a:t>
            </a:r>
            <a:r>
              <a:rPr lang="en-US" dirty="0" smtClean="0"/>
              <a:t>)</a:t>
            </a:r>
            <a:endParaRPr lang="en-US" dirty="0"/>
          </a:p>
          <a:p>
            <a:pPr lvl="2"/>
            <a:r>
              <a:rPr lang="en-US" dirty="0" smtClean="0"/>
              <a:t>Port 2 open circuit (</a:t>
            </a:r>
            <a:r>
              <a:rPr lang="en-US" dirty="0"/>
              <a:t>v</a:t>
            </a:r>
            <a:r>
              <a:rPr lang="en-US" dirty="0" smtClean="0"/>
              <a:t>oltage applied to Port 1)</a:t>
            </a:r>
            <a:endParaRPr lang="en-US" dirty="0"/>
          </a:p>
          <a:p>
            <a:pPr lvl="1"/>
            <a:r>
              <a:rPr lang="en-US" sz="2400" dirty="0" smtClean="0"/>
              <a:t>Careful planning can reduce extra work and rewiring.</a:t>
            </a:r>
          </a:p>
        </p:txBody>
      </p:sp>
    </p:spTree>
    <p:extLst>
      <p:ext uri="{BB962C8B-B14F-4D97-AF65-F5344CB8AC3E}">
        <p14:creationId xmlns:p14="http://schemas.microsoft.com/office/powerpoint/2010/main" val="3278434112"/>
      </p:ext>
    </p:extLst>
  </p:cSld>
  <p:clrMapOvr>
    <a:masterClrMapping/>
  </p:clrMapOvr>
  <p:timing>
    <p:tnLst>
      <p:par>
        <p:cTn xmlns:p14="http://schemas.microsoft.com/office/powerpoint/2010/mai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Experimental Objectives:</a:t>
            </a:r>
          </a:p>
          <a:p>
            <a:pPr lvl="1"/>
            <a:r>
              <a:rPr lang="en-US" dirty="0" smtClean="0"/>
              <a:t>To characterize the given two-port network with the following sets of parameters:</a:t>
            </a:r>
          </a:p>
          <a:p>
            <a:pPr lvl="2"/>
            <a:r>
              <a:rPr lang="en-US" dirty="0" smtClean="0"/>
              <a:t>Impedance parameters</a:t>
            </a:r>
          </a:p>
          <a:p>
            <a:pPr lvl="2"/>
            <a:r>
              <a:rPr lang="en-US" dirty="0" smtClean="0"/>
              <a:t>Admittance parameters</a:t>
            </a:r>
          </a:p>
          <a:p>
            <a:pPr lvl="2"/>
            <a:r>
              <a:rPr lang="en-US" dirty="0" smtClean="0"/>
              <a:t>Hybrid parameters </a:t>
            </a:r>
            <a:endParaRPr lang="en-US" dirty="0"/>
          </a:p>
          <a:p>
            <a:endParaRPr lang="en-US" dirty="0"/>
          </a:p>
        </p:txBody>
      </p:sp>
    </p:spTree>
    <p:extLst>
      <p:ext uri="{BB962C8B-B14F-4D97-AF65-F5344CB8AC3E}">
        <p14:creationId xmlns:p14="http://schemas.microsoft.com/office/powerpoint/2010/main" val="2714573897"/>
      </p:ext>
    </p:extLst>
  </p:cSld>
  <p:clrMapOvr>
    <a:masterClrMapping/>
  </p:clrMapOvr>
  <p:timing>
    <p:tnLst>
      <p:par>
        <p:cTn xmlns:p14="http://schemas.microsoft.com/office/powerpoint/2010/mai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sp>
        <p:nvSpPr>
          <p:cNvPr id="3" name="Content Placeholder 2"/>
          <p:cNvSpPr>
            <a:spLocks noGrp="1"/>
          </p:cNvSpPr>
          <p:nvPr>
            <p:ph idx="1"/>
          </p:nvPr>
        </p:nvSpPr>
        <p:spPr/>
        <p:txBody>
          <a:bodyPr/>
          <a:lstStyle/>
          <a:p>
            <a:r>
              <a:rPr lang="en-US" dirty="0"/>
              <a:t>NI-ELVIS </a:t>
            </a:r>
            <a:r>
              <a:rPr lang="en-US" dirty="0" smtClean="0"/>
              <a:t>Workstation</a:t>
            </a:r>
            <a:endParaRPr lang="en-US" dirty="0"/>
          </a:p>
          <a:p>
            <a:r>
              <a:rPr lang="en-US" dirty="0" smtClean="0"/>
              <a:t>Resistor Substitution Box (for sense resistor)</a:t>
            </a:r>
            <a:endParaRPr lang="en-US" dirty="0"/>
          </a:p>
          <a:p>
            <a:r>
              <a:rPr lang="en-US" dirty="0" smtClean="0"/>
              <a:t>Two-port </a:t>
            </a:r>
            <a:r>
              <a:rPr lang="en-US" dirty="0"/>
              <a:t>N</a:t>
            </a:r>
            <a:r>
              <a:rPr lang="en-US" dirty="0" smtClean="0"/>
              <a:t>etwork Box.</a:t>
            </a:r>
          </a:p>
          <a:p>
            <a:endParaRPr lang="en-US" dirty="0"/>
          </a:p>
        </p:txBody>
      </p:sp>
      <p:pic>
        <p:nvPicPr>
          <p:cNvPr id="7" name="Picture 6" descr="elvi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063692"/>
            <a:ext cx="4515541" cy="2673155"/>
          </a:xfrm>
          <a:prstGeom prst="rect">
            <a:avLst/>
          </a:prstGeom>
        </p:spPr>
      </p:pic>
      <p:pic>
        <p:nvPicPr>
          <p:cNvPr id="8" name="Picture 7" descr="649551524258b43d3addc2f754e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7797" y="3200400"/>
            <a:ext cx="1729597" cy="2201305"/>
          </a:xfrm>
          <a:prstGeom prst="rect">
            <a:avLst/>
          </a:prstGeom>
        </p:spPr>
      </p:pic>
    </p:spTree>
    <p:extLst>
      <p:ext uri="{BB962C8B-B14F-4D97-AF65-F5344CB8AC3E}">
        <p14:creationId xmlns:p14="http://schemas.microsoft.com/office/powerpoint/2010/main" val="2132768609"/>
      </p:ext>
    </p:extLst>
  </p:cSld>
  <p:clrMapOvr>
    <a:masterClrMapping/>
  </p:clrMapOvr>
  <p:timing>
    <p:tnLst>
      <p:par>
        <p:cTn xmlns:p14="http://schemas.microsoft.com/office/powerpoint/2010/mai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lstStyle/>
          <a:p>
            <a:r>
              <a:rPr lang="en-US" dirty="0" smtClean="0"/>
              <a:t>In this lab, most of the procedure will be developed by you.</a:t>
            </a:r>
          </a:p>
          <a:p>
            <a:r>
              <a:rPr lang="en-US" dirty="0" smtClean="0"/>
              <a:t>Draw out circuit diagrams before building any circuit and make sure there will be no grounding errors.</a:t>
            </a:r>
          </a:p>
          <a:p>
            <a:r>
              <a:rPr lang="en-US" dirty="0" smtClean="0"/>
              <a:t>Make sure you meticulously record all data in tables.</a:t>
            </a:r>
          </a:p>
        </p:txBody>
      </p:sp>
    </p:spTree>
    <p:extLst>
      <p:ext uri="{BB962C8B-B14F-4D97-AF65-F5344CB8AC3E}">
        <p14:creationId xmlns:p14="http://schemas.microsoft.com/office/powerpoint/2010/main" val="268962875"/>
      </p:ext>
    </p:extLst>
  </p:cSld>
  <p:clrMapOvr>
    <a:masterClrMapping/>
  </p:clrMapOvr>
  <p:timing>
    <p:tnLst>
      <p:par>
        <p:cTn xmlns:p14="http://schemas.microsoft.com/office/powerpoint/2010/mai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Z parameters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000" b="1" dirty="0"/>
              <a:t>Z parameters:</a:t>
            </a:r>
          </a:p>
          <a:p>
            <a:pPr lvl="1"/>
            <a:r>
              <a:rPr lang="en-US" sz="2000" dirty="0" smtClean="0"/>
              <a:t>Use </a:t>
            </a:r>
            <a:r>
              <a:rPr lang="en-US" sz="2000" dirty="0"/>
              <a:t>the function generator to apply a 1 kHz sine wave of about 10 V</a:t>
            </a:r>
            <a:r>
              <a:rPr lang="en-US" sz="2000" baseline="-25000" dirty="0"/>
              <a:t>PP</a:t>
            </a:r>
            <a:r>
              <a:rPr lang="en-US" sz="2000" dirty="0"/>
              <a:t> to the input </a:t>
            </a:r>
            <a:r>
              <a:rPr lang="en-US" sz="2000" dirty="0" smtClean="0"/>
              <a:t>terminals of </a:t>
            </a:r>
            <a:r>
              <a:rPr lang="en-US" sz="2000" dirty="0"/>
              <a:t>the Two-port Network Box given to you by your instructor.</a:t>
            </a:r>
          </a:p>
          <a:p>
            <a:pPr lvl="1"/>
            <a:r>
              <a:rPr lang="en-US" sz="2000" dirty="0" smtClean="0"/>
              <a:t>Make </a:t>
            </a:r>
            <a:r>
              <a:rPr lang="en-US" sz="2000" dirty="0"/>
              <a:t>the current and voltage measurements necessary to calculate the parameters z</a:t>
            </a:r>
            <a:r>
              <a:rPr lang="en-US" sz="2000" baseline="-25000" dirty="0"/>
              <a:t>11</a:t>
            </a:r>
            <a:r>
              <a:rPr lang="en-US" sz="2000" dirty="0"/>
              <a:t> </a:t>
            </a:r>
            <a:r>
              <a:rPr lang="en-US" sz="2000" dirty="0" smtClean="0"/>
              <a:t>and z</a:t>
            </a:r>
            <a:r>
              <a:rPr lang="en-US" sz="2000" baseline="-25000" dirty="0" smtClean="0"/>
              <a:t>21</a:t>
            </a:r>
            <a:r>
              <a:rPr lang="en-US" sz="2000" dirty="0" smtClean="0"/>
              <a:t> </a:t>
            </a:r>
            <a:r>
              <a:rPr lang="en-US" sz="2000" dirty="0"/>
              <a:t>for the z-parameter set. Note that you must determine not only the </a:t>
            </a:r>
            <a:r>
              <a:rPr lang="en-US" sz="2000" b="1" dirty="0"/>
              <a:t>magnitude </a:t>
            </a:r>
            <a:r>
              <a:rPr lang="en-US" sz="2000" dirty="0"/>
              <a:t>but </a:t>
            </a:r>
            <a:r>
              <a:rPr lang="en-US" sz="2000" dirty="0" smtClean="0"/>
              <a:t>also the </a:t>
            </a:r>
            <a:r>
              <a:rPr lang="en-US" sz="2000" b="1" dirty="0"/>
              <a:t>phase </a:t>
            </a:r>
            <a:r>
              <a:rPr lang="en-US" sz="2000" dirty="0"/>
              <a:t>of the voltages and currents involved. How can you do that with the </a:t>
            </a:r>
            <a:r>
              <a:rPr lang="en-US" sz="2000" dirty="0" smtClean="0"/>
              <a:t>instruments at </a:t>
            </a:r>
            <a:r>
              <a:rPr lang="en-US" sz="2000" dirty="0"/>
              <a:t>hand?</a:t>
            </a:r>
          </a:p>
          <a:p>
            <a:pPr lvl="1"/>
            <a:r>
              <a:rPr lang="en-US" sz="2000" dirty="0" smtClean="0"/>
              <a:t>Now </a:t>
            </a:r>
            <a:r>
              <a:rPr lang="en-US" sz="2000" dirty="0"/>
              <a:t>apply the 10 V</a:t>
            </a:r>
            <a:r>
              <a:rPr lang="en-US" sz="2000" baseline="-25000" dirty="0"/>
              <a:t>PP</a:t>
            </a:r>
            <a:r>
              <a:rPr lang="en-US" sz="2000" dirty="0"/>
              <a:t>, 1 kHz sine wave to the output terminals.</a:t>
            </a:r>
          </a:p>
          <a:p>
            <a:pPr lvl="1"/>
            <a:r>
              <a:rPr lang="en-US" sz="2000" dirty="0" smtClean="0"/>
              <a:t>Make </a:t>
            </a:r>
            <a:r>
              <a:rPr lang="en-US" sz="2000" dirty="0"/>
              <a:t>the current and voltage measurements necessary to calculate the parameters </a:t>
            </a:r>
            <a:r>
              <a:rPr lang="en-US" sz="2000" dirty="0" smtClean="0"/>
              <a:t>z</a:t>
            </a:r>
            <a:r>
              <a:rPr lang="en-US" sz="2000" baseline="-25000" dirty="0" smtClean="0"/>
              <a:t>12</a:t>
            </a:r>
            <a:r>
              <a:rPr lang="en-US" sz="2000" dirty="0" smtClean="0"/>
              <a:t> and z</a:t>
            </a:r>
            <a:r>
              <a:rPr lang="en-US" sz="2000" baseline="-25000" dirty="0" smtClean="0"/>
              <a:t>22</a:t>
            </a:r>
            <a:r>
              <a:rPr lang="en-US" sz="2000" dirty="0"/>
              <a:t>.</a:t>
            </a:r>
          </a:p>
          <a:p>
            <a:pPr lvl="1"/>
            <a:r>
              <a:rPr lang="en-US" sz="2000" dirty="0" smtClean="0"/>
              <a:t>Describe </a:t>
            </a:r>
            <a:r>
              <a:rPr lang="en-US" sz="2000" dirty="0"/>
              <a:t>your procedure in your laboratory notebook and record the data necessary </a:t>
            </a:r>
            <a:r>
              <a:rPr lang="en-US" sz="2000" dirty="0" smtClean="0"/>
              <a:t>to calculate </a:t>
            </a:r>
            <a:r>
              <a:rPr lang="en-US" sz="2000" dirty="0"/>
              <a:t>the values for these parameters, including </a:t>
            </a:r>
            <a:r>
              <a:rPr lang="en-US" sz="2000" b="1" dirty="0"/>
              <a:t>magnitude </a:t>
            </a:r>
            <a:r>
              <a:rPr lang="en-US" sz="2000" dirty="0"/>
              <a:t>and </a:t>
            </a:r>
            <a:r>
              <a:rPr lang="en-US" sz="2000" b="1" dirty="0"/>
              <a:t>phase</a:t>
            </a:r>
            <a:r>
              <a:rPr lang="en-US" sz="2000" dirty="0"/>
              <a:t>.</a:t>
            </a:r>
          </a:p>
        </p:txBody>
      </p:sp>
    </p:spTree>
    <p:extLst>
      <p:ext uri="{BB962C8B-B14F-4D97-AF65-F5344CB8AC3E}">
        <p14:creationId xmlns:p14="http://schemas.microsoft.com/office/powerpoint/2010/main" val="726676579"/>
      </p:ext>
    </p:extLst>
  </p:cSld>
  <p:clrMapOvr>
    <a:masterClrMapping/>
  </p:clrMapOvr>
  <p:timing>
    <p:tnLst>
      <p:par>
        <p:cTn xmlns:p14="http://schemas.microsoft.com/office/powerpoint/2010/mai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2"/>
            </a:pPr>
            <a:r>
              <a:rPr lang="en-US" dirty="0" smtClean="0"/>
              <a:t>Repeat </a:t>
            </a:r>
            <a:r>
              <a:rPr lang="en-US" dirty="0"/>
              <a:t>Part 1 to determine the two-port parameter values for the </a:t>
            </a:r>
            <a:r>
              <a:rPr lang="en-US" b="1" dirty="0"/>
              <a:t>y-parameter </a:t>
            </a:r>
            <a:r>
              <a:rPr lang="en-US" dirty="0"/>
              <a:t>set.</a:t>
            </a:r>
          </a:p>
          <a:p>
            <a:pPr marL="514350" indent="-514350">
              <a:buFont typeface="+mj-lt"/>
              <a:buAutoNum type="arabicPeriod" startAt="2"/>
            </a:pPr>
            <a:r>
              <a:rPr lang="en-US" dirty="0" smtClean="0"/>
              <a:t>Repeat </a:t>
            </a:r>
            <a:r>
              <a:rPr lang="en-US" dirty="0"/>
              <a:t>Part 1, as needed, to determine the two-port parameter values for the </a:t>
            </a:r>
            <a:r>
              <a:rPr lang="en-US" b="1" dirty="0" smtClean="0"/>
              <a:t>h-parameter </a:t>
            </a:r>
            <a:r>
              <a:rPr lang="en-US" dirty="0" smtClean="0"/>
              <a:t>set</a:t>
            </a:r>
            <a:r>
              <a:rPr lang="en-US" dirty="0"/>
              <a:t>.</a:t>
            </a:r>
          </a:p>
        </p:txBody>
      </p:sp>
    </p:spTree>
    <p:extLst>
      <p:ext uri="{BB962C8B-B14F-4D97-AF65-F5344CB8AC3E}">
        <p14:creationId xmlns:p14="http://schemas.microsoft.com/office/powerpoint/2010/main" val="2630747378"/>
      </p:ext>
    </p:extLst>
  </p:cSld>
  <p:clrMapOvr>
    <a:masterClrMapping/>
  </p:clrMapOvr>
  <p:timing>
    <p:tnLst>
      <p:par>
        <p:cTn xmlns:p14="http://schemas.microsoft.com/office/powerpoint/2010/mai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Preparations for Next Week</a:t>
            </a:r>
            <a:endParaRPr lang="en-US" dirty="0"/>
          </a:p>
        </p:txBody>
      </p:sp>
      <p:sp>
        <p:nvSpPr>
          <p:cNvPr id="3" name="Content Placeholder 2"/>
          <p:cNvSpPr>
            <a:spLocks noGrp="1"/>
          </p:cNvSpPr>
          <p:nvPr>
            <p:ph idx="1"/>
          </p:nvPr>
        </p:nvSpPr>
        <p:spPr/>
        <p:txBody>
          <a:bodyPr/>
          <a:lstStyle/>
          <a:p>
            <a:r>
              <a:rPr lang="en-US" dirty="0"/>
              <a:t>Review your lab manual. Think carefully of the procedures that you have </a:t>
            </a:r>
            <a:r>
              <a:rPr lang="en-US" dirty="0" smtClean="0"/>
              <a:t>followed and </a:t>
            </a:r>
            <a:r>
              <a:rPr lang="en-US" dirty="0"/>
              <a:t>what you have learned from them. </a:t>
            </a:r>
            <a:endParaRPr lang="en-US" dirty="0" smtClean="0"/>
          </a:p>
          <a:p>
            <a:r>
              <a:rPr lang="en-US" dirty="0" smtClean="0"/>
              <a:t>How </a:t>
            </a:r>
            <a:r>
              <a:rPr lang="en-US" dirty="0"/>
              <a:t>do you measure voltage, current, resistance, </a:t>
            </a:r>
            <a:r>
              <a:rPr lang="en-US" dirty="0" smtClean="0"/>
              <a:t>frequency, etc</a:t>
            </a:r>
            <a:r>
              <a:rPr lang="en-US" dirty="0"/>
              <a:t>.? </a:t>
            </a:r>
            <a:endParaRPr lang="en-US" dirty="0" smtClean="0"/>
          </a:p>
          <a:p>
            <a:r>
              <a:rPr lang="en-US" dirty="0" smtClean="0"/>
              <a:t>How </a:t>
            </a:r>
            <a:r>
              <a:rPr lang="en-US" dirty="0"/>
              <a:t>accurate are your measurements? </a:t>
            </a:r>
            <a:endParaRPr lang="en-US" dirty="0" smtClean="0"/>
          </a:p>
          <a:p>
            <a:r>
              <a:rPr lang="en-US" dirty="0" smtClean="0"/>
              <a:t>How </a:t>
            </a:r>
            <a:r>
              <a:rPr lang="en-US" dirty="0"/>
              <a:t>are your measurements affected </a:t>
            </a:r>
            <a:r>
              <a:rPr lang="en-US" dirty="0" smtClean="0"/>
              <a:t>by the </a:t>
            </a:r>
            <a:r>
              <a:rPr lang="en-US" dirty="0"/>
              <a:t>frequency response of your measuring instruments? Can you develop linear, semi-log, </a:t>
            </a:r>
            <a:r>
              <a:rPr lang="en-US" dirty="0" smtClean="0"/>
              <a:t>or log-log </a:t>
            </a:r>
            <a:r>
              <a:rPr lang="en-US" dirty="0"/>
              <a:t>plots of your data to facilitate interpretation?</a:t>
            </a:r>
          </a:p>
        </p:txBody>
      </p:sp>
    </p:spTree>
    <p:extLst>
      <p:ext uri="{BB962C8B-B14F-4D97-AF65-F5344CB8AC3E}">
        <p14:creationId xmlns:p14="http://schemas.microsoft.com/office/powerpoint/2010/main" val="6131185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Safety</a:t>
            </a:r>
            <a:endParaRPr lang="en-US" b="1" dirty="0"/>
          </a:p>
        </p:txBody>
      </p:sp>
      <p:sp>
        <p:nvSpPr>
          <p:cNvPr id="3" name="Content Placeholder 2"/>
          <p:cNvSpPr>
            <a:spLocks noGrp="1"/>
          </p:cNvSpPr>
          <p:nvPr>
            <p:ph idx="1"/>
          </p:nvPr>
        </p:nvSpPr>
        <p:spPr>
          <a:xfrm>
            <a:off x="437662" y="1093168"/>
            <a:ext cx="8229600" cy="5508625"/>
          </a:xfrm>
        </p:spPr>
        <p:txBody>
          <a:bodyPr/>
          <a:lstStyle/>
          <a:p>
            <a:pPr marL="0" indent="0" algn="just">
              <a:buNone/>
            </a:pPr>
            <a:endParaRPr lang="en-US" sz="2400" dirty="0" smtClean="0"/>
          </a:p>
          <a:p>
            <a:pPr algn="just"/>
            <a:r>
              <a:rPr lang="en-US" sz="2400" dirty="0" smtClean="0"/>
              <a:t>Electricity, when improperly used, is very dangerous to people and to equipment.</a:t>
            </a:r>
          </a:p>
          <a:p>
            <a:pPr algn="just"/>
            <a:endParaRPr lang="en-US" sz="2400" dirty="0" smtClean="0"/>
          </a:p>
          <a:p>
            <a:pPr algn="just"/>
            <a:r>
              <a:rPr lang="en-US" sz="2400" dirty="0" smtClean="0"/>
              <a:t>This is especially true in an experimental or teaching laboratory where inexperienced </a:t>
            </a:r>
            <a:r>
              <a:rPr lang="en-US" sz="2400" dirty="0"/>
              <a:t>personnel may use electrical equipment in experimental or nonstandard configuration. </a:t>
            </a:r>
            <a:endParaRPr lang="en-US" sz="2400" dirty="0" smtClean="0"/>
          </a:p>
          <a:p>
            <a:pPr marL="0" indent="0" algn="just">
              <a:buNone/>
            </a:pPr>
            <a:endParaRPr lang="en-US" sz="2400" dirty="0"/>
          </a:p>
        </p:txBody>
      </p:sp>
    </p:spTree>
    <p:extLst>
      <p:ext uri="{BB962C8B-B14F-4D97-AF65-F5344CB8AC3E}">
        <p14:creationId xmlns:p14="http://schemas.microsoft.com/office/powerpoint/2010/main" val="2102390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4814" y="2900486"/>
            <a:ext cx="8204119" cy="1200329"/>
          </a:xfrm>
          <a:prstGeom prst="rect">
            <a:avLst/>
          </a:prstGeom>
          <a:noFill/>
        </p:spPr>
        <p:txBody>
          <a:bodyPr wrap="square" lIns="91440" tIns="45720" rIns="91440" bIns="45720">
            <a:spAutoFit/>
          </a:bodyPr>
          <a:lstStyle/>
          <a:p>
            <a:pPr algn="ctr"/>
            <a:r>
              <a:rPr lang="en-US" sz="7200" b="1" dirty="0" smtClean="0">
                <a:ln w="1905"/>
                <a:solidFill>
                  <a:srgbClr val="9418BC"/>
                </a:solidFill>
                <a:effectLst>
                  <a:innerShdw blurRad="69850" dist="43180" dir="5400000">
                    <a:srgbClr val="000000">
                      <a:alpha val="65000"/>
                    </a:srgbClr>
                  </a:innerShdw>
                </a:effectLst>
              </a:rPr>
              <a:t>THE END</a:t>
            </a:r>
            <a:endParaRPr lang="en-US" sz="7200" b="1" dirty="0">
              <a:ln w="1905"/>
              <a:solidFill>
                <a:srgbClr val="9418BC"/>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0355926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7089" y="1097272"/>
            <a:ext cx="8772225" cy="1470025"/>
          </a:xfrm>
        </p:spPr>
        <p:txBody>
          <a:bodyPr>
            <a:normAutofit/>
          </a:bodyPr>
          <a:lstStyle/>
          <a:p>
            <a:pPr algn="ctr"/>
            <a:r>
              <a:rPr lang="en-US" b="1" dirty="0"/>
              <a:t>ECE </a:t>
            </a:r>
            <a:r>
              <a:rPr lang="en-US" b="1" dirty="0" smtClean="0"/>
              <a:t>212 </a:t>
            </a:r>
            <a:r>
              <a:rPr lang="en-US" b="1" dirty="0"/>
              <a:t>- Electrical Engineering Lab </a:t>
            </a:r>
            <a:r>
              <a:rPr lang="en-US" b="1" dirty="0" smtClean="0"/>
              <a:t>I</a:t>
            </a:r>
          </a:p>
        </p:txBody>
      </p:sp>
      <p:sp>
        <p:nvSpPr>
          <p:cNvPr id="5" name="Subtitle 4"/>
          <p:cNvSpPr>
            <a:spLocks noGrp="1"/>
          </p:cNvSpPr>
          <p:nvPr>
            <p:ph type="subTitle" idx="1"/>
          </p:nvPr>
        </p:nvSpPr>
        <p:spPr>
          <a:xfrm>
            <a:off x="768613" y="4954979"/>
            <a:ext cx="7569177" cy="1752600"/>
          </a:xfrm>
        </p:spPr>
        <p:txBody>
          <a:bodyPr/>
          <a:lstStyle/>
          <a:p>
            <a:r>
              <a:rPr lang="en-US" b="1" dirty="0" smtClean="0"/>
              <a:t>Pre-labs for ECE 212</a:t>
            </a:r>
          </a:p>
          <a:p>
            <a:r>
              <a:rPr lang="en-US" b="1" dirty="0" smtClean="0"/>
              <a:t>Manas Tonapi</a:t>
            </a:r>
          </a:p>
          <a:p>
            <a:r>
              <a:rPr lang="en-US" b="1" dirty="0" smtClean="0"/>
              <a:t>Created: 02/16/2013  Updated</a:t>
            </a:r>
            <a:r>
              <a:rPr lang="en-US" b="1" smtClean="0"/>
              <a:t>: 02/23/2013</a:t>
            </a:r>
            <a:endParaRPr lang="en-US" b="1" dirty="0" smtClean="0"/>
          </a:p>
        </p:txBody>
      </p:sp>
    </p:spTree>
    <p:extLst>
      <p:ext uri="{BB962C8B-B14F-4D97-AF65-F5344CB8AC3E}">
        <p14:creationId xmlns:p14="http://schemas.microsoft.com/office/powerpoint/2010/main" val="3644064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Safety contd…</a:t>
            </a:r>
            <a:endParaRPr lang="en-US" b="1" dirty="0"/>
          </a:p>
        </p:txBody>
      </p:sp>
      <p:sp>
        <p:nvSpPr>
          <p:cNvPr id="3" name="Content Placeholder 2"/>
          <p:cNvSpPr>
            <a:spLocks noGrp="1"/>
          </p:cNvSpPr>
          <p:nvPr>
            <p:ph idx="1"/>
          </p:nvPr>
        </p:nvSpPr>
        <p:spPr>
          <a:xfrm>
            <a:off x="437662" y="1059744"/>
            <a:ext cx="8229600" cy="5508625"/>
          </a:xfrm>
        </p:spPr>
        <p:txBody>
          <a:bodyPr/>
          <a:lstStyle/>
          <a:p>
            <a:pPr marL="0" indent="0" algn="just">
              <a:buNone/>
            </a:pPr>
            <a:endParaRPr lang="en-US" sz="2400" dirty="0"/>
          </a:p>
          <a:p>
            <a:pPr algn="just"/>
            <a:r>
              <a:rPr lang="en-US" sz="2400" dirty="0"/>
              <a:t>The knowledge and habit-forming experience to work safely around electrical equipment and the ability to design safe electrical equipment </a:t>
            </a:r>
            <a:r>
              <a:rPr lang="en-US" sz="2400" dirty="0" smtClean="0"/>
              <a:t>includes:- </a:t>
            </a:r>
          </a:p>
          <a:p>
            <a:pPr algn="just">
              <a:buFont typeface="Courier New"/>
              <a:buChar char="o"/>
            </a:pPr>
            <a:r>
              <a:rPr lang="en-US" sz="2400" dirty="0"/>
              <a:t>L</a:t>
            </a:r>
            <a:r>
              <a:rPr lang="en-US" sz="2400" dirty="0" smtClean="0"/>
              <a:t>earning </a:t>
            </a:r>
            <a:r>
              <a:rPr lang="en-US" sz="2400" dirty="0"/>
              <a:t>the types of electrical injuries and </a:t>
            </a:r>
            <a:r>
              <a:rPr lang="en-US" sz="2400" dirty="0" smtClean="0"/>
              <a:t>damage.</a:t>
            </a:r>
            <a:endParaRPr lang="en-US" sz="2400" dirty="0"/>
          </a:p>
          <a:p>
            <a:pPr algn="just">
              <a:buFont typeface="Courier New"/>
              <a:buChar char="o"/>
            </a:pPr>
            <a:endParaRPr lang="en-US" sz="2400" dirty="0" smtClean="0"/>
          </a:p>
          <a:p>
            <a:pPr algn="just">
              <a:buFont typeface="Courier New"/>
              <a:buChar char="o"/>
            </a:pPr>
            <a:r>
              <a:rPr lang="en-US" sz="2400" dirty="0" smtClean="0"/>
              <a:t>How the electrical injuries </a:t>
            </a:r>
            <a:r>
              <a:rPr lang="en-US" sz="2400" dirty="0"/>
              <a:t>can be </a:t>
            </a:r>
            <a:r>
              <a:rPr lang="en-US" sz="2400" dirty="0" smtClean="0"/>
              <a:t>prevented.</a:t>
            </a:r>
            <a:endParaRPr lang="en-US" sz="2400" dirty="0"/>
          </a:p>
          <a:p>
            <a:pPr algn="just">
              <a:buFont typeface="Courier New"/>
              <a:buChar char="o"/>
            </a:pPr>
            <a:endParaRPr lang="en-US" sz="2400" dirty="0" smtClean="0"/>
          </a:p>
          <a:p>
            <a:pPr algn="just">
              <a:buFont typeface="Courier New"/>
              <a:buChar char="o"/>
            </a:pPr>
            <a:r>
              <a:rPr lang="en-US" sz="2400" dirty="0" smtClean="0"/>
              <a:t>The </a:t>
            </a:r>
            <a:r>
              <a:rPr lang="en-US" sz="2400" dirty="0"/>
              <a:t>physiology of electrical </a:t>
            </a:r>
            <a:r>
              <a:rPr lang="en-US" sz="2400" dirty="0" smtClean="0"/>
              <a:t>injuries.</a:t>
            </a:r>
            <a:endParaRPr lang="en-US" sz="2400" dirty="0"/>
          </a:p>
          <a:p>
            <a:pPr algn="just">
              <a:buFont typeface="Courier New"/>
              <a:buChar char="o"/>
            </a:pPr>
            <a:endParaRPr lang="en-US" sz="2400" dirty="0" smtClean="0"/>
          </a:p>
          <a:p>
            <a:pPr algn="just">
              <a:buFont typeface="Courier New"/>
              <a:buChar char="o"/>
            </a:pPr>
            <a:r>
              <a:rPr lang="en-US" sz="2400" dirty="0" smtClean="0"/>
              <a:t>Steps </a:t>
            </a:r>
            <a:r>
              <a:rPr lang="en-US" sz="2400" dirty="0"/>
              <a:t>to take when accidents occur. </a:t>
            </a:r>
          </a:p>
        </p:txBody>
      </p:sp>
    </p:spTree>
    <p:extLst>
      <p:ext uri="{BB962C8B-B14F-4D97-AF65-F5344CB8AC3E}">
        <p14:creationId xmlns:p14="http://schemas.microsoft.com/office/powerpoint/2010/main" val="163177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Physiology of Electrical Injuries</a:t>
            </a:r>
            <a:endParaRPr lang="en-US" b="1" dirty="0"/>
          </a:p>
        </p:txBody>
      </p:sp>
      <p:sp>
        <p:nvSpPr>
          <p:cNvPr id="3" name="Content Placeholder 2"/>
          <p:cNvSpPr>
            <a:spLocks noGrp="1"/>
          </p:cNvSpPr>
          <p:nvPr>
            <p:ph idx="1"/>
          </p:nvPr>
        </p:nvSpPr>
        <p:spPr>
          <a:xfrm>
            <a:off x="437662" y="842488"/>
            <a:ext cx="8229600" cy="5508625"/>
          </a:xfrm>
        </p:spPr>
        <p:txBody>
          <a:bodyPr/>
          <a:lstStyle/>
          <a:p>
            <a:pPr marL="0" indent="0" algn="just">
              <a:buNone/>
            </a:pPr>
            <a:endParaRPr lang="en-US" sz="2400" dirty="0" smtClean="0"/>
          </a:p>
          <a:p>
            <a:pPr algn="just"/>
            <a:r>
              <a:rPr lang="en-US" sz="2400" dirty="0"/>
              <a:t>There are three main types of electrical injuries: </a:t>
            </a:r>
            <a:endParaRPr lang="en-US" sz="2400" dirty="0" smtClean="0"/>
          </a:p>
          <a:p>
            <a:pPr marL="457200" indent="-457200" algn="just">
              <a:buFont typeface="+mj-lt"/>
              <a:buAutoNum type="arabicPeriod"/>
            </a:pPr>
            <a:r>
              <a:rPr lang="en-US" sz="2400" dirty="0"/>
              <a:t>E</a:t>
            </a:r>
            <a:r>
              <a:rPr lang="en-US" sz="2400" dirty="0" smtClean="0"/>
              <a:t>lectrical shock</a:t>
            </a:r>
            <a:endParaRPr lang="en-US" sz="2400" dirty="0"/>
          </a:p>
          <a:p>
            <a:pPr marL="457200" indent="-457200" algn="just">
              <a:buFont typeface="+mj-lt"/>
              <a:buAutoNum type="arabicPeriod"/>
            </a:pPr>
            <a:r>
              <a:rPr lang="en-US" sz="2400" dirty="0"/>
              <a:t>E</a:t>
            </a:r>
            <a:r>
              <a:rPr lang="en-US" sz="2400" dirty="0" smtClean="0"/>
              <a:t>lectrical burns</a:t>
            </a:r>
          </a:p>
          <a:p>
            <a:pPr marL="457200" indent="-457200" algn="just">
              <a:buFont typeface="+mj-lt"/>
              <a:buAutoNum type="arabicPeriod"/>
            </a:pPr>
            <a:r>
              <a:rPr lang="en-US" sz="2400" dirty="0"/>
              <a:t>F</a:t>
            </a:r>
            <a:r>
              <a:rPr lang="en-US" sz="2400" dirty="0" smtClean="0"/>
              <a:t>alls </a:t>
            </a:r>
            <a:r>
              <a:rPr lang="en-US" sz="2400" dirty="0"/>
              <a:t>caused by electrical </a:t>
            </a:r>
            <a:r>
              <a:rPr lang="en-US" sz="2400" dirty="0" smtClean="0"/>
              <a:t>shock</a:t>
            </a:r>
          </a:p>
          <a:p>
            <a:pPr algn="just"/>
            <a:endParaRPr lang="en-US" sz="2400" dirty="0"/>
          </a:p>
          <a:p>
            <a:pPr algn="just"/>
            <a:r>
              <a:rPr lang="en-US" sz="2400" dirty="0" smtClean="0"/>
              <a:t>A </a:t>
            </a:r>
            <a:r>
              <a:rPr lang="en-US" sz="2400" dirty="0"/>
              <a:t>fourth type, 'sunburned' eyes from looking at electric arcs, such as arc-welding, is very painful and may cause loss of work time but is usually of a temporary nature. </a:t>
            </a:r>
            <a:endParaRPr lang="en-US" sz="2400" dirty="0" smtClean="0"/>
          </a:p>
          <a:p>
            <a:pPr algn="just"/>
            <a:endParaRPr lang="en-US" sz="2400" dirty="0"/>
          </a:p>
          <a:p>
            <a:pPr algn="just"/>
            <a:r>
              <a:rPr lang="en-US" sz="2400" dirty="0" smtClean="0"/>
              <a:t>Other </a:t>
            </a:r>
            <a:r>
              <a:rPr lang="en-US" sz="2400" dirty="0"/>
              <a:t>injuries may be indirectly caused by electrical accidents, e.g., burns from exploding oil-immersed switch gear or transformers. </a:t>
            </a:r>
          </a:p>
        </p:txBody>
      </p:sp>
    </p:spTree>
    <p:extLst>
      <p:ext uri="{BB962C8B-B14F-4D97-AF65-F5344CB8AC3E}">
        <p14:creationId xmlns:p14="http://schemas.microsoft.com/office/powerpoint/2010/main" val="2556055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Prevention of Electrical Injuries</a:t>
            </a:r>
            <a:endParaRPr lang="en-US" b="1" dirty="0"/>
          </a:p>
        </p:txBody>
      </p:sp>
      <p:sp>
        <p:nvSpPr>
          <p:cNvPr id="3" name="Content Placeholder 2"/>
          <p:cNvSpPr>
            <a:spLocks noGrp="1"/>
          </p:cNvSpPr>
          <p:nvPr>
            <p:ph idx="1"/>
          </p:nvPr>
        </p:nvSpPr>
        <p:spPr>
          <a:xfrm>
            <a:off x="437662" y="1076456"/>
            <a:ext cx="8229600" cy="5508625"/>
          </a:xfrm>
        </p:spPr>
        <p:txBody>
          <a:bodyPr/>
          <a:lstStyle/>
          <a:p>
            <a:pPr marL="0" indent="0" algn="just">
              <a:buNone/>
            </a:pPr>
            <a:r>
              <a:rPr lang="en-US" sz="2400" dirty="0" smtClean="0"/>
              <a:t> </a:t>
            </a:r>
            <a:endParaRPr lang="en-US" sz="2400" dirty="0"/>
          </a:p>
          <a:p>
            <a:pPr algn="just"/>
            <a:r>
              <a:rPr lang="en-US" sz="2400" dirty="0" smtClean="0"/>
              <a:t>When </a:t>
            </a:r>
            <a:r>
              <a:rPr lang="en-US" sz="2400" dirty="0"/>
              <a:t>hooking up a circuit, connect to the power source last, while power is off. </a:t>
            </a:r>
          </a:p>
          <a:p>
            <a:pPr algn="just"/>
            <a:endParaRPr lang="en-US" sz="2400" dirty="0" smtClean="0"/>
          </a:p>
          <a:p>
            <a:pPr algn="just"/>
            <a:r>
              <a:rPr lang="en-US" sz="2400" dirty="0" smtClean="0"/>
              <a:t>Before </a:t>
            </a:r>
            <a:r>
              <a:rPr lang="en-US" sz="2400" dirty="0"/>
              <a:t>making changes in a circuit, turn off or disconnect the power first, if possible. </a:t>
            </a:r>
          </a:p>
          <a:p>
            <a:pPr algn="just"/>
            <a:endParaRPr lang="en-US" sz="2400" dirty="0" smtClean="0"/>
          </a:p>
          <a:p>
            <a:pPr algn="just"/>
            <a:r>
              <a:rPr lang="en-US" sz="2400" dirty="0" smtClean="0"/>
              <a:t>Never </a:t>
            </a:r>
            <a:r>
              <a:rPr lang="en-US" sz="2400" dirty="0"/>
              <a:t>work alone where the potential of electric shock exists. </a:t>
            </a:r>
          </a:p>
          <a:p>
            <a:pPr algn="just"/>
            <a:endParaRPr lang="en-US" sz="2400" dirty="0" smtClean="0"/>
          </a:p>
          <a:p>
            <a:pPr algn="just"/>
            <a:r>
              <a:rPr lang="en-US" sz="2400" dirty="0" smtClean="0"/>
              <a:t>When </a:t>
            </a:r>
            <a:r>
              <a:rPr lang="en-US" sz="2400" dirty="0"/>
              <a:t>changing an energized connection, use only one hand. Never touch two points in the circuit that are at different potentials. </a:t>
            </a:r>
          </a:p>
        </p:txBody>
      </p:sp>
    </p:spTree>
    <p:extLst>
      <p:ext uri="{BB962C8B-B14F-4D97-AF65-F5344CB8AC3E}">
        <p14:creationId xmlns:p14="http://schemas.microsoft.com/office/powerpoint/2010/main" val="162119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Prevention of Electrical Injuries contd…</a:t>
            </a:r>
            <a:endParaRPr lang="en-US" b="1" dirty="0"/>
          </a:p>
        </p:txBody>
      </p:sp>
      <p:sp>
        <p:nvSpPr>
          <p:cNvPr id="3" name="Content Placeholder 2"/>
          <p:cNvSpPr>
            <a:spLocks noGrp="1"/>
          </p:cNvSpPr>
          <p:nvPr>
            <p:ph idx="1"/>
          </p:nvPr>
        </p:nvSpPr>
        <p:spPr>
          <a:xfrm>
            <a:off x="437662" y="1076456"/>
            <a:ext cx="8229600" cy="5508625"/>
          </a:xfrm>
        </p:spPr>
        <p:txBody>
          <a:bodyPr/>
          <a:lstStyle/>
          <a:p>
            <a:pPr marL="0" indent="0" algn="just">
              <a:buNone/>
            </a:pPr>
            <a:r>
              <a:rPr lang="en-US" sz="2400" dirty="0" smtClean="0"/>
              <a:t> </a:t>
            </a:r>
            <a:endParaRPr lang="en-US" sz="2400" dirty="0"/>
          </a:p>
          <a:p>
            <a:pPr algn="just"/>
            <a:r>
              <a:rPr lang="en-US" sz="2400" dirty="0"/>
              <a:t>Know that the circuit and connections are correct before applying power to the circuit. </a:t>
            </a:r>
          </a:p>
          <a:p>
            <a:pPr algn="just"/>
            <a:endParaRPr lang="en-US" sz="2400" dirty="0" smtClean="0"/>
          </a:p>
          <a:p>
            <a:pPr algn="just"/>
            <a:r>
              <a:rPr lang="en-US" sz="2400" dirty="0" smtClean="0"/>
              <a:t>Avoid </a:t>
            </a:r>
            <a:r>
              <a:rPr lang="en-US" sz="2400" dirty="0"/>
              <a:t>touching capacitors that may have a residual charge. The stored energy can cause a severe shock even after a long period of time. </a:t>
            </a:r>
          </a:p>
          <a:p>
            <a:pPr algn="just"/>
            <a:endParaRPr lang="en-US" sz="2400" dirty="0" smtClean="0"/>
          </a:p>
          <a:p>
            <a:pPr algn="just"/>
            <a:r>
              <a:rPr lang="en-US" sz="2400" dirty="0" smtClean="0"/>
              <a:t>Insulate </a:t>
            </a:r>
            <a:r>
              <a:rPr lang="en-US" sz="2400" dirty="0"/>
              <a:t>yourself from ground by standing on an insulating mat where available. </a:t>
            </a:r>
          </a:p>
        </p:txBody>
      </p:sp>
    </p:spTree>
    <p:extLst>
      <p:ext uri="{BB962C8B-B14F-4D97-AF65-F5344CB8AC3E}">
        <p14:creationId xmlns:p14="http://schemas.microsoft.com/office/powerpoint/2010/main" val="156953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After Accident Action</a:t>
            </a:r>
            <a:endParaRPr lang="en-US" b="1" dirty="0"/>
          </a:p>
        </p:txBody>
      </p:sp>
      <p:sp>
        <p:nvSpPr>
          <p:cNvPr id="3" name="Content Placeholder 2"/>
          <p:cNvSpPr>
            <a:spLocks noGrp="1"/>
          </p:cNvSpPr>
          <p:nvPr>
            <p:ph idx="1"/>
          </p:nvPr>
        </p:nvSpPr>
        <p:spPr>
          <a:xfrm>
            <a:off x="437662" y="1410696"/>
            <a:ext cx="8229600" cy="5508625"/>
          </a:xfrm>
        </p:spPr>
        <p:txBody>
          <a:bodyPr/>
          <a:lstStyle/>
          <a:p>
            <a:pPr algn="just"/>
            <a:r>
              <a:rPr lang="en-US" sz="2400" dirty="0" smtClean="0"/>
              <a:t>Shut </a:t>
            </a:r>
            <a:r>
              <a:rPr lang="en-US" sz="2400" dirty="0"/>
              <a:t>off all power and remove victim from the electric circuit. </a:t>
            </a:r>
            <a:endParaRPr lang="en-US" sz="2400" dirty="0" smtClean="0"/>
          </a:p>
          <a:p>
            <a:pPr algn="just"/>
            <a:endParaRPr lang="en-US" sz="2400" dirty="0"/>
          </a:p>
          <a:p>
            <a:pPr algn="just"/>
            <a:r>
              <a:rPr lang="en-US" sz="2400" dirty="0" smtClean="0"/>
              <a:t>If </a:t>
            </a:r>
            <a:r>
              <a:rPr lang="en-US" sz="2400" dirty="0"/>
              <a:t>the power cannot be shut off immediately, use an insulator of some sort, such as a wooden pole, to remove victim from the circuit. </a:t>
            </a:r>
          </a:p>
          <a:p>
            <a:pPr algn="just"/>
            <a:endParaRPr lang="en-US" sz="2400" dirty="0"/>
          </a:p>
          <a:p>
            <a:pPr algn="just"/>
            <a:r>
              <a:rPr lang="en-US" sz="2400" dirty="0" smtClean="0"/>
              <a:t>If </a:t>
            </a:r>
            <a:r>
              <a:rPr lang="en-US" sz="2400" dirty="0"/>
              <a:t>you are qualified in CPR, check for ventricular fibrillation or cardiac arrest. If either is detected, external cardiac massage should be started at once. </a:t>
            </a:r>
            <a:endParaRPr lang="en-US" sz="2400" dirty="0" smtClean="0"/>
          </a:p>
          <a:p>
            <a:pPr algn="just"/>
            <a:endParaRPr lang="en-US" sz="2400" dirty="0"/>
          </a:p>
          <a:p>
            <a:pPr algn="just"/>
            <a:r>
              <a:rPr lang="en-US" sz="2400" dirty="0" smtClean="0"/>
              <a:t>Notify </a:t>
            </a:r>
            <a:r>
              <a:rPr lang="en-US" sz="2400" dirty="0"/>
              <a:t>EMS and the ECE Department at </a:t>
            </a:r>
            <a:r>
              <a:rPr lang="en-US" sz="2400" dirty="0" smtClean="0"/>
              <a:t>once.</a:t>
            </a:r>
            <a:endParaRPr lang="en-US" sz="2400" dirty="0"/>
          </a:p>
          <a:p>
            <a:pPr marL="0" indent="0">
              <a:buNone/>
            </a:pPr>
            <a:endParaRPr lang="en-US" sz="2400" dirty="0"/>
          </a:p>
        </p:txBody>
      </p:sp>
    </p:spTree>
    <p:extLst>
      <p:ext uri="{BB962C8B-B14F-4D97-AF65-F5344CB8AC3E}">
        <p14:creationId xmlns:p14="http://schemas.microsoft.com/office/powerpoint/2010/main" val="730937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After Accident Action contd…</a:t>
            </a:r>
            <a:endParaRPr lang="en-US" b="1" dirty="0"/>
          </a:p>
        </p:txBody>
      </p:sp>
      <p:sp>
        <p:nvSpPr>
          <p:cNvPr id="3" name="Content Placeholder 2"/>
          <p:cNvSpPr>
            <a:spLocks noGrp="1"/>
          </p:cNvSpPr>
          <p:nvPr>
            <p:ph idx="1"/>
          </p:nvPr>
        </p:nvSpPr>
        <p:spPr>
          <a:xfrm>
            <a:off x="437662" y="1694800"/>
            <a:ext cx="8229600" cy="5508625"/>
          </a:xfrm>
        </p:spPr>
        <p:txBody>
          <a:bodyPr/>
          <a:lstStyle/>
          <a:p>
            <a:pPr algn="just"/>
            <a:r>
              <a:rPr lang="en-US" sz="2400" dirty="0" smtClean="0"/>
              <a:t>Check </a:t>
            </a:r>
            <a:r>
              <a:rPr lang="en-US" sz="2400" dirty="0"/>
              <a:t>for respiratory failure and take appropriate action. </a:t>
            </a:r>
          </a:p>
          <a:p>
            <a:pPr algn="just"/>
            <a:endParaRPr lang="en-US" sz="2400" dirty="0" smtClean="0"/>
          </a:p>
          <a:p>
            <a:pPr algn="just"/>
            <a:r>
              <a:rPr lang="en-US" sz="2400" dirty="0" smtClean="0"/>
              <a:t>Check </a:t>
            </a:r>
            <a:r>
              <a:rPr lang="en-US" sz="2400" dirty="0"/>
              <a:t>for and treat other injuries such as fractures from a fall or burns from current entry and exit sites. </a:t>
            </a:r>
            <a:endParaRPr lang="en-US" sz="2400" dirty="0" smtClean="0"/>
          </a:p>
          <a:p>
            <a:pPr algn="just"/>
            <a:endParaRPr lang="en-US" sz="2400" dirty="0"/>
          </a:p>
          <a:p>
            <a:pPr algn="just"/>
            <a:r>
              <a:rPr lang="en-US" sz="2400" dirty="0" smtClean="0"/>
              <a:t>Investigations </a:t>
            </a:r>
            <a:r>
              <a:rPr lang="en-US" sz="2400" dirty="0"/>
              <a:t>are always after accidents. As an engineer you will be involved as a part of the investigating team or in providing information to an investigator. </a:t>
            </a:r>
          </a:p>
          <a:p>
            <a:pPr marL="0" indent="0" algn="just">
              <a:buNone/>
            </a:pPr>
            <a:endParaRPr lang="en-US" sz="2400" dirty="0"/>
          </a:p>
        </p:txBody>
      </p:sp>
    </p:spTree>
    <p:extLst>
      <p:ext uri="{BB962C8B-B14F-4D97-AF65-F5344CB8AC3E}">
        <p14:creationId xmlns:p14="http://schemas.microsoft.com/office/powerpoint/2010/main" val="487574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Emergency Numbers</a:t>
            </a:r>
            <a:endParaRPr lang="en-US" b="1" dirty="0"/>
          </a:p>
        </p:txBody>
      </p:sp>
      <p:sp>
        <p:nvSpPr>
          <p:cNvPr id="3" name="Content Placeholder 2"/>
          <p:cNvSpPr>
            <a:spLocks noGrp="1"/>
          </p:cNvSpPr>
          <p:nvPr>
            <p:ph idx="1"/>
          </p:nvPr>
        </p:nvSpPr>
        <p:spPr>
          <a:xfrm>
            <a:off x="437662" y="1678088"/>
            <a:ext cx="8229600" cy="5508625"/>
          </a:xfrm>
        </p:spPr>
        <p:txBody>
          <a:bodyPr/>
          <a:lstStyle/>
          <a:p>
            <a:r>
              <a:rPr lang="en-US" sz="2400" b="1" dirty="0" smtClean="0"/>
              <a:t>Emergency (Fire</a:t>
            </a:r>
            <a:r>
              <a:rPr lang="en-US" sz="2400" b="1" dirty="0"/>
              <a:t>/</a:t>
            </a:r>
            <a:r>
              <a:rPr lang="en-US" sz="2400" b="1" dirty="0" smtClean="0"/>
              <a:t>EMS):- </a:t>
            </a:r>
            <a:r>
              <a:rPr lang="en-US" sz="2400" dirty="0" smtClean="0"/>
              <a:t>	911 </a:t>
            </a:r>
            <a:r>
              <a:rPr lang="en-US" sz="2400" dirty="0"/>
              <a:t>or 656-2222 </a:t>
            </a:r>
            <a:endParaRPr lang="en-US" sz="2400" dirty="0" smtClean="0"/>
          </a:p>
          <a:p>
            <a:endParaRPr lang="en-US" sz="2400" dirty="0" smtClean="0"/>
          </a:p>
          <a:p>
            <a:r>
              <a:rPr lang="en-US" sz="2400" b="1" dirty="0" smtClean="0"/>
              <a:t>Student </a:t>
            </a:r>
            <a:r>
              <a:rPr lang="en-US" sz="2400" b="1" dirty="0"/>
              <a:t>Health </a:t>
            </a:r>
            <a:r>
              <a:rPr lang="en-US" sz="2400" b="1" dirty="0" smtClean="0"/>
              <a:t>Center:- </a:t>
            </a:r>
            <a:r>
              <a:rPr lang="en-US" sz="2400" dirty="0" smtClean="0"/>
              <a:t>	656</a:t>
            </a:r>
            <a:r>
              <a:rPr lang="en-US" sz="2400" dirty="0"/>
              <a:t>-2233 </a:t>
            </a:r>
          </a:p>
          <a:p>
            <a:endParaRPr lang="en-US" sz="2400" dirty="0" smtClean="0"/>
          </a:p>
          <a:p>
            <a:r>
              <a:rPr lang="en-US" sz="2400" b="1" dirty="0" smtClean="0"/>
              <a:t>ECE </a:t>
            </a:r>
            <a:r>
              <a:rPr lang="en-US" sz="2400" b="1" dirty="0"/>
              <a:t>Department </a:t>
            </a:r>
            <a:r>
              <a:rPr lang="en-US" sz="2400" b="1" dirty="0" smtClean="0"/>
              <a:t>Office:- </a:t>
            </a:r>
            <a:r>
              <a:rPr lang="en-US" sz="2400" dirty="0" smtClean="0"/>
              <a:t>656</a:t>
            </a:r>
            <a:r>
              <a:rPr lang="en-US" sz="2400" dirty="0"/>
              <a:t>-5650 </a:t>
            </a:r>
          </a:p>
          <a:p>
            <a:endParaRPr lang="en-US" sz="2400" dirty="0">
              <a:effectLst/>
            </a:endParaRPr>
          </a:p>
        </p:txBody>
      </p:sp>
    </p:spTree>
    <p:extLst>
      <p:ext uri="{BB962C8B-B14F-4D97-AF65-F5344CB8AC3E}">
        <p14:creationId xmlns:p14="http://schemas.microsoft.com/office/powerpoint/2010/main" val="1205594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Safety Video</a:t>
            </a:r>
            <a:endParaRPr lang="en-US" b="1" dirty="0"/>
          </a:p>
        </p:txBody>
      </p:sp>
    </p:spTree>
    <p:extLst>
      <p:ext uri="{BB962C8B-B14F-4D97-AF65-F5344CB8AC3E}">
        <p14:creationId xmlns:p14="http://schemas.microsoft.com/office/powerpoint/2010/main" val="362478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Conclusions</a:t>
            </a:r>
            <a:endParaRPr lang="en-US" b="1" dirty="0"/>
          </a:p>
        </p:txBody>
      </p:sp>
      <p:sp>
        <p:nvSpPr>
          <p:cNvPr id="3" name="Content Placeholder 2"/>
          <p:cNvSpPr>
            <a:spLocks noGrp="1"/>
          </p:cNvSpPr>
          <p:nvPr>
            <p:ph idx="1"/>
          </p:nvPr>
        </p:nvSpPr>
        <p:spPr>
          <a:xfrm>
            <a:off x="457200" y="1708697"/>
            <a:ext cx="8229600" cy="5508625"/>
          </a:xfrm>
        </p:spPr>
        <p:txBody>
          <a:bodyPr/>
          <a:lstStyle/>
          <a:p>
            <a:pPr algn="just"/>
            <a:r>
              <a:rPr lang="en-US" sz="2400" dirty="0"/>
              <a:t>As a professional engineer, it will be your responsibility to prepare yourself to do your job correctly. </a:t>
            </a:r>
            <a:endParaRPr lang="en-US" sz="2400" dirty="0" smtClean="0"/>
          </a:p>
          <a:p>
            <a:pPr algn="just"/>
            <a:endParaRPr lang="en-US" sz="2400" dirty="0"/>
          </a:p>
          <a:p>
            <a:pPr algn="just"/>
            <a:r>
              <a:rPr lang="en-US" sz="2400" dirty="0" smtClean="0"/>
              <a:t>Learn </a:t>
            </a:r>
            <a:r>
              <a:rPr lang="en-US" sz="2400" dirty="0"/>
              <a:t>as much as you can "up front”. </a:t>
            </a:r>
            <a:endParaRPr lang="en-US" sz="2400" dirty="0" smtClean="0"/>
          </a:p>
          <a:p>
            <a:pPr algn="just"/>
            <a:endParaRPr lang="en-US" sz="2400" dirty="0"/>
          </a:p>
          <a:p>
            <a:pPr algn="just"/>
            <a:r>
              <a:rPr lang="en-US" sz="2400" dirty="0" smtClean="0"/>
              <a:t>You </a:t>
            </a:r>
            <a:r>
              <a:rPr lang="en-US" sz="2400" dirty="0"/>
              <a:t>will find that as a practicing professional if you wait until the last minute, you might have to pay a very painful price emotionally, financially, and professionally. </a:t>
            </a:r>
          </a:p>
          <a:p>
            <a:pPr algn="just"/>
            <a:endParaRPr lang="en-US" sz="2400" dirty="0"/>
          </a:p>
        </p:txBody>
      </p:sp>
    </p:spTree>
    <p:extLst>
      <p:ext uri="{BB962C8B-B14F-4D97-AF65-F5344CB8AC3E}">
        <p14:creationId xmlns:p14="http://schemas.microsoft.com/office/powerpoint/2010/main" val="3604998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Preparations for Next Week</a:t>
            </a:r>
            <a:endParaRPr lang="en-US" b="1" dirty="0"/>
          </a:p>
        </p:txBody>
      </p:sp>
      <p:sp>
        <p:nvSpPr>
          <p:cNvPr id="3" name="Content Placeholder 2"/>
          <p:cNvSpPr>
            <a:spLocks noGrp="1"/>
          </p:cNvSpPr>
          <p:nvPr>
            <p:ph idx="1"/>
          </p:nvPr>
        </p:nvSpPr>
        <p:spPr>
          <a:xfrm>
            <a:off x="457200" y="1625137"/>
            <a:ext cx="8229600" cy="5508625"/>
          </a:xfrm>
        </p:spPr>
        <p:txBody>
          <a:bodyPr/>
          <a:lstStyle/>
          <a:p>
            <a:r>
              <a:rPr lang="en-US" sz="2400" b="1" dirty="0"/>
              <a:t>Reading</a:t>
            </a:r>
            <a:r>
              <a:rPr lang="en-US" sz="2400" b="1" dirty="0" smtClean="0"/>
              <a:t>:-</a:t>
            </a:r>
            <a:r>
              <a:rPr lang="en-US" sz="2400" dirty="0" smtClean="0"/>
              <a:t> </a:t>
            </a:r>
            <a:r>
              <a:rPr lang="en-US" sz="2400" dirty="0"/>
              <a:t>Read </a:t>
            </a:r>
            <a:r>
              <a:rPr lang="en-US" sz="2400" dirty="0" smtClean="0"/>
              <a:t>Appendix </a:t>
            </a:r>
            <a:r>
              <a:rPr lang="en-US" sz="2400" dirty="0"/>
              <a:t>A (Safety</a:t>
            </a:r>
            <a:r>
              <a:rPr lang="en-US" sz="2400" dirty="0" smtClean="0"/>
              <a:t>), Appendix </a:t>
            </a:r>
            <a:r>
              <a:rPr lang="en-US" sz="2400" dirty="0"/>
              <a:t>B and Appendix C of this manual, paying particular attention to </a:t>
            </a:r>
            <a:r>
              <a:rPr lang="en-US" sz="2400" dirty="0" smtClean="0"/>
              <a:t>the methods </a:t>
            </a:r>
            <a:r>
              <a:rPr lang="en-US" sz="2400" dirty="0"/>
              <a:t>of using measurement instruments.</a:t>
            </a:r>
            <a:r>
              <a:rPr lang="en-US" sz="2400" dirty="0" smtClean="0"/>
              <a:t> </a:t>
            </a:r>
            <a:r>
              <a:rPr lang="en-US" sz="2400" dirty="0"/>
              <a:t>of this manual.</a:t>
            </a:r>
            <a:endParaRPr lang="en-US" sz="2400" b="1" dirty="0" smtClean="0"/>
          </a:p>
          <a:p>
            <a:r>
              <a:rPr lang="en-US" sz="2400" b="1" dirty="0" smtClean="0"/>
              <a:t>Writing:-</a:t>
            </a:r>
            <a:r>
              <a:rPr lang="en-US" sz="2400" dirty="0" smtClean="0"/>
              <a:t> </a:t>
            </a:r>
          </a:p>
          <a:p>
            <a:pPr>
              <a:buFont typeface="Courier New" pitchFamily="49" charset="0"/>
              <a:buChar char="o"/>
            </a:pPr>
            <a:r>
              <a:rPr lang="en-US" sz="2400" dirty="0" smtClean="0"/>
              <a:t>Using </a:t>
            </a:r>
            <a:r>
              <a:rPr lang="en-US" sz="2400" dirty="0"/>
              <a:t>the definition of average value (equation 2.1) and rms value (equation 2.2), </a:t>
            </a:r>
            <a:r>
              <a:rPr lang="en-US" sz="2400" dirty="0" smtClean="0"/>
              <a:t>calculate the </a:t>
            </a:r>
            <a:r>
              <a:rPr lang="en-US" sz="2400" dirty="0"/>
              <a:t>average voltage, the average absolute voltage, and the rms voltage values for </a:t>
            </a:r>
            <a:r>
              <a:rPr lang="en-US" sz="2400" dirty="0" smtClean="0"/>
              <a:t>the symmetrical </a:t>
            </a:r>
            <a:r>
              <a:rPr lang="en-US" sz="2400" dirty="0"/>
              <a:t>sine, square, and triangular waveforms, assuming that the peak value of </a:t>
            </a:r>
            <a:r>
              <a:rPr lang="en-US" sz="2400" dirty="0" smtClean="0"/>
              <a:t>each waveform </a:t>
            </a:r>
            <a:r>
              <a:rPr lang="en-US" sz="2400" dirty="0"/>
              <a:t>is 2 V.</a:t>
            </a:r>
          </a:p>
          <a:p>
            <a:pPr>
              <a:buFont typeface="Courier New" pitchFamily="49" charset="0"/>
              <a:buChar char="o"/>
            </a:pPr>
            <a:r>
              <a:rPr lang="en-US" sz="2400" dirty="0" smtClean="0"/>
              <a:t>Compute </a:t>
            </a:r>
            <a:r>
              <a:rPr lang="en-US" sz="2400" dirty="0"/>
              <a:t>the voltage values that would be reported by </a:t>
            </a:r>
            <a:r>
              <a:rPr lang="en-US" sz="2400" dirty="0" smtClean="0"/>
              <a:t>non-true rms </a:t>
            </a:r>
            <a:r>
              <a:rPr lang="en-US" sz="2400" dirty="0"/>
              <a:t>voltmeters. </a:t>
            </a:r>
            <a:r>
              <a:rPr lang="en-US" sz="2400" dirty="0" smtClean="0"/>
              <a:t>You may </a:t>
            </a:r>
            <a:r>
              <a:rPr lang="en-US" sz="2400" dirty="0"/>
              <a:t>use the equations derived in </a:t>
            </a:r>
            <a:r>
              <a:rPr lang="en-US" sz="2400" dirty="0" smtClean="0"/>
              <a:t>the Background </a:t>
            </a:r>
            <a:r>
              <a:rPr lang="en-US" sz="2400" dirty="0"/>
              <a:t>section for these calculations. Show </a:t>
            </a:r>
            <a:r>
              <a:rPr lang="en-US" sz="2400" dirty="0" smtClean="0"/>
              <a:t>all of your calculations </a:t>
            </a:r>
            <a:r>
              <a:rPr lang="en-US" sz="2400" dirty="0"/>
              <a:t>in your lab notebook and summarize the results </a:t>
            </a:r>
            <a:r>
              <a:rPr lang="en-US" sz="2400" dirty="0" smtClean="0"/>
              <a:t>in</a:t>
            </a:r>
            <a:endParaRPr lang="en-US" sz="2400" dirty="0"/>
          </a:p>
        </p:txBody>
      </p:sp>
    </p:spTree>
    <p:extLst>
      <p:ext uri="{BB962C8B-B14F-4D97-AF65-F5344CB8AC3E}">
        <p14:creationId xmlns:p14="http://schemas.microsoft.com/office/powerpoint/2010/main" val="3987861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972" y="2844794"/>
            <a:ext cx="7772400" cy="1362075"/>
          </a:xfrm>
        </p:spPr>
        <p:txBody>
          <a:bodyPr/>
          <a:lstStyle/>
          <a:p>
            <a:pPr algn="ctr"/>
            <a:r>
              <a:rPr lang="en-US" sz="60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ORIENTATION</a:t>
            </a:r>
            <a:endParaRPr lang="en-US" sz="6000"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899204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Preparations for Next </a:t>
            </a:r>
            <a:r>
              <a:rPr lang="en-US" b="1" dirty="0" smtClean="0"/>
              <a:t>Week contd…</a:t>
            </a:r>
            <a:endParaRPr lang="en-US" dirty="0"/>
          </a:p>
        </p:txBody>
      </p:sp>
      <p:sp>
        <p:nvSpPr>
          <p:cNvPr id="3" name="Content Placeholder 2"/>
          <p:cNvSpPr>
            <a:spLocks noGrp="1"/>
          </p:cNvSpPr>
          <p:nvPr>
            <p:ph idx="1"/>
          </p:nvPr>
        </p:nvSpPr>
        <p:spPr/>
        <p:txBody>
          <a:bodyPr/>
          <a:lstStyle/>
          <a:p>
            <a:pPr marL="0" indent="0">
              <a:buNone/>
            </a:pPr>
            <a:r>
              <a:rPr lang="en-US" sz="2400" dirty="0" smtClean="0"/>
              <a:t>     a </a:t>
            </a:r>
            <a:r>
              <a:rPr lang="en-US" sz="2400" dirty="0"/>
              <a:t>table.</a:t>
            </a:r>
          </a:p>
          <a:p>
            <a:pPr>
              <a:buFont typeface="Courier New" pitchFamily="49" charset="0"/>
              <a:buChar char="o"/>
            </a:pPr>
            <a:r>
              <a:rPr lang="en-US" sz="2400" dirty="0"/>
              <a:t>After you have done these calculations, review the laboratory exercise procedures and plan how you will use the experience gained in these calculations to find the values sought.</a:t>
            </a:r>
          </a:p>
          <a:p>
            <a:pPr marL="0" indent="0">
              <a:buNone/>
            </a:pPr>
            <a:endParaRPr lang="en-US" dirty="0"/>
          </a:p>
        </p:txBody>
      </p:sp>
    </p:spTree>
    <p:extLst>
      <p:ext uri="{BB962C8B-B14F-4D97-AF65-F5344CB8AC3E}">
        <p14:creationId xmlns:p14="http://schemas.microsoft.com/office/powerpoint/2010/main" val="3922638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References</a:t>
            </a:r>
            <a:endParaRPr lang="en-US" b="1" dirty="0"/>
          </a:p>
        </p:txBody>
      </p:sp>
      <p:sp>
        <p:nvSpPr>
          <p:cNvPr id="3" name="Content Placeholder 2"/>
          <p:cNvSpPr>
            <a:spLocks noGrp="1"/>
          </p:cNvSpPr>
          <p:nvPr>
            <p:ph idx="1"/>
          </p:nvPr>
        </p:nvSpPr>
        <p:spPr>
          <a:xfrm>
            <a:off x="457200" y="1625137"/>
            <a:ext cx="8229600" cy="5508625"/>
          </a:xfrm>
        </p:spPr>
        <p:txBody>
          <a:bodyPr/>
          <a:lstStyle/>
          <a:p>
            <a:pPr algn="just"/>
            <a:r>
              <a:rPr lang="en-US" sz="2400" dirty="0" smtClean="0"/>
              <a:t>ECE 212 </a:t>
            </a:r>
            <a:r>
              <a:rPr lang="en-US" sz="2400" dirty="0"/>
              <a:t>– Electrical Engineering Lab </a:t>
            </a:r>
            <a:r>
              <a:rPr lang="en-US" sz="2400" dirty="0" smtClean="0"/>
              <a:t>II. Latest </a:t>
            </a:r>
            <a:r>
              <a:rPr lang="en-US" sz="2400" dirty="0"/>
              <a:t>Revised </a:t>
            </a:r>
            <a:r>
              <a:rPr lang="en-US" sz="2400" dirty="0" smtClean="0"/>
              <a:t>January </a:t>
            </a:r>
            <a:r>
              <a:rPr lang="en-US" sz="2400" dirty="0"/>
              <a:t>2010</a:t>
            </a:r>
          </a:p>
          <a:p>
            <a:pPr marL="0" indent="0" algn="just">
              <a:buNone/>
            </a:pPr>
            <a:endParaRPr lang="en-US" sz="2400" dirty="0"/>
          </a:p>
        </p:txBody>
      </p:sp>
    </p:spTree>
    <p:extLst>
      <p:ext uri="{BB962C8B-B14F-4D97-AF65-F5344CB8AC3E}">
        <p14:creationId xmlns:p14="http://schemas.microsoft.com/office/powerpoint/2010/main" val="1901395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4814" y="2900486"/>
            <a:ext cx="8204119" cy="1200329"/>
          </a:xfrm>
          <a:prstGeom prst="rect">
            <a:avLst/>
          </a:prstGeom>
          <a:noFill/>
        </p:spPr>
        <p:txBody>
          <a:bodyPr wrap="square" lIns="91440" tIns="45720" rIns="91440" bIns="45720">
            <a:spAutoFit/>
          </a:bodyPr>
          <a:lstStyle/>
          <a:p>
            <a:pPr algn="ctr"/>
            <a:r>
              <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 you !!!</a:t>
            </a:r>
            <a:endPar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33178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7089" y="1097272"/>
            <a:ext cx="8772225" cy="1470025"/>
          </a:xfrm>
        </p:spPr>
        <p:txBody>
          <a:bodyPr>
            <a:normAutofit/>
          </a:bodyPr>
          <a:lstStyle/>
          <a:p>
            <a:pPr algn="ctr"/>
            <a:r>
              <a:rPr lang="en-US" b="1" dirty="0"/>
              <a:t>ECE </a:t>
            </a:r>
            <a:r>
              <a:rPr lang="en-US" b="1" dirty="0" smtClean="0"/>
              <a:t>212 </a:t>
            </a:r>
            <a:r>
              <a:rPr lang="en-US" b="1" dirty="0"/>
              <a:t>- Electrical Engineering Lab </a:t>
            </a:r>
            <a:r>
              <a:rPr lang="en-US" b="1" dirty="0" smtClean="0"/>
              <a:t>II</a:t>
            </a:r>
          </a:p>
        </p:txBody>
      </p:sp>
      <p:sp>
        <p:nvSpPr>
          <p:cNvPr id="5" name="Subtitle 4"/>
          <p:cNvSpPr>
            <a:spLocks noGrp="1"/>
          </p:cNvSpPr>
          <p:nvPr>
            <p:ph type="subTitle" idx="1"/>
          </p:nvPr>
        </p:nvSpPr>
        <p:spPr>
          <a:xfrm>
            <a:off x="768613" y="4954979"/>
            <a:ext cx="7569177" cy="1752600"/>
          </a:xfrm>
        </p:spPr>
        <p:txBody>
          <a:bodyPr/>
          <a:lstStyle/>
          <a:p>
            <a:r>
              <a:rPr lang="en-US" b="1" dirty="0" smtClean="0"/>
              <a:t>Pre-labs for ECE 212</a:t>
            </a:r>
          </a:p>
          <a:p>
            <a:r>
              <a:rPr lang="en-US" b="1" dirty="0" smtClean="0"/>
              <a:t>Manas Tonapi</a:t>
            </a:r>
          </a:p>
          <a:p>
            <a:r>
              <a:rPr lang="en-US" b="1" dirty="0" smtClean="0"/>
              <a:t>Created: 02/16/2013  Updated: 02/23/2013</a:t>
            </a:r>
          </a:p>
        </p:txBody>
      </p:sp>
    </p:spTree>
    <p:extLst>
      <p:ext uri="{BB962C8B-B14F-4D97-AF65-F5344CB8AC3E}">
        <p14:creationId xmlns:p14="http://schemas.microsoft.com/office/powerpoint/2010/main" val="1325423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972" y="2477130"/>
            <a:ext cx="7772400" cy="1362075"/>
          </a:xfrm>
        </p:spPr>
        <p:txBody>
          <a:bodyPr/>
          <a:lstStyle/>
          <a:p>
            <a:pPr algn="ctr"/>
            <a:r>
              <a:rPr lang="en-US" sz="60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AVERAGE AND </a:t>
            </a:r>
            <a:r>
              <a:rPr lang="en-US" sz="6000"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RMS </a:t>
            </a:r>
            <a:r>
              <a:rPr lang="en-US" sz="60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VALUES</a:t>
            </a:r>
            <a:endParaRPr lang="en-US" sz="6000"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737916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a:xfrm>
            <a:off x="457200" y="1324321"/>
            <a:ext cx="8229600" cy="5508625"/>
          </a:xfrm>
        </p:spPr>
        <p:txBody>
          <a:bodyPr/>
          <a:lstStyle/>
          <a:p>
            <a:r>
              <a:rPr lang="en-US" sz="2400" dirty="0"/>
              <a:t>Waveforms of voltage and current that vary periodically with time may </a:t>
            </a:r>
            <a:r>
              <a:rPr lang="en-US" sz="2400" dirty="0" smtClean="0"/>
              <a:t>be characterized </a:t>
            </a:r>
            <a:r>
              <a:rPr lang="en-US" sz="2400" dirty="0"/>
              <a:t>by their average value or their root mean square (rms) value. </a:t>
            </a:r>
            <a:endParaRPr lang="en-US" sz="2400" dirty="0" smtClean="0"/>
          </a:p>
          <a:p>
            <a:endParaRPr lang="en-US" sz="2400" dirty="0" smtClean="0"/>
          </a:p>
          <a:p>
            <a:r>
              <a:rPr lang="en-US" sz="2400" dirty="0" smtClean="0"/>
              <a:t>The </a:t>
            </a:r>
            <a:r>
              <a:rPr lang="en-US" sz="2400" dirty="0"/>
              <a:t>latter is </a:t>
            </a:r>
            <a:r>
              <a:rPr lang="en-US" sz="2400" dirty="0" smtClean="0"/>
              <a:t>used to </a:t>
            </a:r>
            <a:r>
              <a:rPr lang="en-US" sz="2400" dirty="0"/>
              <a:t>determine the power supplied, dissipated, or stored by a circuit element. </a:t>
            </a:r>
            <a:endParaRPr lang="en-US" sz="2400" dirty="0" smtClean="0"/>
          </a:p>
          <a:p>
            <a:pPr marL="0" indent="0">
              <a:buNone/>
            </a:pPr>
            <a:endParaRPr lang="en-US" sz="2400" dirty="0" smtClean="0"/>
          </a:p>
          <a:p>
            <a:r>
              <a:rPr lang="en-US" sz="2400" dirty="0" smtClean="0"/>
              <a:t>Some </a:t>
            </a:r>
            <a:r>
              <a:rPr lang="en-US" sz="2400" dirty="0"/>
              <a:t>of </a:t>
            </a:r>
            <a:r>
              <a:rPr lang="en-US" sz="2400" dirty="0" smtClean="0"/>
              <a:t>the measuring </a:t>
            </a:r>
            <a:r>
              <a:rPr lang="en-US" sz="2400" dirty="0"/>
              <a:t>instruments you will use respond to average values of voltage or current, </a:t>
            </a:r>
            <a:r>
              <a:rPr lang="en-US" sz="2400" dirty="0" smtClean="0"/>
              <a:t>while others </a:t>
            </a:r>
            <a:r>
              <a:rPr lang="en-US" sz="2400" dirty="0"/>
              <a:t>respond to rms values.</a:t>
            </a:r>
          </a:p>
        </p:txBody>
      </p:sp>
    </p:spTree>
    <p:extLst>
      <p:ext uri="{BB962C8B-B14F-4D97-AF65-F5344CB8AC3E}">
        <p14:creationId xmlns:p14="http://schemas.microsoft.com/office/powerpoint/2010/main" val="877843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Lab Objective</a:t>
            </a:r>
            <a:endParaRPr lang="en-US" b="1" dirty="0"/>
          </a:p>
        </p:txBody>
      </p:sp>
      <p:sp>
        <p:nvSpPr>
          <p:cNvPr id="3" name="Content Placeholder 2"/>
          <p:cNvSpPr>
            <a:spLocks noGrp="1"/>
          </p:cNvSpPr>
          <p:nvPr>
            <p:ph idx="1"/>
          </p:nvPr>
        </p:nvSpPr>
        <p:spPr>
          <a:xfrm>
            <a:off x="457200" y="1609401"/>
            <a:ext cx="8229600" cy="5508625"/>
          </a:xfrm>
        </p:spPr>
        <p:txBody>
          <a:bodyPr/>
          <a:lstStyle/>
          <a:p>
            <a:r>
              <a:rPr lang="en-US" sz="2400" dirty="0" smtClean="0"/>
              <a:t>Learn </a:t>
            </a:r>
            <a:r>
              <a:rPr lang="en-US" sz="2400" dirty="0"/>
              <a:t>how to determine the values of rms voltage for three types of waveforms: a </a:t>
            </a:r>
            <a:r>
              <a:rPr lang="en-US" sz="2400" dirty="0" smtClean="0"/>
              <a:t>sinusoid, a </a:t>
            </a:r>
            <a:r>
              <a:rPr lang="en-US" sz="2400" dirty="0"/>
              <a:t>square wave, and a triangular wave.</a:t>
            </a:r>
          </a:p>
          <a:p>
            <a:r>
              <a:rPr lang="en-US" sz="2400" dirty="0" smtClean="0"/>
              <a:t>Understand </a:t>
            </a:r>
            <a:r>
              <a:rPr lang="en-US" sz="2400" dirty="0"/>
              <a:t>the difference between a true-rms and a conventional multimeter</a:t>
            </a:r>
            <a:r>
              <a:rPr lang="en-US" sz="2400" dirty="0" smtClean="0"/>
              <a:t>.</a:t>
            </a:r>
          </a:p>
          <a:p>
            <a:r>
              <a:rPr lang="en-US" sz="2400" dirty="0"/>
              <a:t>Determine whether the voltage metering function of the NI-ELVIS’s Digital </a:t>
            </a:r>
            <a:r>
              <a:rPr lang="en-US" sz="2400" dirty="0" smtClean="0"/>
              <a:t>Multimeter (DMM</a:t>
            </a:r>
            <a:r>
              <a:rPr lang="en-US" sz="2400" dirty="0"/>
              <a:t>) measures true RMS voltage for three types of waveforms: a sinusoid, a square </a:t>
            </a:r>
            <a:r>
              <a:rPr lang="en-US" sz="2400" dirty="0" smtClean="0"/>
              <a:t>wave and </a:t>
            </a:r>
            <a:r>
              <a:rPr lang="en-US" sz="2400" dirty="0"/>
              <a:t>a triangular wave.</a:t>
            </a:r>
          </a:p>
        </p:txBody>
      </p:sp>
    </p:spTree>
    <p:extLst>
      <p:ext uri="{BB962C8B-B14F-4D97-AF65-F5344CB8AC3E}">
        <p14:creationId xmlns:p14="http://schemas.microsoft.com/office/powerpoint/2010/main" val="1301623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Equipment Needed</a:t>
            </a:r>
            <a:endParaRPr lang="en-US" b="1" dirty="0"/>
          </a:p>
        </p:txBody>
      </p:sp>
      <p:sp>
        <p:nvSpPr>
          <p:cNvPr id="3" name="Content Placeholder 2"/>
          <p:cNvSpPr>
            <a:spLocks noGrp="1"/>
          </p:cNvSpPr>
          <p:nvPr>
            <p:ph idx="1"/>
          </p:nvPr>
        </p:nvSpPr>
        <p:spPr>
          <a:xfrm>
            <a:off x="437662" y="1544392"/>
            <a:ext cx="8229600" cy="5508625"/>
          </a:xfrm>
        </p:spPr>
        <p:txBody>
          <a:bodyPr/>
          <a:lstStyle/>
          <a:p>
            <a:pPr algn="just"/>
            <a:r>
              <a:rPr lang="en-US" sz="2400" dirty="0" smtClean="0"/>
              <a:t>NI-ELVIS II including</a:t>
            </a:r>
          </a:p>
          <a:p>
            <a:pPr lvl="1" algn="just">
              <a:buFont typeface="Courier New" pitchFamily="49" charset="0"/>
              <a:buChar char="o"/>
            </a:pPr>
            <a:r>
              <a:rPr lang="en-US" sz="2400" dirty="0"/>
              <a:t>Function </a:t>
            </a:r>
            <a:r>
              <a:rPr lang="en-US" sz="2400" dirty="0" smtClean="0"/>
              <a:t>Generator</a:t>
            </a:r>
          </a:p>
          <a:p>
            <a:pPr lvl="1" algn="just">
              <a:buFont typeface="Courier New" pitchFamily="49" charset="0"/>
              <a:buChar char="o"/>
            </a:pPr>
            <a:r>
              <a:rPr lang="en-US" sz="2400" dirty="0"/>
              <a:t>Digital Multimeter (DMM</a:t>
            </a:r>
            <a:r>
              <a:rPr lang="en-US" sz="2400" dirty="0" smtClean="0"/>
              <a:t>)</a:t>
            </a:r>
          </a:p>
          <a:p>
            <a:pPr lvl="1" algn="just">
              <a:buFont typeface="Courier New" pitchFamily="49" charset="0"/>
              <a:buChar char="o"/>
            </a:pPr>
            <a:r>
              <a:rPr lang="en-US" sz="2400" dirty="0"/>
              <a:t>Oscilloscope</a:t>
            </a:r>
            <a:endParaRPr lang="en-US" sz="2400" dirty="0" smtClean="0"/>
          </a:p>
          <a:p>
            <a:pPr algn="just"/>
            <a:r>
              <a:rPr lang="en-US" sz="2400" dirty="0" smtClean="0"/>
              <a:t>Resistance decade box</a:t>
            </a:r>
          </a:p>
        </p:txBody>
      </p:sp>
      <p:pic>
        <p:nvPicPr>
          <p:cNvPr id="5" name="Picture 4" descr="elvi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04" y="3910930"/>
            <a:ext cx="4515541" cy="2673155"/>
          </a:xfrm>
          <a:prstGeom prst="rect">
            <a:avLst/>
          </a:prstGeom>
        </p:spPr>
      </p:pic>
      <p:pic>
        <p:nvPicPr>
          <p:cNvPr id="6" name="Picture 5" descr="649551524258b43d3addc2f754e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832" y="4146854"/>
            <a:ext cx="1729597" cy="2201305"/>
          </a:xfrm>
          <a:prstGeom prst="rect">
            <a:avLst/>
          </a:prstGeom>
        </p:spPr>
      </p:pic>
    </p:spTree>
    <p:extLst>
      <p:ext uri="{BB962C8B-B14F-4D97-AF65-F5344CB8AC3E}">
        <p14:creationId xmlns:p14="http://schemas.microsoft.com/office/powerpoint/2010/main" val="2835228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a:t>
            </a:r>
            <a:endParaRPr lang="en-US" dirty="0"/>
          </a:p>
        </p:txBody>
      </p:sp>
      <p:sp>
        <p:nvSpPr>
          <p:cNvPr id="3" name="Content Placeholder 2"/>
          <p:cNvSpPr>
            <a:spLocks noGrp="1"/>
          </p:cNvSpPr>
          <p:nvPr>
            <p:ph idx="1"/>
          </p:nvPr>
        </p:nvSpPr>
        <p:spPr/>
        <p:txBody>
          <a:bodyPr/>
          <a:lstStyle/>
          <a:p>
            <a:r>
              <a:rPr lang="en-US" sz="2400" dirty="0"/>
              <a:t>Measurements of AC </a:t>
            </a:r>
            <a:r>
              <a:rPr lang="en-US" sz="2400" dirty="0" smtClean="0"/>
              <a:t>signal</a:t>
            </a:r>
          </a:p>
          <a:p>
            <a:pPr lvl="1">
              <a:buFont typeface="Courier New" pitchFamily="49" charset="0"/>
              <a:buChar char="o"/>
            </a:pPr>
            <a:r>
              <a:rPr lang="en-US" sz="2400" dirty="0"/>
              <a:t>Amplitude is a nonnegative scalar measure of a wave's maximum magnitude of oscillation. </a:t>
            </a:r>
            <a:endParaRPr lang="en-US" sz="2400" dirty="0" smtClean="0"/>
          </a:p>
          <a:p>
            <a:pPr lvl="1">
              <a:buFont typeface="Courier New" pitchFamily="49" charset="0"/>
              <a:buChar char="o"/>
            </a:pPr>
            <a:r>
              <a:rPr lang="en-US" sz="2400" dirty="0" smtClean="0"/>
              <a:t>In electrical </a:t>
            </a:r>
            <a:r>
              <a:rPr lang="en-US" sz="2400" dirty="0"/>
              <a:t>engineering it may be thought of as the maximum absolute value reached by a </a:t>
            </a:r>
            <a:r>
              <a:rPr lang="en-US" sz="2400" dirty="0" smtClean="0"/>
              <a:t>voltage or </a:t>
            </a:r>
            <a:r>
              <a:rPr lang="en-US" sz="2400" dirty="0"/>
              <a:t>current waveform as measured from the center of the oscillation. </a:t>
            </a:r>
            <a:endParaRPr lang="en-US" sz="2400" dirty="0" smtClean="0"/>
          </a:p>
          <a:p>
            <a:pPr lvl="1">
              <a:buFont typeface="Courier New" pitchFamily="49" charset="0"/>
              <a:buChar char="o"/>
            </a:pPr>
            <a:r>
              <a:rPr lang="en-US" sz="2400" dirty="0" smtClean="0"/>
              <a:t>An </a:t>
            </a:r>
            <a:r>
              <a:rPr lang="en-US" sz="2400" dirty="0"/>
              <a:t>amplitude </a:t>
            </a:r>
            <a:r>
              <a:rPr lang="en-US" sz="2400" dirty="0" smtClean="0"/>
              <a:t>measurement may </a:t>
            </a:r>
            <a:r>
              <a:rPr lang="en-US" sz="2400" dirty="0"/>
              <a:t>be reported as peak, peak-to-peak, average, or </a:t>
            </a:r>
            <a:r>
              <a:rPr lang="en-US" sz="2400" dirty="0" smtClean="0"/>
              <a:t>RMS.</a:t>
            </a:r>
            <a:endParaRPr lang="en-US" sz="2400"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951" y="4510737"/>
            <a:ext cx="4496844" cy="2198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905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contd…</a:t>
            </a:r>
            <a:endParaRPr lang="en-US" dirty="0"/>
          </a:p>
        </p:txBody>
      </p:sp>
      <p:sp>
        <p:nvSpPr>
          <p:cNvPr id="3" name="Content Placeholder 2"/>
          <p:cNvSpPr>
            <a:spLocks noGrp="1"/>
          </p:cNvSpPr>
          <p:nvPr>
            <p:ph idx="1"/>
          </p:nvPr>
        </p:nvSpPr>
        <p:spPr/>
        <p:txBody>
          <a:bodyPr/>
          <a:lstStyle/>
          <a:p>
            <a:pPr lvl="1">
              <a:buFont typeface="Courier New" pitchFamily="49" charset="0"/>
              <a:buChar char="o"/>
            </a:pPr>
            <a:r>
              <a:rPr lang="en-US" sz="2400" i="1" dirty="0" smtClean="0"/>
              <a:t>Peak-to-peak</a:t>
            </a:r>
            <a:r>
              <a:rPr lang="en-US" sz="2400" dirty="0" smtClean="0"/>
              <a:t> </a:t>
            </a:r>
            <a:r>
              <a:rPr lang="en-US" sz="2400" dirty="0"/>
              <a:t>amplitude is the total height of an AC waveform as measured from </a:t>
            </a:r>
            <a:r>
              <a:rPr lang="en-US" sz="2400" dirty="0" smtClean="0"/>
              <a:t>maximum positive </a:t>
            </a:r>
            <a:r>
              <a:rPr lang="en-US" sz="2400" dirty="0"/>
              <a:t>to minimum negative peaks (the highest peak to the lowest valley) on a graph of </a:t>
            </a:r>
            <a:r>
              <a:rPr lang="en-US" sz="2400" dirty="0" smtClean="0"/>
              <a:t>the waveform</a:t>
            </a:r>
            <a:r>
              <a:rPr lang="en-US" sz="2400" dirty="0"/>
              <a:t>. Often abbreviated as “P-P”, e.g., Vp-p or Vpp.</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077" y="3732756"/>
            <a:ext cx="4860420" cy="2104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8196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a:xfrm>
            <a:off x="457200" y="1591713"/>
            <a:ext cx="8229600" cy="5508625"/>
          </a:xfrm>
        </p:spPr>
        <p:txBody>
          <a:bodyPr/>
          <a:lstStyle/>
          <a:p>
            <a:r>
              <a:rPr lang="en-US" sz="2400" dirty="0"/>
              <a:t>This course is intended to enhance the learning experience of the student in topics encountered </a:t>
            </a:r>
            <a:r>
              <a:rPr lang="en-US" sz="2400" dirty="0" smtClean="0"/>
              <a:t>in ECE </a:t>
            </a:r>
            <a:r>
              <a:rPr lang="en-US" sz="2400" dirty="0"/>
              <a:t>262.</a:t>
            </a:r>
            <a:endParaRPr lang="en-US" sz="2400" dirty="0" smtClean="0"/>
          </a:p>
          <a:p>
            <a:r>
              <a:rPr lang="en-US" sz="2400" dirty="0"/>
              <a:t>In this lab, students are expected to gain experience in using the basic measuring </a:t>
            </a:r>
            <a:r>
              <a:rPr lang="en-US" sz="2400" dirty="0" smtClean="0"/>
              <a:t>devices used </a:t>
            </a:r>
            <a:r>
              <a:rPr lang="en-US" sz="2400" dirty="0"/>
              <a:t>in electrical engineering and in interpreting the results of measurement operations </a:t>
            </a:r>
            <a:r>
              <a:rPr lang="en-US" sz="2400" dirty="0" smtClean="0"/>
              <a:t>in terms </a:t>
            </a:r>
            <a:r>
              <a:rPr lang="en-US" sz="2400" dirty="0"/>
              <a:t>of the concepts introduced in the second electrical circuits course.</a:t>
            </a:r>
            <a:endParaRPr lang="en-US" sz="2400" b="1" dirty="0" smtClean="0"/>
          </a:p>
          <a:p>
            <a:pPr marL="0" indent="0">
              <a:buNone/>
            </a:pPr>
            <a:endParaRPr lang="en-US" sz="2400" dirty="0"/>
          </a:p>
        </p:txBody>
      </p:sp>
    </p:spTree>
    <p:extLst>
      <p:ext uri="{BB962C8B-B14F-4D97-AF65-F5344CB8AC3E}">
        <p14:creationId xmlns:p14="http://schemas.microsoft.com/office/powerpoint/2010/main" val="677001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contd…</a:t>
            </a:r>
            <a:endParaRPr lang="en-US" dirty="0"/>
          </a:p>
        </p:txBody>
      </p:sp>
      <p:sp>
        <p:nvSpPr>
          <p:cNvPr id="3" name="Content Placeholder 2"/>
          <p:cNvSpPr>
            <a:spLocks noGrp="1"/>
          </p:cNvSpPr>
          <p:nvPr>
            <p:ph idx="1"/>
          </p:nvPr>
        </p:nvSpPr>
        <p:spPr/>
        <p:txBody>
          <a:bodyPr/>
          <a:lstStyle/>
          <a:p>
            <a:pPr lvl="1">
              <a:buFont typeface="Courier New" pitchFamily="49" charset="0"/>
              <a:buChar char="o"/>
            </a:pPr>
            <a:r>
              <a:rPr lang="en-US" sz="2400" i="1" dirty="0"/>
              <a:t>Average</a:t>
            </a:r>
            <a:r>
              <a:rPr lang="en-US" sz="2400" dirty="0"/>
              <a:t> value is the arithmetic “mean” of a waveform’s values over one cycle. </a:t>
            </a:r>
          </a:p>
          <a:p>
            <a:pPr lvl="1">
              <a:buFont typeface="Courier New" pitchFamily="49" charset="0"/>
              <a:buChar char="o"/>
            </a:pPr>
            <a:r>
              <a:rPr lang="en-US" sz="2400" dirty="0"/>
              <a:t>The average value of any waveform with equal-area portions above and below the “zero” line on a </a:t>
            </a:r>
            <a:r>
              <a:rPr lang="en-US" sz="2400" dirty="0" smtClean="0"/>
              <a:t>graph is </a:t>
            </a:r>
            <a:r>
              <a:rPr lang="en-US" sz="2400" dirty="0"/>
              <a:t>zero. </a:t>
            </a:r>
            <a:endParaRPr lang="en-US" sz="2400" dirty="0" smtClean="0"/>
          </a:p>
          <a:p>
            <a:pPr lvl="1">
              <a:buFont typeface="Courier New" pitchFamily="49" charset="0"/>
              <a:buChar char="o"/>
            </a:pPr>
            <a:r>
              <a:rPr lang="en-US" sz="2400" dirty="0" smtClean="0"/>
              <a:t>However</a:t>
            </a:r>
            <a:r>
              <a:rPr lang="en-US" sz="2400" dirty="0"/>
              <a:t>, often as a practical measure of amplitude, a waveform may be </a:t>
            </a:r>
            <a:r>
              <a:rPr lang="en-US" sz="2400" dirty="0" smtClean="0"/>
              <a:t>characterized by </a:t>
            </a:r>
            <a:r>
              <a:rPr lang="en-US" sz="2400" dirty="0"/>
              <a:t>its average absolute value, calculated as the arithmetic mean of the absolute </a:t>
            </a:r>
            <a:r>
              <a:rPr lang="en-US" sz="2400" dirty="0" smtClean="0"/>
              <a:t>values of </a:t>
            </a:r>
            <a:r>
              <a:rPr lang="en-US" sz="2400" dirty="0"/>
              <a:t>the </a:t>
            </a:r>
            <a:r>
              <a:rPr lang="en-US" sz="2400" dirty="0" smtClean="0"/>
              <a:t>waveform</a:t>
            </a:r>
          </a:p>
          <a:p>
            <a:pPr lvl="1">
              <a:buFont typeface="Courier New" pitchFamily="49" charset="0"/>
              <a:buChar char="o"/>
            </a:pPr>
            <a:r>
              <a:rPr lang="en-US" sz="2400" dirty="0"/>
              <a:t>“RMS ” stands for Root Mean Square, and is a way of expressing an AC quantity of </a:t>
            </a:r>
            <a:r>
              <a:rPr lang="en-US" sz="2400" dirty="0" smtClean="0"/>
              <a:t>voltage or </a:t>
            </a:r>
            <a:r>
              <a:rPr lang="en-US" sz="2400" dirty="0"/>
              <a:t>current in terms functionally equivalent to DC. </a:t>
            </a:r>
            <a:endParaRPr lang="en-US" sz="2400" dirty="0" smtClean="0"/>
          </a:p>
          <a:p>
            <a:pPr lvl="1">
              <a:buFont typeface="Courier New" pitchFamily="49" charset="0"/>
              <a:buChar char="o"/>
            </a:pPr>
            <a:r>
              <a:rPr lang="en-US" sz="2400" dirty="0" smtClean="0"/>
              <a:t>Also </a:t>
            </a:r>
            <a:r>
              <a:rPr lang="en-US" sz="2400" dirty="0"/>
              <a:t>known as the “equivalent” or “</a:t>
            </a:r>
            <a:r>
              <a:rPr lang="en-US" sz="2400" dirty="0" smtClean="0"/>
              <a:t>DC equivalent</a:t>
            </a:r>
            <a:r>
              <a:rPr lang="en-US" sz="2400" dirty="0"/>
              <a:t>” value of an AC voltage or current.</a:t>
            </a:r>
          </a:p>
        </p:txBody>
      </p:sp>
    </p:spTree>
    <p:extLst>
      <p:ext uri="{BB962C8B-B14F-4D97-AF65-F5344CB8AC3E}">
        <p14:creationId xmlns:p14="http://schemas.microsoft.com/office/powerpoint/2010/main" val="3310452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contd…</a:t>
            </a:r>
            <a:endParaRPr lang="en-US" dirty="0"/>
          </a:p>
        </p:txBody>
      </p:sp>
      <p:sp>
        <p:nvSpPr>
          <p:cNvPr id="3" name="Content Placeholder 2"/>
          <p:cNvSpPr>
            <a:spLocks noGrp="1"/>
          </p:cNvSpPr>
          <p:nvPr>
            <p:ph idx="1"/>
          </p:nvPr>
        </p:nvSpPr>
        <p:spPr/>
        <p:txBody>
          <a:bodyPr/>
          <a:lstStyle/>
          <a:p>
            <a:pPr lvl="1">
              <a:buFont typeface="Courier New" pitchFamily="49" charset="0"/>
              <a:buChar char="o"/>
            </a:pPr>
            <a:r>
              <a:rPr lang="en-US" sz="2400" dirty="0"/>
              <a:t>Analog, electromechanical meter movements respond proportionally to the average </a:t>
            </a:r>
            <a:r>
              <a:rPr lang="en-US" sz="2400" dirty="0" smtClean="0"/>
              <a:t>absolute value </a:t>
            </a:r>
            <a:r>
              <a:rPr lang="en-US" sz="2400" dirty="0"/>
              <a:t>of an AC voltage or current. </a:t>
            </a:r>
            <a:endParaRPr lang="en-US" sz="2400" dirty="0" smtClean="0"/>
          </a:p>
          <a:p>
            <a:pPr lvl="1">
              <a:buFont typeface="Courier New" pitchFamily="49" charset="0"/>
              <a:buChar char="o"/>
            </a:pPr>
            <a:r>
              <a:rPr lang="en-US" sz="2400" dirty="0" smtClean="0"/>
              <a:t>When </a:t>
            </a:r>
            <a:r>
              <a:rPr lang="en-US" sz="2400" dirty="0"/>
              <a:t>RMS indication is desired, the meter's </a:t>
            </a:r>
            <a:r>
              <a:rPr lang="en-US" sz="2400" dirty="0" smtClean="0"/>
              <a:t>calibration must </a:t>
            </a:r>
            <a:r>
              <a:rPr lang="en-US" sz="2400" dirty="0"/>
              <a:t>be adjusted accordingly, usually by applying a constant multiplicative factor </a:t>
            </a:r>
            <a:r>
              <a:rPr lang="en-US" sz="2400" dirty="0" smtClean="0"/>
              <a:t>assumed for </a:t>
            </a:r>
            <a:r>
              <a:rPr lang="en-US" sz="2400" dirty="0"/>
              <a:t>a sinusoidal wave. </a:t>
            </a:r>
            <a:endParaRPr lang="en-US" sz="2400" dirty="0" smtClean="0"/>
          </a:p>
          <a:p>
            <a:pPr lvl="1">
              <a:buFont typeface="Courier New" pitchFamily="49" charset="0"/>
              <a:buChar char="o"/>
            </a:pPr>
            <a:r>
              <a:rPr lang="en-US" sz="2400" dirty="0" smtClean="0"/>
              <a:t>This </a:t>
            </a:r>
            <a:r>
              <a:rPr lang="en-US" sz="2400" dirty="0"/>
              <a:t>means that the accuracy of an electromechanical meter's </a:t>
            </a:r>
            <a:r>
              <a:rPr lang="en-US" sz="2400" dirty="0" smtClean="0"/>
              <a:t>RMS indication </a:t>
            </a:r>
            <a:r>
              <a:rPr lang="en-US" sz="2400" dirty="0"/>
              <a:t>is dependent on the purity of the waveform and whether it is the same wave </a:t>
            </a:r>
            <a:r>
              <a:rPr lang="en-US" sz="2400" dirty="0" smtClean="0"/>
              <a:t>shape as </a:t>
            </a:r>
            <a:r>
              <a:rPr lang="en-US" sz="2400" dirty="0"/>
              <a:t>the waveform used in calibrating</a:t>
            </a:r>
            <a:r>
              <a:rPr lang="en-US" sz="2400" dirty="0" smtClean="0"/>
              <a:t>.</a:t>
            </a:r>
            <a:endParaRPr lang="en-US" sz="2400" dirty="0"/>
          </a:p>
        </p:txBody>
      </p:sp>
    </p:spTree>
    <p:extLst>
      <p:ext uri="{BB962C8B-B14F-4D97-AF65-F5344CB8AC3E}">
        <p14:creationId xmlns:p14="http://schemas.microsoft.com/office/powerpoint/2010/main" val="863668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smtClean="0"/>
                  <a:t>In this experiment, we will work with periodic waveforms having period </a:t>
                </a:r>
                <a:r>
                  <a:rPr lang="en-US" sz="2400" i="1" dirty="0"/>
                  <a:t>T </a:t>
                </a:r>
                <a:r>
                  <a:rPr lang="en-US" sz="2400" dirty="0"/>
                  <a:t>and </a:t>
                </a:r>
                <a:r>
                  <a:rPr lang="en-US" sz="2400" dirty="0" smtClean="0"/>
                  <a:t>amplitude. Specifically</a:t>
                </a:r>
                <a:r>
                  <a:rPr lang="en-US" sz="2400" dirty="0"/>
                  <a:t>, we will work with the following three types of waveforms</a:t>
                </a:r>
                <a:r>
                  <a:rPr lang="en-US" sz="2400" dirty="0" smtClean="0"/>
                  <a:t>:</a:t>
                </a:r>
              </a:p>
              <a:p>
                <a:pPr marL="857250" lvl="1" indent="-457200">
                  <a:buFont typeface="+mj-lt"/>
                  <a:buAutoNum type="arabicPeriod"/>
                </a:pPr>
                <a:r>
                  <a:rPr lang="fr-FR" sz="2400" dirty="0"/>
                  <a:t>A </a:t>
                </a:r>
                <a:r>
                  <a:rPr lang="fr-FR" sz="2400" dirty="0" smtClean="0"/>
                  <a:t>sinusoidal </a:t>
                </a:r>
                <a:r>
                  <a:rPr lang="fr-FR" sz="2400" dirty="0"/>
                  <a:t>wave voltage: v(t) = </a:t>
                </a:r>
                <a:r>
                  <a:rPr lang="en-US" sz="2400" i="1" dirty="0"/>
                  <a:t>V</a:t>
                </a:r>
                <a:r>
                  <a:rPr lang="en-US" sz="2400" i="1" baseline="-25000" dirty="0"/>
                  <a:t>m</a:t>
                </a:r>
                <a:r>
                  <a:rPr lang="fr-FR" sz="2400" i="1" dirty="0" smtClean="0"/>
                  <a:t> </a:t>
                </a:r>
                <a:r>
                  <a:rPr lang="fr-FR" sz="2400" dirty="0" smtClean="0"/>
                  <a:t>cos(</a:t>
                </a:r>
                <a:r>
                  <a:rPr lang="fr-FR" sz="2400" i="1" dirty="0"/>
                  <a:t>2</a:t>
                </a:r>
                <a:r>
                  <a:rPr lang="fr-FR" sz="2400" i="1" dirty="0" smtClean="0"/>
                  <a:t>πt/T</a:t>
                </a:r>
                <a:r>
                  <a:rPr lang="fr-FR" sz="2400" dirty="0"/>
                  <a:t>) </a:t>
                </a:r>
                <a:r>
                  <a:rPr lang="fr-FR" sz="2400" dirty="0" smtClean="0"/>
                  <a:t>.</a:t>
                </a:r>
              </a:p>
              <a:p>
                <a:pPr marL="857250" lvl="1" indent="-457200">
                  <a:buFont typeface="+mj-lt"/>
                  <a:buAutoNum type="arabicPeriod"/>
                </a:pPr>
                <a:r>
                  <a:rPr lang="en-US" sz="2400" dirty="0"/>
                  <a:t>A square-wave voltage</a:t>
                </a:r>
                <a:r>
                  <a:rPr lang="en-US" sz="2400" dirty="0" smtClean="0"/>
                  <a:t>: </a:t>
                </a:r>
              </a:p>
              <a:p>
                <a:pPr marL="400050" lvl="1" indent="0">
                  <a:buNone/>
                </a:pPr>
                <a:r>
                  <a:rPr lang="fr-FR" sz="2400" dirty="0" smtClean="0"/>
                  <a:t>v(t) = </a:t>
                </a:r>
                <a:r>
                  <a:rPr lang="en-US" sz="2400" i="1" dirty="0" smtClean="0"/>
                  <a:t>V</a:t>
                </a:r>
                <a:r>
                  <a:rPr lang="en-US" sz="2400" i="1" baseline="-25000" dirty="0" smtClean="0"/>
                  <a:t>m</a:t>
                </a:r>
                <a:r>
                  <a:rPr lang="fr-FR" sz="2400" i="1" dirty="0" smtClean="0"/>
                  <a:t>  </a:t>
                </a:r>
                <a:r>
                  <a:rPr lang="fr-FR" sz="2400" dirty="0"/>
                  <a:t>for </a:t>
                </a:r>
                <a14:m>
                  <m:oMath xmlns="" xmlns:m="http://schemas.openxmlformats.org/officeDocument/2006/math">
                    <m:r>
                      <a:rPr lang="en-US" sz="2400" b="0" i="1" smtClean="0">
                        <a:latin typeface="Cambria Math"/>
                      </a:rPr>
                      <m:t>0</m:t>
                    </m:r>
                    <m:r>
                      <a:rPr lang="en-US" sz="2400" b="0" i="1" smtClean="0">
                        <a:latin typeface="Cambria Math"/>
                        <a:ea typeface="Cambria Math"/>
                      </a:rPr>
                      <m:t>≤</m:t>
                    </m:r>
                    <m:r>
                      <a:rPr lang="en-US" sz="2400" b="0" i="1" smtClean="0">
                        <a:latin typeface="Cambria Math"/>
                        <a:ea typeface="Cambria Math"/>
                      </a:rPr>
                      <m:t>𝑡</m:t>
                    </m:r>
                    <m:r>
                      <a:rPr lang="en-US" sz="2400" b="0" i="1" smtClean="0">
                        <a:latin typeface="Cambria Math"/>
                        <a:ea typeface="Cambria Math"/>
                      </a:rPr>
                      <m:t>&lt; </m:t>
                    </m:r>
                    <m:f>
                      <m:fPr>
                        <m:ctrlPr>
                          <a:rPr lang="en-US" sz="2400" b="0" i="1" smtClean="0">
                            <a:latin typeface="Cambria Math"/>
                            <a:ea typeface="Cambria Math"/>
                          </a:rPr>
                        </m:ctrlPr>
                      </m:fPr>
                      <m:num>
                        <m:r>
                          <m:rPr>
                            <m:nor/>
                          </m:rPr>
                          <a:rPr lang="fr-FR" sz="2400" i="1" dirty="0"/>
                          <m:t>T</m:t>
                        </m:r>
                        <m:r>
                          <m:rPr>
                            <m:nor/>
                          </m:rPr>
                          <a:rPr lang="en-US" sz="2400" dirty="0"/>
                          <m:t> </m:t>
                        </m:r>
                      </m:num>
                      <m:den>
                        <m:r>
                          <m:rPr>
                            <m:nor/>
                          </m:rPr>
                          <a:rPr lang="fr-FR" sz="2400" i="1" dirty="0"/>
                          <m:t>2</m:t>
                        </m:r>
                      </m:den>
                    </m:f>
                    <m:r>
                      <a:rPr lang="en-US" sz="2400" b="0" i="0" smtClean="0">
                        <a:latin typeface="Cambria Math"/>
                        <a:ea typeface="Cambria Math"/>
                      </a:rPr>
                      <m:t> </m:t>
                    </m:r>
                  </m:oMath>
                </a14:m>
                <a:r>
                  <a:rPr lang="en-US" sz="2400" dirty="0" smtClean="0"/>
                  <a:t>;</a:t>
                </a:r>
                <a14:m>
                  <m:oMath xmlns="" xmlns:m="http://schemas.openxmlformats.org/officeDocument/2006/math">
                    <m:r>
                      <a:rPr lang="en-US" sz="2400" b="0" i="0" dirty="0" smtClean="0">
                        <a:latin typeface="Cambria Math"/>
                      </a:rPr>
                      <m:t> </m:t>
                    </m:r>
                    <m:r>
                      <m:rPr>
                        <m:nor/>
                      </m:rPr>
                      <a:rPr lang="fr-FR" sz="2400" i="1" dirty="0"/>
                      <m:t>T</m:t>
                    </m:r>
                    <m:r>
                      <a:rPr lang="en-US" sz="2400" i="1">
                        <a:latin typeface="Cambria Math"/>
                        <a:ea typeface="Cambria Math"/>
                      </a:rPr>
                      <m:t>≤</m:t>
                    </m:r>
                    <m:r>
                      <a:rPr lang="en-US" sz="2400" i="1">
                        <a:latin typeface="Cambria Math"/>
                        <a:ea typeface="Cambria Math"/>
                      </a:rPr>
                      <m:t>𝑡</m:t>
                    </m:r>
                    <m:r>
                      <a:rPr lang="en-US" sz="2400" i="1">
                        <a:latin typeface="Cambria Math"/>
                        <a:ea typeface="Cambria Math"/>
                      </a:rPr>
                      <m:t>&lt; </m:t>
                    </m:r>
                    <m:f>
                      <m:fPr>
                        <m:ctrlPr>
                          <a:rPr lang="en-US" sz="2400" i="1">
                            <a:latin typeface="Cambria Math"/>
                            <a:ea typeface="Cambria Math"/>
                          </a:rPr>
                        </m:ctrlPr>
                      </m:fPr>
                      <m:num>
                        <m:r>
                          <m:rPr>
                            <m:nor/>
                          </m:rPr>
                          <a:rPr lang="en-US" sz="2400" b="0" i="1" smtClean="0">
                            <a:latin typeface="Cambria Math"/>
                            <a:ea typeface="Cambria Math"/>
                          </a:rPr>
                          <m:t>3</m:t>
                        </m:r>
                        <m:r>
                          <m:rPr>
                            <m:nor/>
                          </m:rPr>
                          <a:rPr lang="fr-FR" sz="2400" i="1" dirty="0"/>
                          <m:t>T</m:t>
                        </m:r>
                        <m:r>
                          <m:rPr>
                            <m:nor/>
                          </m:rPr>
                          <a:rPr lang="en-US" sz="2400" dirty="0"/>
                          <m:t> </m:t>
                        </m:r>
                      </m:num>
                      <m:den>
                        <m:r>
                          <m:rPr>
                            <m:nor/>
                          </m:rPr>
                          <a:rPr lang="fr-FR" sz="2400" i="1" dirty="0"/>
                          <m:t>2</m:t>
                        </m:r>
                      </m:den>
                    </m:f>
                  </m:oMath>
                </a14:m>
                <a:r>
                  <a:rPr lang="en-US" sz="2400" dirty="0" smtClean="0"/>
                  <a:t>; etc.</a:t>
                </a:r>
              </a:p>
              <a:p>
                <a:pPr marL="400050" lvl="1" indent="0">
                  <a:buNone/>
                </a:pPr>
                <a:r>
                  <a:rPr lang="fr-FR" sz="2400" dirty="0"/>
                  <a:t>v(t) = </a:t>
                </a:r>
                <a:r>
                  <a:rPr lang="fr-FR" sz="2400" dirty="0" smtClean="0"/>
                  <a:t>-</a:t>
                </a:r>
                <a:r>
                  <a:rPr lang="en-US" sz="2400" i="1" dirty="0" smtClean="0"/>
                  <a:t>V</a:t>
                </a:r>
                <a:r>
                  <a:rPr lang="en-US" sz="2400" i="1" baseline="-25000" dirty="0" smtClean="0"/>
                  <a:t>m</a:t>
                </a:r>
                <a:r>
                  <a:rPr lang="fr-FR" sz="2400" i="1" dirty="0" smtClean="0"/>
                  <a:t>  </a:t>
                </a:r>
                <a:r>
                  <a:rPr lang="fr-FR" sz="2400" dirty="0"/>
                  <a:t>for</a:t>
                </a:r>
                <a:r>
                  <a:rPr lang="fr-FR" sz="2400" dirty="0" smtClean="0"/>
                  <a:t> </a:t>
                </a:r>
                <a14:m>
                  <m:oMath xmlns="" xmlns:m="http://schemas.openxmlformats.org/officeDocument/2006/math">
                    <m:f>
                      <m:fPr>
                        <m:ctrlPr>
                          <a:rPr lang="en-US" sz="2400" i="1">
                            <a:latin typeface="Cambria Math"/>
                            <a:ea typeface="Cambria Math"/>
                          </a:rPr>
                        </m:ctrlPr>
                      </m:fPr>
                      <m:num>
                        <m:r>
                          <m:rPr>
                            <m:nor/>
                          </m:rPr>
                          <a:rPr lang="fr-FR" sz="2400" i="1" dirty="0"/>
                          <m:t>T</m:t>
                        </m:r>
                        <m:r>
                          <m:rPr>
                            <m:nor/>
                          </m:rPr>
                          <a:rPr lang="en-US" sz="2400" dirty="0"/>
                          <m:t> </m:t>
                        </m:r>
                      </m:num>
                      <m:den>
                        <m:r>
                          <m:rPr>
                            <m:nor/>
                          </m:rPr>
                          <a:rPr lang="fr-FR" sz="2400" i="1" dirty="0"/>
                          <m:t>2</m:t>
                        </m:r>
                      </m:den>
                    </m:f>
                    <m:r>
                      <a:rPr lang="en-US" sz="2400" i="1">
                        <a:latin typeface="Cambria Math"/>
                        <a:ea typeface="Cambria Math"/>
                      </a:rPr>
                      <m:t>≤</m:t>
                    </m:r>
                    <m:r>
                      <a:rPr lang="en-US" sz="2400" i="1">
                        <a:latin typeface="Cambria Math"/>
                        <a:ea typeface="Cambria Math"/>
                      </a:rPr>
                      <m:t>𝑡</m:t>
                    </m:r>
                    <m:r>
                      <a:rPr lang="en-US" sz="2400" i="1">
                        <a:latin typeface="Cambria Math"/>
                        <a:ea typeface="Cambria Math"/>
                      </a:rPr>
                      <m:t>&lt;</m:t>
                    </m:r>
                    <m:r>
                      <m:rPr>
                        <m:nor/>
                      </m:rPr>
                      <a:rPr lang="fr-FR" sz="2400" i="1" dirty="0"/>
                      <m:t>T</m:t>
                    </m:r>
                  </m:oMath>
                </a14:m>
                <a:r>
                  <a:rPr lang="en-US" sz="2400" dirty="0"/>
                  <a:t>;</a:t>
                </a:r>
                <a14:m>
                  <m:oMath xmlns="" xmlns:m="http://schemas.openxmlformats.org/officeDocument/2006/math">
                    <m:f>
                      <m:fPr>
                        <m:ctrlPr>
                          <a:rPr lang="en-US" sz="2400" i="1">
                            <a:latin typeface="Cambria Math"/>
                            <a:ea typeface="Cambria Math"/>
                          </a:rPr>
                        </m:ctrlPr>
                      </m:fPr>
                      <m:num>
                        <m:r>
                          <m:rPr>
                            <m:nor/>
                          </m:rPr>
                          <a:rPr lang="en-US" sz="2400" i="1">
                            <a:latin typeface="Cambria Math"/>
                            <a:ea typeface="Cambria Math"/>
                          </a:rPr>
                          <m:t>3</m:t>
                        </m:r>
                        <m:r>
                          <m:rPr>
                            <m:nor/>
                          </m:rPr>
                          <a:rPr lang="fr-FR" sz="2400" i="1" dirty="0"/>
                          <m:t>T</m:t>
                        </m:r>
                        <m:r>
                          <m:rPr>
                            <m:nor/>
                          </m:rPr>
                          <a:rPr lang="en-US" sz="2400" dirty="0"/>
                          <m:t> </m:t>
                        </m:r>
                      </m:num>
                      <m:den>
                        <m:r>
                          <m:rPr>
                            <m:nor/>
                          </m:rPr>
                          <a:rPr lang="fr-FR" sz="2400" i="1" dirty="0"/>
                          <m:t>2</m:t>
                        </m:r>
                      </m:den>
                    </m:f>
                    <m:r>
                      <a:rPr lang="en-US" sz="2400" i="1">
                        <a:latin typeface="Cambria Math"/>
                        <a:ea typeface="Cambria Math"/>
                      </a:rPr>
                      <m:t>≤</m:t>
                    </m:r>
                    <m:r>
                      <a:rPr lang="en-US" sz="2400" i="1">
                        <a:latin typeface="Cambria Math"/>
                        <a:ea typeface="Cambria Math"/>
                      </a:rPr>
                      <m:t>𝑡</m:t>
                    </m:r>
                    <m:r>
                      <a:rPr lang="en-US" sz="2400" i="1">
                        <a:latin typeface="Cambria Math"/>
                        <a:ea typeface="Cambria Math"/>
                      </a:rPr>
                      <m:t>&lt;</m:t>
                    </m:r>
                    <m:r>
                      <m:rPr>
                        <m:nor/>
                      </m:rPr>
                      <a:rPr lang="en-US" sz="2400" b="0" i="1" smtClean="0">
                        <a:latin typeface="Cambria Math"/>
                        <a:ea typeface="Cambria Math"/>
                      </a:rPr>
                      <m:t>2</m:t>
                    </m:r>
                    <m:r>
                      <m:rPr>
                        <m:nor/>
                      </m:rPr>
                      <a:rPr lang="fr-FR" sz="2400" i="1" dirty="0"/>
                      <m:t>T</m:t>
                    </m:r>
                  </m:oMath>
                </a14:m>
                <a:r>
                  <a:rPr lang="en-US" sz="2400" dirty="0"/>
                  <a:t>; etc</a:t>
                </a:r>
                <a:r>
                  <a:rPr lang="en-US" sz="2400" dirty="0" smtClean="0"/>
                  <a:t>.</a:t>
                </a:r>
              </a:p>
              <a:p>
                <a:pPr marL="400050" lvl="1" indent="0">
                  <a:buNone/>
                </a:pPr>
                <a:r>
                  <a:rPr lang="en-US" sz="2400" dirty="0" smtClean="0"/>
                  <a:t>3.   A triangular-wave </a:t>
                </a:r>
                <a:r>
                  <a:rPr lang="en-US" sz="2400" dirty="0"/>
                  <a:t>voltage: </a:t>
                </a:r>
              </a:p>
              <a:p>
                <a:pPr marL="400050" lvl="1" indent="0">
                  <a:buNone/>
                </a:pPr>
                <a:r>
                  <a:rPr lang="fr-FR" sz="2400" dirty="0" smtClean="0"/>
                  <a:t>v(t) = 4</a:t>
                </a:r>
                <a:r>
                  <a:rPr lang="en-US" sz="2400" i="1" dirty="0" smtClean="0"/>
                  <a:t>V</a:t>
                </a:r>
                <a:r>
                  <a:rPr lang="en-US" sz="2400" i="1" baseline="-25000" dirty="0" smtClean="0"/>
                  <a:t>m</a:t>
                </a:r>
                <a:r>
                  <a:rPr lang="fr-FR" sz="2400" i="1" dirty="0" smtClean="0"/>
                  <a:t> </a:t>
                </a:r>
                <a:r>
                  <a:rPr lang="fr-FR" sz="2400" dirty="0" smtClean="0"/>
                  <a:t>[(</a:t>
                </a:r>
                <a:r>
                  <a:rPr lang="fr-FR" sz="2400" i="1" dirty="0" smtClean="0"/>
                  <a:t>t-nT</a:t>
                </a:r>
                <a:r>
                  <a:rPr lang="fr-FR" sz="2400" dirty="0" smtClean="0"/>
                  <a:t>)/</a:t>
                </a:r>
                <a:r>
                  <a:rPr lang="fr-FR" sz="2400" i="1" dirty="0" smtClean="0"/>
                  <a:t>T</a:t>
                </a:r>
                <a:r>
                  <a:rPr lang="fr-FR" sz="2400" dirty="0" smtClean="0"/>
                  <a:t>] </a:t>
                </a:r>
                <a:r>
                  <a:rPr lang="fr-FR" sz="2400" dirty="0"/>
                  <a:t>for</a:t>
                </a:r>
                <a:r>
                  <a:rPr lang="fr-FR" sz="2400" dirty="0" smtClean="0"/>
                  <a:t> </a:t>
                </a:r>
                <a14:m>
                  <m:oMath xmlns="" xmlns:m="http://schemas.openxmlformats.org/officeDocument/2006/math">
                    <m:r>
                      <m:rPr>
                        <m:nor/>
                      </m:rPr>
                      <a:rPr lang="fr-FR" sz="2400" i="1" dirty="0"/>
                      <m:t>(</m:t>
                    </m:r>
                    <m:r>
                      <m:rPr>
                        <m:nor/>
                      </m:rPr>
                      <a:rPr lang="fr-FR" sz="2400" i="1" dirty="0"/>
                      <m:t>n</m:t>
                    </m:r>
                    <m:r>
                      <m:rPr>
                        <m:nor/>
                      </m:rPr>
                      <a:rPr lang="fr-FR" sz="2400" i="1" dirty="0"/>
                      <m:t> −</m:t>
                    </m:r>
                    <m:f>
                      <m:fPr>
                        <m:type m:val="skw"/>
                        <m:ctrlPr>
                          <a:rPr lang="fr-FR" sz="2400" i="1" dirty="0">
                            <a:latin typeface="Cambria Math"/>
                          </a:rPr>
                        </m:ctrlPr>
                      </m:fPr>
                      <m:num>
                        <m:r>
                          <a:rPr lang="en-US" sz="2400" i="1" dirty="0">
                            <a:latin typeface="Cambria Math"/>
                          </a:rPr>
                          <m:t>1</m:t>
                        </m:r>
                      </m:num>
                      <m:den>
                        <m:r>
                          <a:rPr lang="en-US" sz="2400" i="1" dirty="0">
                            <a:latin typeface="Cambria Math"/>
                          </a:rPr>
                          <m:t>4</m:t>
                        </m:r>
                      </m:den>
                    </m:f>
                    <m:r>
                      <a:rPr lang="en-US" sz="2400" i="1" dirty="0">
                        <a:latin typeface="Cambria Math"/>
                      </a:rPr>
                      <m:t>)</m:t>
                    </m:r>
                    <m:r>
                      <m:rPr>
                        <m:nor/>
                      </m:rPr>
                      <a:rPr lang="fr-FR" sz="2400" i="1" dirty="0"/>
                      <m:t>T</m:t>
                    </m:r>
                    <m:r>
                      <a:rPr lang="en-US" sz="2400" i="1">
                        <a:latin typeface="Cambria Math"/>
                      </a:rPr>
                      <m:t>≤</m:t>
                    </m:r>
                    <m:r>
                      <a:rPr lang="en-US" sz="2400" i="1">
                        <a:latin typeface="Cambria Math"/>
                      </a:rPr>
                      <m:t>𝑡</m:t>
                    </m:r>
                    <m:r>
                      <a:rPr lang="en-US" sz="2400" i="1">
                        <a:latin typeface="Cambria Math"/>
                      </a:rPr>
                      <m:t>&lt;</m:t>
                    </m:r>
                    <m:r>
                      <m:rPr>
                        <m:nor/>
                      </m:rPr>
                      <a:rPr lang="fr-FR" sz="2400" i="1" dirty="0"/>
                      <m:t>(</m:t>
                    </m:r>
                    <m:r>
                      <m:rPr>
                        <m:nor/>
                      </m:rPr>
                      <a:rPr lang="fr-FR" sz="2400" i="1" dirty="0"/>
                      <m:t>n</m:t>
                    </m:r>
                    <m:r>
                      <m:rPr>
                        <m:nor/>
                      </m:rPr>
                      <a:rPr lang="fr-FR" sz="2400" i="1" dirty="0"/>
                      <m:t> </m:t>
                    </m:r>
                    <m:r>
                      <a:rPr lang="en-US" sz="2400" i="1" dirty="0">
                        <a:latin typeface="Cambria Math"/>
                      </a:rPr>
                      <m:t>+</m:t>
                    </m:r>
                    <m:f>
                      <m:fPr>
                        <m:type m:val="skw"/>
                        <m:ctrlPr>
                          <a:rPr lang="fr-FR" sz="2400" i="1" dirty="0">
                            <a:latin typeface="Cambria Math"/>
                          </a:rPr>
                        </m:ctrlPr>
                      </m:fPr>
                      <m:num>
                        <m:r>
                          <a:rPr lang="en-US" sz="2400" i="1" dirty="0">
                            <a:latin typeface="Cambria Math"/>
                          </a:rPr>
                          <m:t>1</m:t>
                        </m:r>
                      </m:num>
                      <m:den>
                        <m:r>
                          <a:rPr lang="en-US" sz="2400" i="1" dirty="0">
                            <a:latin typeface="Cambria Math"/>
                          </a:rPr>
                          <m:t>4</m:t>
                        </m:r>
                      </m:den>
                    </m:f>
                    <m:r>
                      <a:rPr lang="en-US" sz="2400" i="1" dirty="0">
                        <a:latin typeface="Cambria Math"/>
                      </a:rPr>
                      <m:t>)</m:t>
                    </m:r>
                    <m:r>
                      <m:rPr>
                        <m:nor/>
                      </m:rPr>
                      <a:rPr lang="fr-FR" sz="2400" i="1" dirty="0"/>
                      <m:t>T</m:t>
                    </m:r>
                  </m:oMath>
                </a14:m>
                <a:endParaRPr lang="en-US" sz="2400" i="1" dirty="0"/>
              </a:p>
              <a:p>
                <a:pPr marL="400050" lvl="1" indent="0">
                  <a:buNone/>
                </a:pPr>
                <a:r>
                  <a:rPr lang="fr-FR" sz="2400" dirty="0"/>
                  <a:t>v(t) = </a:t>
                </a:r>
                <a:r>
                  <a:rPr lang="en-US" sz="2400" i="1" dirty="0" smtClean="0"/>
                  <a:t>V</a:t>
                </a:r>
                <a:r>
                  <a:rPr lang="en-US" sz="2400" i="1" baseline="-25000" dirty="0" smtClean="0"/>
                  <a:t>m</a:t>
                </a:r>
                <a:r>
                  <a:rPr lang="fr-FR" sz="2400" i="1" dirty="0" smtClean="0"/>
                  <a:t> </a:t>
                </a:r>
                <a:r>
                  <a:rPr lang="fr-FR" sz="2400" dirty="0"/>
                  <a:t>[(</a:t>
                </a:r>
                <a:r>
                  <a:rPr lang="fr-FR" sz="2400" i="1" dirty="0"/>
                  <a:t>t-</a:t>
                </a:r>
                <a:r>
                  <a:rPr lang="fr-FR" sz="2400" dirty="0"/>
                  <a:t> </a:t>
                </a:r>
                <a14:m>
                  <m:oMath xmlns="" xmlns:m="http://schemas.openxmlformats.org/officeDocument/2006/math">
                    <m:r>
                      <m:rPr>
                        <m:nor/>
                      </m:rPr>
                      <a:rPr lang="fr-FR" sz="2400" dirty="0"/>
                      <m:t>(</m:t>
                    </m:r>
                    <m:r>
                      <m:rPr>
                        <m:nor/>
                      </m:rPr>
                      <a:rPr lang="fr-FR" sz="2400" i="1" dirty="0"/>
                      <m:t>n</m:t>
                    </m:r>
                    <m:r>
                      <m:rPr>
                        <m:nor/>
                      </m:rPr>
                      <a:rPr lang="fr-FR" sz="2400" i="1" dirty="0"/>
                      <m:t> </m:t>
                    </m:r>
                    <m:r>
                      <a:rPr lang="en-US" sz="2400" i="1" dirty="0">
                        <a:latin typeface="Cambria Math"/>
                      </a:rPr>
                      <m:t>+</m:t>
                    </m:r>
                    <m:f>
                      <m:fPr>
                        <m:type m:val="skw"/>
                        <m:ctrlPr>
                          <a:rPr lang="fr-FR" sz="2400" i="1" dirty="0">
                            <a:latin typeface="Cambria Math"/>
                          </a:rPr>
                        </m:ctrlPr>
                      </m:fPr>
                      <m:num>
                        <m:r>
                          <a:rPr lang="en-US" sz="2400" i="1" dirty="0">
                            <a:latin typeface="Cambria Math"/>
                            <a:ea typeface="Cambria Math"/>
                          </a:rPr>
                          <m:t>1</m:t>
                        </m:r>
                      </m:num>
                      <m:den>
                        <m:r>
                          <a:rPr lang="en-US" sz="2400" i="1" dirty="0">
                            <a:latin typeface="Cambria Math"/>
                          </a:rPr>
                          <m:t>4</m:t>
                        </m:r>
                      </m:den>
                    </m:f>
                    <m:r>
                      <a:rPr lang="en-US" sz="2400" i="1" dirty="0">
                        <a:latin typeface="Cambria Math"/>
                      </a:rPr>
                      <m:t>)</m:t>
                    </m:r>
                    <m:r>
                      <m:rPr>
                        <m:nor/>
                      </m:rPr>
                      <a:rPr lang="fr-FR" sz="2400" i="1" dirty="0"/>
                      <m:t>T</m:t>
                    </m:r>
                  </m:oMath>
                </a14:m>
                <a:r>
                  <a:rPr lang="fr-FR" sz="2400" dirty="0"/>
                  <a:t>)/</a:t>
                </a:r>
                <a:r>
                  <a:rPr lang="fr-FR" sz="2400" i="1" dirty="0"/>
                  <a:t>T</a:t>
                </a:r>
                <a:r>
                  <a:rPr lang="fr-FR" sz="2400" dirty="0"/>
                  <a:t>] for </a:t>
                </a:r>
                <a14:m>
                  <m:oMath xmlns="" xmlns:m="http://schemas.openxmlformats.org/officeDocument/2006/math">
                    <m:r>
                      <m:rPr>
                        <m:nor/>
                      </m:rPr>
                      <a:rPr lang="fr-FR" sz="2200" dirty="0"/>
                      <m:t>(</m:t>
                    </m:r>
                    <m:r>
                      <m:rPr>
                        <m:nor/>
                      </m:rPr>
                      <a:rPr lang="fr-FR" sz="2200" i="1" dirty="0"/>
                      <m:t>n</m:t>
                    </m:r>
                    <m:r>
                      <m:rPr>
                        <m:nor/>
                      </m:rPr>
                      <a:rPr lang="fr-FR" sz="2200" i="1" dirty="0"/>
                      <m:t> </m:t>
                    </m:r>
                    <m:r>
                      <a:rPr lang="en-US" sz="2200" b="0" i="1" dirty="0" smtClean="0">
                        <a:latin typeface="Cambria Math"/>
                      </a:rPr>
                      <m:t>+</m:t>
                    </m:r>
                    <m:f>
                      <m:fPr>
                        <m:type m:val="skw"/>
                        <m:ctrlPr>
                          <a:rPr lang="fr-FR" sz="2200" i="1" dirty="0">
                            <a:latin typeface="Cambria Math"/>
                          </a:rPr>
                        </m:ctrlPr>
                      </m:fPr>
                      <m:num>
                        <m:r>
                          <a:rPr lang="en-US" sz="2200" i="1" dirty="0">
                            <a:latin typeface="Cambria Math"/>
                            <a:ea typeface="Cambria Math"/>
                          </a:rPr>
                          <m:t>1</m:t>
                        </m:r>
                      </m:num>
                      <m:den>
                        <m:r>
                          <a:rPr lang="en-US" sz="2200" i="1" dirty="0">
                            <a:latin typeface="Cambria Math"/>
                          </a:rPr>
                          <m:t>4</m:t>
                        </m:r>
                      </m:den>
                    </m:f>
                    <m:r>
                      <a:rPr lang="en-US" sz="2200" i="1" dirty="0">
                        <a:latin typeface="Cambria Math"/>
                      </a:rPr>
                      <m:t>)</m:t>
                    </m:r>
                    <m:r>
                      <m:rPr>
                        <m:nor/>
                      </m:rPr>
                      <a:rPr lang="fr-FR" sz="2200" i="1" dirty="0"/>
                      <m:t>T</m:t>
                    </m:r>
                    <m:r>
                      <a:rPr lang="en-US" sz="2200" i="1">
                        <a:latin typeface="Cambria Math"/>
                        <a:ea typeface="Cambria Math"/>
                      </a:rPr>
                      <m:t>≤</m:t>
                    </m:r>
                    <m:r>
                      <a:rPr lang="en-US" sz="2200" i="1">
                        <a:latin typeface="Cambria Math"/>
                        <a:ea typeface="Cambria Math"/>
                      </a:rPr>
                      <m:t>𝑡</m:t>
                    </m:r>
                    <m:r>
                      <a:rPr lang="en-US" sz="2200" i="1">
                        <a:latin typeface="Cambria Math"/>
                        <a:ea typeface="Cambria Math"/>
                      </a:rPr>
                      <m:t>&lt;</m:t>
                    </m:r>
                    <m:r>
                      <m:rPr>
                        <m:nor/>
                      </m:rPr>
                      <a:rPr lang="fr-FR" sz="2200" dirty="0"/>
                      <m:t>(</m:t>
                    </m:r>
                    <m:r>
                      <m:rPr>
                        <m:nor/>
                      </m:rPr>
                      <a:rPr lang="fr-FR" sz="2200" i="1" dirty="0"/>
                      <m:t>n</m:t>
                    </m:r>
                    <m:r>
                      <m:rPr>
                        <m:nor/>
                      </m:rPr>
                      <a:rPr lang="fr-FR" sz="2200" dirty="0"/>
                      <m:t> </m:t>
                    </m:r>
                    <m:r>
                      <a:rPr lang="en-US" sz="2200" b="0" i="1" dirty="0" smtClean="0">
                        <a:latin typeface="Cambria Math"/>
                      </a:rPr>
                      <m:t>+</m:t>
                    </m:r>
                    <m:f>
                      <m:fPr>
                        <m:type m:val="skw"/>
                        <m:ctrlPr>
                          <a:rPr lang="fr-FR" sz="2200" i="1" dirty="0">
                            <a:latin typeface="Cambria Math"/>
                          </a:rPr>
                        </m:ctrlPr>
                      </m:fPr>
                      <m:num>
                        <m:r>
                          <a:rPr lang="en-US" sz="2200" b="0" i="1" dirty="0" smtClean="0">
                            <a:latin typeface="Cambria Math"/>
                          </a:rPr>
                          <m:t>3</m:t>
                        </m:r>
                      </m:num>
                      <m:den>
                        <m:r>
                          <a:rPr lang="en-US" sz="2200" i="1" dirty="0">
                            <a:latin typeface="Cambria Math"/>
                          </a:rPr>
                          <m:t>4</m:t>
                        </m:r>
                      </m:den>
                    </m:f>
                    <m:r>
                      <a:rPr lang="en-US" sz="2200" i="1" dirty="0">
                        <a:latin typeface="Cambria Math"/>
                      </a:rPr>
                      <m:t>)</m:t>
                    </m:r>
                    <m:r>
                      <m:rPr>
                        <m:nor/>
                      </m:rPr>
                      <a:rPr lang="fr-FR" sz="2200" i="1" dirty="0"/>
                      <m:t>T</m:t>
                    </m:r>
                  </m:oMath>
                </a14:m>
                <a:r>
                  <a:rPr lang="en-US" sz="2200" dirty="0" smtClean="0"/>
                  <a:t> </a:t>
                </a:r>
              </a:p>
              <a:p>
                <a:pPr marL="400050" lvl="1" indent="0">
                  <a:buNone/>
                </a:pPr>
                <a:r>
                  <a:rPr lang="en-US" sz="2400" dirty="0" smtClean="0"/>
                  <a:t>where </a:t>
                </a:r>
                <a14:m>
                  <m:oMath xmlns="" xmlns:m="http://schemas.openxmlformats.org/officeDocument/2006/math">
                    <m:r>
                      <m:rPr>
                        <m:nor/>
                      </m:rPr>
                      <a:rPr lang="fr-FR" sz="2400" i="1" dirty="0"/>
                      <m:t>n</m:t>
                    </m:r>
                    <m:r>
                      <m:rPr>
                        <m:nor/>
                      </m:rPr>
                      <a:rPr lang="en-US" sz="2400" b="0" i="0" dirty="0" smtClean="0"/>
                      <m:t> </m:t>
                    </m:r>
                    <m:r>
                      <m:rPr>
                        <m:nor/>
                      </m:rPr>
                      <a:rPr lang="en-US" sz="2400" b="0" dirty="0" smtClean="0"/>
                      <m:t>=</m:t>
                    </m:r>
                    <m:r>
                      <m:rPr>
                        <m:nor/>
                      </m:rPr>
                      <a:rPr lang="en-US" sz="2400" b="0" i="0" dirty="0" smtClean="0"/>
                      <m:t> </m:t>
                    </m:r>
                    <m:r>
                      <m:rPr>
                        <m:nor/>
                      </m:rPr>
                      <a:rPr lang="en-US" sz="2400" b="0" dirty="0" smtClean="0"/>
                      <m:t>0,1,2,3</m:t>
                    </m:r>
                    <m:r>
                      <a:rPr lang="en-US" sz="2400" b="0" i="0" dirty="0" smtClean="0">
                        <a:latin typeface="Cambria Math"/>
                      </a:rPr>
                      <m:t>…</m:t>
                    </m:r>
                  </m:oMath>
                </a14:m>
                <a:r>
                  <a:rPr lang="en-US" sz="2400" dirty="0" smtClean="0"/>
                  <a:t> </a:t>
                </a:r>
                <a:endParaRPr lang="en-US" sz="2400" dirty="0"/>
              </a:p>
              <a:p>
                <a:pPr marL="400050" lvl="1"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885" r="-1926" b="-3982"/>
                </a:stretch>
              </a:blipFill>
            </p:spPr>
            <p:txBody>
              <a:bodyPr/>
              <a:lstStyle/>
              <a:p>
                <a:r>
                  <a:rPr lang="en-US">
                    <a:noFill/>
                  </a:rPr>
                  <a:t> </a:t>
                </a:r>
              </a:p>
            </p:txBody>
          </p:sp>
        </mc:Fallback>
      </mc:AlternateContent>
    </p:spTree>
    <p:extLst>
      <p:ext uri="{BB962C8B-B14F-4D97-AF65-F5344CB8AC3E}">
        <p14:creationId xmlns:p14="http://schemas.microsoft.com/office/powerpoint/2010/main" val="3161981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smtClean="0"/>
                  <a:t>AC voltage and current waveforms are further depicted in a number of ways. </a:t>
                </a:r>
              </a:p>
              <a:p>
                <a:r>
                  <a:rPr lang="en-US" sz="2400" dirty="0" smtClean="0"/>
                  <a:t>Two </a:t>
                </a:r>
                <a:r>
                  <a:rPr lang="en-US" sz="2400" dirty="0"/>
                  <a:t>of the </a:t>
                </a:r>
                <a:r>
                  <a:rPr lang="en-US" sz="2400" dirty="0" smtClean="0"/>
                  <a:t>most common </a:t>
                </a:r>
                <a:r>
                  <a:rPr lang="en-US" sz="2400" dirty="0"/>
                  <a:t>and useful are the average and the root-mean-square (rms ) values.</a:t>
                </a:r>
              </a:p>
              <a:p>
                <a:r>
                  <a:rPr lang="en-US" sz="2400" dirty="0"/>
                  <a:t>The average value of a time-varying waveform x(t) with period T is given by</a:t>
                </a:r>
                <a:r>
                  <a:rPr lang="en-US" sz="2400" dirty="0" smtClean="0"/>
                  <a:t>:</a:t>
                </a:r>
              </a:p>
              <a:p>
                <a:pPr marL="0" indent="0" algn="ctr">
                  <a:buNone/>
                </a:pPr>
                <a14:m>
                  <m:oMathPara xmlns="" xmlns:m="http://schemas.openxmlformats.org/officeDocument/2006/math">
                    <m:oMathParaPr>
                      <m:jc m:val="centerGroup"/>
                    </m:oMathParaPr>
                    <m:oMath xmlns:m="http://schemas.openxmlformats.org/officeDocument/2006/math">
                      <m:sSub>
                        <m:sSubPr>
                          <m:ctrlPr>
                            <a:rPr lang="en-US" sz="2200" i="1">
                              <a:latin typeface="Cambria Math"/>
                            </a:rPr>
                          </m:ctrlPr>
                        </m:sSubPr>
                        <m:e>
                          <m:r>
                            <a:rPr lang="en-US" sz="2200" i="1">
                              <a:latin typeface="Cambria Math"/>
                            </a:rPr>
                            <m:t>𝑋</m:t>
                          </m:r>
                        </m:e>
                        <m:sub>
                          <m:r>
                            <a:rPr lang="en-US" sz="2200" i="1">
                              <a:latin typeface="Cambria Math"/>
                            </a:rPr>
                            <m:t>𝑎𝑣𝑔</m:t>
                          </m:r>
                        </m:sub>
                      </m:sSub>
                      <m:r>
                        <a:rPr lang="en-US" sz="2200" i="1">
                          <a:latin typeface="Cambria Math"/>
                        </a:rPr>
                        <m:t>=</m:t>
                      </m:r>
                      <m:f>
                        <m:fPr>
                          <m:ctrlPr>
                            <a:rPr lang="en-US" sz="2200" i="1">
                              <a:latin typeface="Cambria Math"/>
                            </a:rPr>
                          </m:ctrlPr>
                        </m:fPr>
                        <m:num>
                          <m:r>
                            <a:rPr lang="en-US" sz="2200" i="1">
                              <a:latin typeface="Cambria Math"/>
                            </a:rPr>
                            <m:t>1</m:t>
                          </m:r>
                        </m:num>
                        <m:den>
                          <m:r>
                            <a:rPr lang="en-US" sz="2200" i="1">
                              <a:latin typeface="Cambria Math"/>
                            </a:rPr>
                            <m:t>𝑇</m:t>
                          </m:r>
                        </m:den>
                      </m:f>
                      <m:nary>
                        <m:naryPr>
                          <m:limLoc m:val="undOvr"/>
                          <m:ctrlPr>
                            <a:rPr lang="en-US" sz="2200" i="1">
                              <a:latin typeface="Cambria Math"/>
                            </a:rPr>
                          </m:ctrlPr>
                        </m:naryPr>
                        <m:sub>
                          <m:r>
                            <m:rPr>
                              <m:brk m:alnAt="24"/>
                            </m:rPr>
                            <a:rPr lang="en-US" sz="2200" i="1">
                              <a:latin typeface="Cambria Math"/>
                            </a:rPr>
                            <m:t>0</m:t>
                          </m:r>
                        </m:sub>
                        <m:sup>
                          <m:r>
                            <a:rPr lang="en-US" sz="2200" b="0" i="1" smtClean="0">
                              <a:latin typeface="Cambria Math"/>
                            </a:rPr>
                            <m:t>𝑇</m:t>
                          </m:r>
                        </m:sup>
                        <m:e>
                          <m:r>
                            <a:rPr lang="en-US" sz="2200" i="1">
                              <a:latin typeface="Cambria Math"/>
                            </a:rPr>
                            <m:t>𝑥</m:t>
                          </m:r>
                          <m:d>
                            <m:dPr>
                              <m:ctrlPr>
                                <a:rPr lang="en-US" sz="2200" i="1">
                                  <a:latin typeface="Cambria Math"/>
                                </a:rPr>
                              </m:ctrlPr>
                            </m:dPr>
                            <m:e>
                              <m:r>
                                <a:rPr lang="en-US" sz="2200" i="1">
                                  <a:latin typeface="Cambria Math"/>
                                </a:rPr>
                                <m:t>𝑡</m:t>
                              </m:r>
                            </m:e>
                          </m:d>
                          <m:r>
                            <a:rPr lang="en-US" sz="2200" i="1">
                              <a:latin typeface="Cambria Math"/>
                            </a:rPr>
                            <m:t>𝑑𝑡</m:t>
                          </m:r>
                        </m:e>
                      </m:nary>
                    </m:oMath>
                  </m:oMathPara>
                </a14:m>
                <a:endParaRPr lang="en-US" sz="2200" dirty="0" smtClean="0"/>
              </a:p>
              <a:p>
                <a:r>
                  <a:rPr lang="en-US" sz="2400" dirty="0"/>
                  <a:t>The root-mean-square value, useful for power calculations, is defined by</a:t>
                </a:r>
                <a:r>
                  <a:rPr lang="en-US" sz="2400" dirty="0" smtClean="0"/>
                  <a:t>:</a:t>
                </a:r>
              </a:p>
              <a:p>
                <a:pPr marL="0" indent="0">
                  <a:buNone/>
                </a:pPr>
                <a14:m>
                  <m:oMathPara xmlns="" xmlns:m="http://schemas.openxmlformats.org/officeDocument/2006/math">
                    <m:oMathParaPr>
                      <m:jc m:val="centerGroup"/>
                    </m:oMathParaPr>
                    <m:oMath xmlns:m="http://schemas.openxmlformats.org/officeDocument/2006/math">
                      <m:sSub>
                        <m:sSubPr>
                          <m:ctrlPr>
                            <a:rPr lang="en-US" sz="2200" i="1">
                              <a:latin typeface="Cambria Math"/>
                            </a:rPr>
                          </m:ctrlPr>
                        </m:sSubPr>
                        <m:e>
                          <m:r>
                            <a:rPr lang="en-US" sz="2200" i="1">
                              <a:latin typeface="Cambria Math"/>
                            </a:rPr>
                            <m:t>𝑋</m:t>
                          </m:r>
                        </m:e>
                        <m:sub>
                          <m:r>
                            <a:rPr lang="en-US" sz="2200" b="0" i="1" smtClean="0">
                              <a:latin typeface="Cambria Math"/>
                            </a:rPr>
                            <m:t>𝑟𝑚𝑠</m:t>
                          </m:r>
                        </m:sub>
                      </m:sSub>
                      <m:r>
                        <a:rPr lang="en-US" sz="2200" i="1">
                          <a:latin typeface="Cambria Math"/>
                        </a:rPr>
                        <m:t>=</m:t>
                      </m:r>
                      <m:rad>
                        <m:radPr>
                          <m:degHide m:val="on"/>
                          <m:ctrlPr>
                            <a:rPr lang="en-US" sz="2200" i="1" smtClean="0">
                              <a:latin typeface="Cambria Math"/>
                            </a:rPr>
                          </m:ctrlPr>
                        </m:radPr>
                        <m:deg/>
                        <m:e>
                          <m:f>
                            <m:fPr>
                              <m:ctrlPr>
                                <a:rPr lang="en-US" sz="2200" i="1">
                                  <a:latin typeface="Cambria Math"/>
                                </a:rPr>
                              </m:ctrlPr>
                            </m:fPr>
                            <m:num>
                              <m:r>
                                <a:rPr lang="en-US" sz="2200" i="1">
                                  <a:latin typeface="Cambria Math"/>
                                </a:rPr>
                                <m:t>1</m:t>
                              </m:r>
                            </m:num>
                            <m:den>
                              <m:r>
                                <a:rPr lang="en-US" sz="2200" i="1">
                                  <a:latin typeface="Cambria Math"/>
                                </a:rPr>
                                <m:t>𝑇</m:t>
                              </m:r>
                            </m:den>
                          </m:f>
                          <m:nary>
                            <m:naryPr>
                              <m:limLoc m:val="undOvr"/>
                              <m:ctrlPr>
                                <a:rPr lang="en-US" sz="2200" i="1" smtClean="0">
                                  <a:latin typeface="Cambria Math"/>
                                </a:rPr>
                              </m:ctrlPr>
                            </m:naryPr>
                            <m:sub>
                              <m:r>
                                <m:rPr>
                                  <m:brk m:alnAt="24"/>
                                </m:rPr>
                                <a:rPr lang="en-US" sz="2200" i="1">
                                  <a:latin typeface="Cambria Math"/>
                                </a:rPr>
                                <m:t>0</m:t>
                              </m:r>
                            </m:sub>
                            <m:sup>
                              <m:r>
                                <a:rPr lang="en-US" sz="2200" i="1">
                                  <a:latin typeface="Cambria Math"/>
                                </a:rPr>
                                <m:t>𝑇</m:t>
                              </m:r>
                            </m:sup>
                            <m:e>
                              <m:sSup>
                                <m:sSupPr>
                                  <m:ctrlPr>
                                    <a:rPr lang="en-US" sz="2200" i="1" smtClean="0">
                                      <a:latin typeface="Cambria Math"/>
                                    </a:rPr>
                                  </m:ctrlPr>
                                </m:sSupPr>
                                <m:e>
                                  <m:r>
                                    <a:rPr lang="en-US" sz="2200" b="0" i="1" smtClean="0">
                                      <a:latin typeface="Cambria Math"/>
                                    </a:rPr>
                                    <m:t>𝑥</m:t>
                                  </m:r>
                                </m:e>
                                <m:sup>
                                  <m:r>
                                    <a:rPr lang="en-US" sz="2200" b="0" i="1" smtClean="0">
                                      <a:latin typeface="Cambria Math"/>
                                    </a:rPr>
                                    <m:t>2</m:t>
                                  </m:r>
                                </m:sup>
                              </m:sSup>
                              <m:d>
                                <m:dPr>
                                  <m:ctrlPr>
                                    <a:rPr lang="en-US" sz="2200" b="0" i="1" smtClean="0">
                                      <a:latin typeface="Cambria Math"/>
                                    </a:rPr>
                                  </m:ctrlPr>
                                </m:dPr>
                                <m:e>
                                  <m:r>
                                    <a:rPr lang="en-US" sz="2200" b="0" i="1" smtClean="0">
                                      <a:latin typeface="Cambria Math"/>
                                    </a:rPr>
                                    <m:t>𝑡</m:t>
                                  </m:r>
                                </m:e>
                              </m:d>
                              <m:r>
                                <a:rPr lang="en-US" sz="2200" b="0" i="1" smtClean="0">
                                  <a:latin typeface="Cambria Math"/>
                                </a:rPr>
                                <m:t>𝑑𝑡</m:t>
                              </m:r>
                            </m:e>
                          </m:nary>
                        </m:e>
                      </m:rad>
                    </m:oMath>
                  </m:oMathPara>
                </a14:m>
                <a:endParaRPr lang="en-US" sz="2200" dirty="0"/>
              </a:p>
              <a:p>
                <a:endParaRPr lang="en-US" sz="2400" dirty="0" smtClean="0"/>
              </a:p>
              <a:p>
                <a:pPr marL="0" indent="0" algn="ctr">
                  <a:buNone/>
                </a:pPr>
                <a:endParaRPr lang="en-US" sz="2200" dirty="0" smtClean="0"/>
              </a:p>
              <a:p>
                <a:pPr marL="400050" lvl="1"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885" b="-111"/>
                </a:stretch>
              </a:blipFill>
            </p:spPr>
            <p:txBody>
              <a:bodyPr/>
              <a:lstStyle/>
              <a:p>
                <a:r>
                  <a:rPr lang="en-US">
                    <a:noFill/>
                  </a:rPr>
                  <a:t> </a:t>
                </a:r>
              </a:p>
            </p:txBody>
          </p:sp>
        </mc:Fallback>
      </mc:AlternateContent>
    </p:spTree>
    <p:extLst>
      <p:ext uri="{BB962C8B-B14F-4D97-AF65-F5344CB8AC3E}">
        <p14:creationId xmlns:p14="http://schemas.microsoft.com/office/powerpoint/2010/main" val="3118484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smtClean="0"/>
                  <a:t>Since the sine, square, and triangular waveforms are symmetrical about the time axis, they all have </a:t>
                </a:r>
                <a:r>
                  <a:rPr lang="en-US" sz="2400" dirty="0"/>
                  <a:t>mathematical average voltages of zero. </a:t>
                </a:r>
                <a:endParaRPr lang="en-US" sz="2400" dirty="0" smtClean="0"/>
              </a:p>
              <a:p>
                <a:r>
                  <a:rPr lang="en-US" sz="2400" dirty="0" smtClean="0"/>
                  <a:t>However</a:t>
                </a:r>
                <a:r>
                  <a:rPr lang="en-US" sz="2400" dirty="0"/>
                  <a:t>, each waveform will have an rms </a:t>
                </a:r>
                <a:r>
                  <a:rPr lang="en-US" sz="2400" dirty="0" smtClean="0"/>
                  <a:t>value, and the equations relating </a:t>
                </a:r>
                <a:r>
                  <a:rPr lang="en-US" sz="2400" dirty="0"/>
                  <a:t>the voltage magnitude to the rms value </a:t>
                </a:r>
                <a:r>
                  <a:rPr lang="en-US" sz="2400" dirty="0" smtClean="0"/>
                  <a:t>for each </a:t>
                </a:r>
                <a:r>
                  <a:rPr lang="en-US" sz="2400" dirty="0"/>
                  <a:t>waveform is shown below</a:t>
                </a:r>
                <a:r>
                  <a:rPr lang="en-US" sz="2400" dirty="0" smtClean="0"/>
                  <a:t>:</a:t>
                </a:r>
              </a:p>
              <a:p>
                <a:pPr lvl="1">
                  <a:buFont typeface="Courier New" pitchFamily="49" charset="0"/>
                  <a:buChar char="o"/>
                </a:pPr>
                <a:r>
                  <a:rPr lang="en-US" sz="2400" u="sng" dirty="0" smtClean="0"/>
                  <a:t>Sinusoidal Voltage</a:t>
                </a:r>
                <a:r>
                  <a:rPr lang="en-US" sz="2400" dirty="0" smtClean="0"/>
                  <a:t>:  </a:t>
                </a:r>
                <a:r>
                  <a:rPr lang="en-US" sz="2200" i="1" dirty="0" smtClean="0"/>
                  <a:t>V</a:t>
                </a:r>
                <a:r>
                  <a:rPr lang="en-US" sz="2200" i="1" baseline="-25000" dirty="0" smtClean="0"/>
                  <a:t>rms </a:t>
                </a:r>
                <a:r>
                  <a:rPr lang="en-US" sz="2200" i="1" dirty="0" smtClean="0"/>
                  <a:t>=  </a:t>
                </a:r>
                <a14:m>
                  <m:oMath xmlns="" xmlns:m="http://schemas.openxmlformats.org/officeDocument/2006/math">
                    <m:f>
                      <m:fPr>
                        <m:ctrlPr>
                          <a:rPr lang="en-US" sz="2200" i="1" smtClean="0">
                            <a:latin typeface="Cambria Math"/>
                          </a:rPr>
                        </m:ctrlPr>
                      </m:fPr>
                      <m:num>
                        <m:r>
                          <m:rPr>
                            <m:nor/>
                          </m:rPr>
                          <a:rPr lang="en-US" sz="2200" i="1" dirty="0"/>
                          <m:t>V</m:t>
                        </m:r>
                        <m:r>
                          <m:rPr>
                            <m:nor/>
                          </m:rPr>
                          <a:rPr lang="en-US" sz="2200" i="1" baseline="-25000" dirty="0"/>
                          <m:t>m</m:t>
                        </m:r>
                      </m:num>
                      <m:den>
                        <m:rad>
                          <m:radPr>
                            <m:degHide m:val="on"/>
                            <m:ctrlPr>
                              <a:rPr lang="en-US" sz="2200" i="1" smtClean="0">
                                <a:latin typeface="Cambria Math"/>
                              </a:rPr>
                            </m:ctrlPr>
                          </m:radPr>
                          <m:deg/>
                          <m:e>
                            <m:r>
                              <a:rPr lang="en-US" sz="2200" b="0" i="1" smtClean="0">
                                <a:latin typeface="Cambria Math"/>
                              </a:rPr>
                              <m:t>2</m:t>
                            </m:r>
                          </m:e>
                        </m:rad>
                      </m:den>
                    </m:f>
                  </m:oMath>
                </a14:m>
                <a:endParaRPr lang="en-US" sz="2200" dirty="0" smtClean="0"/>
              </a:p>
              <a:p>
                <a:pPr lvl="1">
                  <a:buFont typeface="Courier New" pitchFamily="49" charset="0"/>
                  <a:buChar char="o"/>
                </a:pPr>
                <a:r>
                  <a:rPr lang="en-US" sz="2400" u="sng" dirty="0" smtClean="0">
                    <a:solidFill>
                      <a:prstClr val="black"/>
                    </a:solidFill>
                  </a:rPr>
                  <a:t>Square-Wave </a:t>
                </a:r>
                <a:r>
                  <a:rPr lang="en-US" sz="2400" u="sng" dirty="0">
                    <a:solidFill>
                      <a:prstClr val="black"/>
                    </a:solidFill>
                  </a:rPr>
                  <a:t>Voltage</a:t>
                </a:r>
                <a:r>
                  <a:rPr lang="en-US" sz="2200" dirty="0">
                    <a:solidFill>
                      <a:prstClr val="black"/>
                    </a:solidFill>
                  </a:rPr>
                  <a:t>:  </a:t>
                </a:r>
                <a:r>
                  <a:rPr lang="en-US" sz="2200" i="1" dirty="0">
                    <a:solidFill>
                      <a:prstClr val="black"/>
                    </a:solidFill>
                  </a:rPr>
                  <a:t>V</a:t>
                </a:r>
                <a:r>
                  <a:rPr lang="en-US" sz="2200" i="1" baseline="-25000" dirty="0">
                    <a:solidFill>
                      <a:prstClr val="black"/>
                    </a:solidFill>
                  </a:rPr>
                  <a:t>rms </a:t>
                </a:r>
                <a:r>
                  <a:rPr lang="en-US" sz="2200" i="1" dirty="0" smtClean="0">
                    <a:solidFill>
                      <a:prstClr val="black"/>
                    </a:solidFill>
                  </a:rPr>
                  <a:t>=  </a:t>
                </a:r>
                <a14:m>
                  <m:oMath xmlns="" xmlns:m="http://schemas.openxmlformats.org/officeDocument/2006/math">
                    <m:r>
                      <m:rPr>
                        <m:nor/>
                      </m:rPr>
                      <a:rPr lang="en-US" sz="2200" i="1" dirty="0">
                        <a:solidFill>
                          <a:prstClr val="black"/>
                        </a:solidFill>
                      </a:rPr>
                      <m:t>V</m:t>
                    </m:r>
                    <m:r>
                      <m:rPr>
                        <m:nor/>
                      </m:rPr>
                      <a:rPr lang="en-US" sz="2200" i="1" baseline="-25000" dirty="0">
                        <a:solidFill>
                          <a:prstClr val="black"/>
                        </a:solidFill>
                      </a:rPr>
                      <m:t>m</m:t>
                    </m:r>
                  </m:oMath>
                </a14:m>
                <a:endParaRPr lang="en-US" sz="2200" dirty="0">
                  <a:solidFill>
                    <a:prstClr val="black"/>
                  </a:solidFill>
                </a:endParaRPr>
              </a:p>
              <a:p>
                <a:pPr lvl="1">
                  <a:buFont typeface="Courier New" pitchFamily="49" charset="0"/>
                  <a:buChar char="o"/>
                </a:pPr>
                <a:r>
                  <a:rPr lang="en-US" sz="2400" u="sng" dirty="0" smtClean="0">
                    <a:solidFill>
                      <a:prstClr val="black"/>
                    </a:solidFill>
                  </a:rPr>
                  <a:t>Triangular-Wave </a:t>
                </a:r>
                <a:r>
                  <a:rPr lang="en-US" sz="2400" u="sng" dirty="0">
                    <a:solidFill>
                      <a:prstClr val="black"/>
                    </a:solidFill>
                  </a:rPr>
                  <a:t>Voltage</a:t>
                </a:r>
                <a:r>
                  <a:rPr lang="en-US" sz="2400" dirty="0">
                    <a:solidFill>
                      <a:prstClr val="black"/>
                    </a:solidFill>
                  </a:rPr>
                  <a:t>:  </a:t>
                </a:r>
                <a:r>
                  <a:rPr lang="en-US" sz="2200" i="1" dirty="0">
                    <a:solidFill>
                      <a:prstClr val="black"/>
                    </a:solidFill>
                  </a:rPr>
                  <a:t>V</a:t>
                </a:r>
                <a:r>
                  <a:rPr lang="en-US" sz="2200" i="1" baseline="-25000" dirty="0">
                    <a:solidFill>
                      <a:prstClr val="black"/>
                    </a:solidFill>
                  </a:rPr>
                  <a:t>rms </a:t>
                </a:r>
                <a:r>
                  <a:rPr lang="en-US" sz="2200" i="1" dirty="0" smtClean="0">
                    <a:solidFill>
                      <a:prstClr val="black"/>
                    </a:solidFill>
                  </a:rPr>
                  <a:t>=  </a:t>
                </a:r>
                <a14:m>
                  <m:oMath xmlns="" xmlns:m="http://schemas.openxmlformats.org/officeDocument/2006/math">
                    <m:f>
                      <m:fPr>
                        <m:ctrlPr>
                          <a:rPr lang="en-US" sz="2200" i="1">
                            <a:solidFill>
                              <a:prstClr val="black"/>
                            </a:solidFill>
                            <a:latin typeface="Cambria Math"/>
                          </a:rPr>
                        </m:ctrlPr>
                      </m:fPr>
                      <m:num>
                        <m:r>
                          <m:rPr>
                            <m:nor/>
                          </m:rPr>
                          <a:rPr lang="en-US" sz="2200" i="1" dirty="0">
                            <a:solidFill>
                              <a:prstClr val="black"/>
                            </a:solidFill>
                          </a:rPr>
                          <m:t>V</m:t>
                        </m:r>
                        <m:r>
                          <m:rPr>
                            <m:nor/>
                          </m:rPr>
                          <a:rPr lang="en-US" sz="2200" i="1" baseline="-25000" dirty="0">
                            <a:solidFill>
                              <a:prstClr val="black"/>
                            </a:solidFill>
                          </a:rPr>
                          <m:t>m</m:t>
                        </m:r>
                      </m:num>
                      <m:den>
                        <m:rad>
                          <m:radPr>
                            <m:degHide m:val="on"/>
                            <m:ctrlPr>
                              <a:rPr lang="en-US" sz="2200" i="1">
                                <a:solidFill>
                                  <a:prstClr val="black"/>
                                </a:solidFill>
                                <a:latin typeface="Cambria Math"/>
                              </a:rPr>
                            </m:ctrlPr>
                          </m:radPr>
                          <m:deg/>
                          <m:e>
                            <m:r>
                              <a:rPr lang="en-US" sz="2200" b="0" i="1" smtClean="0">
                                <a:solidFill>
                                  <a:prstClr val="black"/>
                                </a:solidFill>
                                <a:latin typeface="Cambria Math"/>
                              </a:rPr>
                              <m:t>3</m:t>
                            </m:r>
                          </m:e>
                        </m:rad>
                      </m:den>
                    </m:f>
                  </m:oMath>
                </a14:m>
                <a:endParaRPr lang="en-US" sz="2200" dirty="0">
                  <a:solidFill>
                    <a:prstClr val="black"/>
                  </a:solidFill>
                </a:endParaRPr>
              </a:p>
              <a:p>
                <a:pPr marL="457200" lvl="1" indent="0">
                  <a:buNone/>
                </a:pPr>
                <a:r>
                  <a:rPr lang="en-US" sz="2200" dirty="0">
                    <a:solidFill>
                      <a:prstClr val="black"/>
                    </a:solidFill>
                  </a:rPr>
                  <a:t>This is the reading given by a “true” rms voltage meter for above voltages respectively.</a:t>
                </a:r>
              </a:p>
              <a:p>
                <a:pPr marL="457200" lvl="1" indent="0">
                  <a:buNone/>
                </a:pPr>
                <a:endParaRPr lang="en-US" sz="2200" dirty="0" smtClean="0"/>
              </a:p>
              <a:p>
                <a:pPr lvl="1">
                  <a:buFont typeface="Courier New" pitchFamily="49" charset="0"/>
                  <a:buChar char="o"/>
                </a:pPr>
                <a:endParaRPr lang="en-US" sz="2200" dirty="0" smtClean="0"/>
              </a:p>
              <a:p>
                <a:pPr lvl="1">
                  <a:buFont typeface="Courier New" pitchFamily="49" charset="0"/>
                  <a:buChar char="o"/>
                </a:pPr>
                <a:endParaRPr lang="en-US" sz="2200" dirty="0" smtClean="0"/>
              </a:p>
              <a:p>
                <a:pPr marL="400050" lvl="1"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885"/>
                </a:stretch>
              </a:blipFill>
            </p:spPr>
            <p:txBody>
              <a:bodyPr/>
              <a:lstStyle/>
              <a:p>
                <a:r>
                  <a:rPr lang="en-US">
                    <a:noFill/>
                  </a:rPr>
                  <a:t> </a:t>
                </a:r>
              </a:p>
            </p:txBody>
          </p:sp>
        </mc:Fallback>
      </mc:AlternateContent>
    </p:spTree>
    <p:extLst>
      <p:ext uri="{BB962C8B-B14F-4D97-AF65-F5344CB8AC3E}">
        <p14:creationId xmlns:p14="http://schemas.microsoft.com/office/powerpoint/2010/main" val="271913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smtClean="0"/>
                  <a:t>However, many of the meters available are not “true rms” meters, and as a result are only designed for </a:t>
                </a:r>
                <a:r>
                  <a:rPr lang="en-US" sz="2400" dirty="0"/>
                  <a:t>measurements in circuits with either DC voltages or sinusoidal AC voltages. </a:t>
                </a:r>
                <a:endParaRPr lang="en-US" sz="2400" dirty="0" smtClean="0"/>
              </a:p>
              <a:p>
                <a:r>
                  <a:rPr lang="en-US" sz="2400" dirty="0" smtClean="0"/>
                  <a:t>For obtaining </a:t>
                </a:r>
                <a:r>
                  <a:rPr lang="en-US" sz="2400" dirty="0"/>
                  <a:t>the AC voltage, most digital meters effectively perform a full-wave rectification of </a:t>
                </a:r>
                <a:r>
                  <a:rPr lang="en-US" sz="2400" dirty="0" smtClean="0"/>
                  <a:t>the waveform </a:t>
                </a:r>
                <a:r>
                  <a:rPr lang="en-US" sz="2400" dirty="0"/>
                  <a:t>and compute the average absolute value. </a:t>
                </a:r>
                <a:endParaRPr lang="en-US" sz="2400" dirty="0" smtClean="0"/>
              </a:p>
              <a:p>
                <a:r>
                  <a:rPr lang="en-US" sz="2400" dirty="0" smtClean="0"/>
                  <a:t>A </a:t>
                </a:r>
                <a:r>
                  <a:rPr lang="en-US" sz="2400" dirty="0"/>
                  <a:t>constant factor is then applied to </a:t>
                </a:r>
                <a:r>
                  <a:rPr lang="en-US" sz="2400" dirty="0" smtClean="0"/>
                  <a:t>compute an </a:t>
                </a:r>
                <a:r>
                  <a:rPr lang="en-US" sz="2400" dirty="0"/>
                  <a:t>RMS value. Often the constant factor is chosen to give a correct result for a sinusoidal </a:t>
                </a:r>
                <a:r>
                  <a:rPr lang="en-US" sz="2400" dirty="0" smtClean="0"/>
                  <a:t>waveform</a:t>
                </a:r>
              </a:p>
              <a:p>
                <a:r>
                  <a:rPr lang="en-US" sz="2400" dirty="0"/>
                  <a:t>For a sinusoidal waveform, the average value for the rectified voltage is </a:t>
                </a:r>
                <a:r>
                  <a:rPr lang="en-US" sz="2400" dirty="0" smtClean="0"/>
                  <a:t>given as:</a:t>
                </a:r>
              </a:p>
              <a:p>
                <a:pPr marL="0" indent="0" algn="ctr">
                  <a:buNone/>
                </a:pPr>
                <a:r>
                  <a:rPr lang="en-US" sz="2200" i="1" dirty="0"/>
                  <a:t>V</a:t>
                </a:r>
                <a:r>
                  <a:rPr lang="en-US" sz="2200" i="1" baseline="-25000" dirty="0"/>
                  <a:t>avg rect </a:t>
                </a:r>
                <a:r>
                  <a:rPr lang="en-US" sz="2200" i="1" dirty="0" smtClean="0">
                    <a:solidFill>
                      <a:prstClr val="black"/>
                    </a:solidFill>
                  </a:rPr>
                  <a:t>=  </a:t>
                </a:r>
                <a14:m>
                  <m:oMath xmlns="" xmlns:m="http://schemas.openxmlformats.org/officeDocument/2006/math">
                    <m:f>
                      <m:fPr>
                        <m:ctrlPr>
                          <a:rPr lang="en-US" sz="2200" i="1" dirty="0" smtClean="0">
                            <a:solidFill>
                              <a:prstClr val="black"/>
                            </a:solidFill>
                            <a:latin typeface="Cambria Math"/>
                          </a:rPr>
                        </m:ctrlPr>
                      </m:fPr>
                      <m:num>
                        <m:r>
                          <m:rPr>
                            <m:nor/>
                          </m:rPr>
                          <a:rPr lang="en-US" sz="2200" b="0" i="1" dirty="0" smtClean="0">
                            <a:solidFill>
                              <a:prstClr val="black"/>
                            </a:solidFill>
                            <a:latin typeface="Cambria Math"/>
                          </a:rPr>
                          <m:t>2</m:t>
                        </m:r>
                        <m:r>
                          <m:rPr>
                            <m:nor/>
                          </m:rPr>
                          <a:rPr lang="en-US" sz="2200" i="1" dirty="0">
                            <a:solidFill>
                              <a:prstClr val="black"/>
                            </a:solidFill>
                          </a:rPr>
                          <m:t>V</m:t>
                        </m:r>
                        <m:r>
                          <m:rPr>
                            <m:nor/>
                          </m:rPr>
                          <a:rPr lang="en-US" sz="2200" i="1" baseline="-25000" dirty="0">
                            <a:solidFill>
                              <a:prstClr val="black"/>
                            </a:solidFill>
                          </a:rPr>
                          <m:t>m</m:t>
                        </m:r>
                        <m:r>
                          <m:rPr>
                            <m:nor/>
                          </m:rPr>
                          <a:rPr lang="en-US" sz="2200" dirty="0">
                            <a:solidFill>
                              <a:prstClr val="black"/>
                            </a:solidFill>
                          </a:rPr>
                          <m:t> </m:t>
                        </m:r>
                      </m:num>
                      <m:den>
                        <m:r>
                          <a:rPr lang="el-GR" sz="2200" i="1" dirty="0" smtClean="0">
                            <a:solidFill>
                              <a:prstClr val="black"/>
                            </a:solidFill>
                            <a:latin typeface="Cambria Math"/>
                          </a:rPr>
                          <m:t>𝜋</m:t>
                        </m:r>
                      </m:den>
                    </m:f>
                  </m:oMath>
                </a14:m>
                <a:endParaRPr lang="en-US" sz="2200" dirty="0" smtClean="0"/>
              </a:p>
              <a:p>
                <a:pPr lvl="1">
                  <a:buFont typeface="Courier New" pitchFamily="49" charset="0"/>
                  <a:buChar char="o"/>
                </a:pPr>
                <a:endParaRPr lang="en-US" sz="2200" dirty="0" smtClean="0"/>
              </a:p>
              <a:p>
                <a:pPr lvl="1">
                  <a:buFont typeface="Courier New" pitchFamily="49" charset="0"/>
                  <a:buChar char="o"/>
                </a:pPr>
                <a:endParaRPr lang="en-US" sz="2200" dirty="0" smtClean="0"/>
              </a:p>
              <a:p>
                <a:pPr marL="400050" lvl="1"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885" r="-1481"/>
                </a:stretch>
              </a:blipFill>
            </p:spPr>
            <p:txBody>
              <a:bodyPr/>
              <a:lstStyle/>
              <a:p>
                <a:r>
                  <a:rPr lang="en-US">
                    <a:noFill/>
                  </a:rPr>
                  <a:t> </a:t>
                </a:r>
              </a:p>
            </p:txBody>
          </p:sp>
        </mc:Fallback>
      </mc:AlternateContent>
    </p:spTree>
    <p:extLst>
      <p:ext uri="{BB962C8B-B14F-4D97-AF65-F5344CB8AC3E}">
        <p14:creationId xmlns:p14="http://schemas.microsoft.com/office/powerpoint/2010/main" val="2473891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smtClean="0"/>
                  <a:t>Since the rms value for a sinusoidal waveform should be related to the amplitude by </a:t>
                </a:r>
                <a14:m>
                  <m:oMath xmlns="" xmlns:m="http://schemas.openxmlformats.org/officeDocument/2006/math">
                    <m:rad>
                      <m:radPr>
                        <m:degHide m:val="on"/>
                        <m:ctrlPr>
                          <a:rPr lang="en-US" sz="2400" i="1" smtClean="0">
                            <a:latin typeface="Cambria Math"/>
                          </a:rPr>
                        </m:ctrlPr>
                      </m:radPr>
                      <m:deg/>
                      <m:e>
                        <m:r>
                          <a:rPr lang="en-US" sz="2400" b="0" i="1" smtClean="0">
                            <a:latin typeface="Cambria Math"/>
                          </a:rPr>
                          <m:t>2</m:t>
                        </m:r>
                      </m:e>
                    </m:rad>
                  </m:oMath>
                </a14:m>
                <a:r>
                  <a:rPr lang="en-US" sz="2400" dirty="0" smtClean="0"/>
                  <a:t>, we need </a:t>
                </a:r>
                <a:r>
                  <a:rPr lang="en-US" sz="2400" dirty="0"/>
                  <a:t>to apply a conversion factor to get the correct rms value on the meter readout. </a:t>
                </a:r>
                <a:endParaRPr lang="en-US" sz="2400" dirty="0" smtClean="0"/>
              </a:p>
              <a:p>
                <a:r>
                  <a:rPr lang="en-US" sz="2400" dirty="0" smtClean="0"/>
                  <a:t>In </a:t>
                </a:r>
                <a:r>
                  <a:rPr lang="en-US" sz="2400" dirty="0"/>
                  <a:t>this </a:t>
                </a:r>
                <a:r>
                  <a:rPr lang="en-US" sz="2400" dirty="0" smtClean="0"/>
                  <a:t>case the </a:t>
                </a:r>
                <a:r>
                  <a:rPr lang="en-US" sz="2400" dirty="0"/>
                  <a:t>conversion factor would be</a:t>
                </a:r>
                <a:r>
                  <a:rPr lang="en-US" sz="2400" dirty="0" smtClean="0"/>
                  <a:t>:</a:t>
                </a:r>
              </a:p>
              <a:p>
                <a:pPr marL="0" indent="0" algn="ctr">
                  <a:buNone/>
                </a:pPr>
                <a:r>
                  <a:rPr lang="en-US" sz="2200" i="1" dirty="0"/>
                  <a:t>V</a:t>
                </a:r>
                <a:r>
                  <a:rPr lang="en-US" sz="2200" i="1" baseline="-25000" dirty="0"/>
                  <a:t>rms </a:t>
                </a:r>
                <a:r>
                  <a:rPr lang="en-US" sz="2200" i="1" baseline="-25000" dirty="0" smtClean="0"/>
                  <a:t> </a:t>
                </a:r>
                <a:r>
                  <a:rPr lang="en-US" sz="2200" i="1" dirty="0" smtClean="0">
                    <a:solidFill>
                      <a:prstClr val="black"/>
                    </a:solidFill>
                  </a:rPr>
                  <a:t>=  </a:t>
                </a:r>
                <a14:m>
                  <m:oMath xmlns="" xmlns:m="http://schemas.openxmlformats.org/officeDocument/2006/math">
                    <m:f>
                      <m:fPr>
                        <m:ctrlPr>
                          <a:rPr lang="en-US" sz="2200" i="1" dirty="0" smtClean="0">
                            <a:solidFill>
                              <a:prstClr val="black"/>
                            </a:solidFill>
                            <a:latin typeface="Cambria Math"/>
                          </a:rPr>
                        </m:ctrlPr>
                      </m:fPr>
                      <m:num>
                        <m:r>
                          <a:rPr lang="en-US" sz="2200" b="0" i="1" dirty="0" smtClean="0">
                            <a:solidFill>
                              <a:prstClr val="black"/>
                            </a:solidFill>
                            <a:latin typeface="Cambria Math"/>
                          </a:rPr>
                          <m:t>1</m:t>
                        </m:r>
                      </m:num>
                      <m:den>
                        <m:rad>
                          <m:radPr>
                            <m:degHide m:val="on"/>
                            <m:ctrlPr>
                              <a:rPr lang="en-US" sz="2200" i="1" dirty="0" smtClean="0">
                                <a:solidFill>
                                  <a:prstClr val="black"/>
                                </a:solidFill>
                                <a:latin typeface="Cambria Math"/>
                              </a:rPr>
                            </m:ctrlPr>
                          </m:radPr>
                          <m:deg/>
                          <m:e>
                            <m:r>
                              <a:rPr lang="en-US" sz="2200" b="0" i="1" dirty="0" smtClean="0">
                                <a:solidFill>
                                  <a:prstClr val="black"/>
                                </a:solidFill>
                                <a:latin typeface="Cambria Math"/>
                              </a:rPr>
                              <m:t>2</m:t>
                            </m:r>
                          </m:e>
                        </m:rad>
                      </m:den>
                    </m:f>
                    <m:r>
                      <a:rPr lang="en-US" sz="2200" b="0" i="1" dirty="0" smtClean="0">
                        <a:solidFill>
                          <a:prstClr val="black"/>
                        </a:solidFill>
                        <a:latin typeface="Cambria Math"/>
                      </a:rPr>
                      <m:t>(</m:t>
                    </m:r>
                    <m:f>
                      <m:fPr>
                        <m:ctrlPr>
                          <a:rPr lang="el-GR" sz="2200" b="0" i="1" dirty="0" smtClean="0">
                            <a:solidFill>
                              <a:prstClr val="black"/>
                            </a:solidFill>
                            <a:latin typeface="Cambria Math"/>
                          </a:rPr>
                        </m:ctrlPr>
                      </m:fPr>
                      <m:num>
                        <m:r>
                          <a:rPr lang="el-GR" sz="2200" b="0" i="1" dirty="0" smtClean="0">
                            <a:solidFill>
                              <a:prstClr val="black"/>
                            </a:solidFill>
                            <a:latin typeface="Cambria Math"/>
                          </a:rPr>
                          <m:t>𝜋</m:t>
                        </m:r>
                      </m:num>
                      <m:den>
                        <m:r>
                          <a:rPr lang="el-GR" sz="2200" b="0" i="1" dirty="0" smtClean="0">
                            <a:solidFill>
                              <a:prstClr val="black"/>
                            </a:solidFill>
                            <a:latin typeface="Cambria Math"/>
                          </a:rPr>
                          <m:t>2</m:t>
                        </m:r>
                      </m:den>
                    </m:f>
                    <m:r>
                      <m:rPr>
                        <m:nor/>
                      </m:rPr>
                      <a:rPr lang="en-US" sz="2200" i="1" dirty="0"/>
                      <m:t>V</m:t>
                    </m:r>
                    <m:r>
                      <m:rPr>
                        <m:nor/>
                      </m:rPr>
                      <a:rPr lang="en-US" sz="2200" i="1" baseline="-25000" dirty="0"/>
                      <m:t>avg</m:t>
                    </m:r>
                    <m:r>
                      <m:rPr>
                        <m:nor/>
                      </m:rPr>
                      <a:rPr lang="en-US" sz="2200" i="1" baseline="-25000" dirty="0"/>
                      <m:t> </m:t>
                    </m:r>
                    <m:r>
                      <m:rPr>
                        <m:nor/>
                      </m:rPr>
                      <a:rPr lang="en-US" sz="2200" i="1" baseline="-25000" dirty="0"/>
                      <m:t>rect</m:t>
                    </m:r>
                    <m:r>
                      <a:rPr lang="en-US" sz="2200" b="0" i="1" dirty="0" smtClean="0">
                        <a:solidFill>
                          <a:prstClr val="black"/>
                        </a:solidFill>
                        <a:latin typeface="Cambria Math"/>
                      </a:rPr>
                      <m:t>)</m:t>
                    </m:r>
                  </m:oMath>
                </a14:m>
                <a:r>
                  <a:rPr lang="en-US" sz="2200" dirty="0" smtClean="0"/>
                  <a:t> = 1.111*</a:t>
                </a:r>
                <a14:m>
                  <m:oMath xmlns="" xmlns:m="http://schemas.openxmlformats.org/officeDocument/2006/math">
                    <m:r>
                      <m:rPr>
                        <m:nor/>
                      </m:rPr>
                      <a:rPr lang="en-US" sz="2200" i="1" dirty="0">
                        <a:solidFill>
                          <a:prstClr val="black"/>
                        </a:solidFill>
                      </a:rPr>
                      <m:t>V</m:t>
                    </m:r>
                    <m:r>
                      <m:rPr>
                        <m:nor/>
                      </m:rPr>
                      <a:rPr lang="en-US" sz="2200" i="1" baseline="-25000" dirty="0">
                        <a:solidFill>
                          <a:prstClr val="black"/>
                        </a:solidFill>
                      </a:rPr>
                      <m:t>avg</m:t>
                    </m:r>
                    <m:r>
                      <m:rPr>
                        <m:nor/>
                      </m:rPr>
                      <a:rPr lang="en-US" sz="2200" i="1" baseline="-25000" dirty="0">
                        <a:solidFill>
                          <a:prstClr val="black"/>
                        </a:solidFill>
                      </a:rPr>
                      <m:t> </m:t>
                    </m:r>
                    <m:r>
                      <m:rPr>
                        <m:nor/>
                      </m:rPr>
                      <a:rPr lang="en-US" sz="2200" i="1" baseline="-25000" dirty="0">
                        <a:solidFill>
                          <a:prstClr val="black"/>
                        </a:solidFill>
                      </a:rPr>
                      <m:t>rect</m:t>
                    </m:r>
                  </m:oMath>
                </a14:m>
                <a:endParaRPr lang="en-US" sz="2200" dirty="0" smtClean="0"/>
              </a:p>
              <a:p>
                <a:r>
                  <a:rPr lang="en-US" sz="2400" dirty="0"/>
                  <a:t>When we measure a square wave with 50% duty cycle the average of the rectified square-wave waveform:</a:t>
                </a:r>
              </a:p>
              <a:p>
                <a:pPr marL="457200" lvl="1" indent="0" algn="ctr">
                  <a:buNone/>
                </a:pPr>
                <a14:m>
                  <m:oMath xmlns="" xmlns:m="http://schemas.openxmlformats.org/officeDocument/2006/math">
                    <m:r>
                      <m:rPr>
                        <m:nor/>
                      </m:rPr>
                      <a:rPr lang="en-US" sz="2200" i="1" dirty="0">
                        <a:solidFill>
                          <a:prstClr val="black"/>
                        </a:solidFill>
                      </a:rPr>
                      <m:t>V</m:t>
                    </m:r>
                    <m:r>
                      <m:rPr>
                        <m:nor/>
                      </m:rPr>
                      <a:rPr lang="en-US" sz="2200" i="1" baseline="-25000" dirty="0">
                        <a:solidFill>
                          <a:prstClr val="black"/>
                        </a:solidFill>
                      </a:rPr>
                      <m:t>avg</m:t>
                    </m:r>
                    <m:r>
                      <m:rPr>
                        <m:nor/>
                      </m:rPr>
                      <a:rPr lang="en-US" sz="2200" i="1" baseline="-25000" dirty="0">
                        <a:solidFill>
                          <a:prstClr val="black"/>
                        </a:solidFill>
                      </a:rPr>
                      <m:t> </m:t>
                    </m:r>
                    <m:r>
                      <m:rPr>
                        <m:nor/>
                      </m:rPr>
                      <a:rPr lang="en-US" sz="2200" i="1" baseline="-25000" dirty="0">
                        <a:solidFill>
                          <a:prstClr val="black"/>
                        </a:solidFill>
                      </a:rPr>
                      <m:t>rect</m:t>
                    </m:r>
                    <m:r>
                      <a:rPr lang="en-US" sz="2200" i="1" baseline="-25000" dirty="0">
                        <a:solidFill>
                          <a:prstClr val="black"/>
                        </a:solidFill>
                        <a:latin typeface="Cambria Math"/>
                      </a:rPr>
                      <m:t> </m:t>
                    </m:r>
                  </m:oMath>
                </a14:m>
                <a:r>
                  <a:rPr lang="en-US" sz="2200" i="1" dirty="0" smtClean="0">
                    <a:solidFill>
                      <a:prstClr val="black"/>
                    </a:solidFill>
                  </a:rPr>
                  <a:t>=  </a:t>
                </a:r>
                <a14:m>
                  <m:oMath xmlns="" xmlns:m="http://schemas.openxmlformats.org/officeDocument/2006/math">
                    <m:r>
                      <m:rPr>
                        <m:nor/>
                      </m:rPr>
                      <a:rPr lang="en-US" sz="2200" i="1" dirty="0">
                        <a:solidFill>
                          <a:prstClr val="black"/>
                        </a:solidFill>
                      </a:rPr>
                      <m:t>V</m:t>
                    </m:r>
                    <m:r>
                      <m:rPr>
                        <m:nor/>
                      </m:rPr>
                      <a:rPr lang="en-US" sz="2200" i="1" baseline="-25000" dirty="0">
                        <a:solidFill>
                          <a:prstClr val="black"/>
                        </a:solidFill>
                      </a:rPr>
                      <m:t>m</m:t>
                    </m:r>
                  </m:oMath>
                </a14:m>
                <a:endParaRPr lang="en-US" sz="2200" dirty="0">
                  <a:solidFill>
                    <a:prstClr val="black"/>
                  </a:solidFill>
                </a:endParaRPr>
              </a:p>
              <a:p>
                <a:r>
                  <a:rPr lang="en-US" sz="2400" dirty="0"/>
                  <a:t>The non-true-rms meter will apply the same conversion factor it applied to the sine wave. </a:t>
                </a:r>
                <a:r>
                  <a:rPr lang="en-US" sz="2400" dirty="0" smtClean="0"/>
                  <a:t>Hence, the </a:t>
                </a:r>
                <a:r>
                  <a:rPr lang="en-US" sz="2400" dirty="0"/>
                  <a:t>meter readout for a square wave is:</a:t>
                </a:r>
                <a:endParaRPr lang="en-US" sz="2200" dirty="0" smtClean="0"/>
              </a:p>
              <a:p>
                <a:pPr marL="457200" lvl="1" indent="0" algn="ctr">
                  <a:buNone/>
                </a:pPr>
                <a:r>
                  <a:rPr lang="en-US" sz="2200" i="1" dirty="0" smtClean="0"/>
                  <a:t>V</a:t>
                </a:r>
                <a:r>
                  <a:rPr lang="en-US" sz="2200" i="1" baseline="-25000" dirty="0" smtClean="0"/>
                  <a:t>meter </a:t>
                </a:r>
                <a:r>
                  <a:rPr lang="en-US" sz="2200" i="1" dirty="0">
                    <a:solidFill>
                      <a:prstClr val="black"/>
                    </a:solidFill>
                  </a:rPr>
                  <a:t>=  </a:t>
                </a:r>
                <a14:m>
                  <m:oMath xmlns="" xmlns:m="http://schemas.openxmlformats.org/officeDocument/2006/math">
                    <m:r>
                      <a:rPr lang="en-US" sz="2200" b="0" i="1" dirty="0" smtClean="0">
                        <a:solidFill>
                          <a:prstClr val="black"/>
                        </a:solidFill>
                        <a:latin typeface="Cambria Math"/>
                      </a:rPr>
                      <m:t>1.111∗</m:t>
                    </m:r>
                    <m:r>
                      <m:rPr>
                        <m:nor/>
                      </m:rPr>
                      <a:rPr lang="en-US" sz="2200" i="1" dirty="0">
                        <a:solidFill>
                          <a:prstClr val="black"/>
                        </a:solidFill>
                      </a:rPr>
                      <m:t>V</m:t>
                    </m:r>
                    <m:r>
                      <m:rPr>
                        <m:nor/>
                      </m:rPr>
                      <a:rPr lang="en-US" sz="2200" i="1" baseline="-25000" dirty="0">
                        <a:solidFill>
                          <a:prstClr val="black"/>
                        </a:solidFill>
                      </a:rPr>
                      <m:t>m</m:t>
                    </m:r>
                  </m:oMath>
                </a14:m>
                <a:endParaRPr lang="en-US" sz="2200" dirty="0">
                  <a:solidFill>
                    <a:prstClr val="black"/>
                  </a:solidFill>
                </a:endParaRPr>
              </a:p>
              <a:p>
                <a:pPr marL="400050" lvl="1" indent="0" algn="ctr">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885" r="-222"/>
                </a:stretch>
              </a:blipFill>
            </p:spPr>
            <p:txBody>
              <a:bodyPr/>
              <a:lstStyle/>
              <a:p>
                <a:r>
                  <a:rPr lang="en-US">
                    <a:noFill/>
                  </a:rPr>
                  <a:t> </a:t>
                </a:r>
              </a:p>
            </p:txBody>
          </p:sp>
        </mc:Fallback>
      </mc:AlternateContent>
    </p:spTree>
    <p:extLst>
      <p:ext uri="{BB962C8B-B14F-4D97-AF65-F5344CB8AC3E}">
        <p14:creationId xmlns:p14="http://schemas.microsoft.com/office/powerpoint/2010/main" val="2033863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smtClean="0"/>
                  <a:t>Finally, for a triangular waveform, the average rectified voltage is:</a:t>
                </a:r>
              </a:p>
              <a:p>
                <a:pPr marL="0" indent="0" algn="ctr">
                  <a:buNone/>
                </a:pPr>
                <a:r>
                  <a:rPr lang="en-US" sz="2200" i="1" dirty="0" smtClean="0"/>
                  <a:t>V</a:t>
                </a:r>
                <a:r>
                  <a:rPr lang="en-US" sz="2200" i="1" baseline="-25000" dirty="0" smtClean="0"/>
                  <a:t>avg </a:t>
                </a:r>
                <a:r>
                  <a:rPr lang="en-US" sz="2200" i="1" baseline="-25000" dirty="0"/>
                  <a:t>rect </a:t>
                </a:r>
                <a:r>
                  <a:rPr lang="en-US" sz="2200" i="1" dirty="0" smtClean="0">
                    <a:solidFill>
                      <a:prstClr val="black"/>
                    </a:solidFill>
                  </a:rPr>
                  <a:t>=  </a:t>
                </a:r>
                <a14:m>
                  <m:oMath xmlns="" xmlns:m="http://schemas.openxmlformats.org/officeDocument/2006/math">
                    <m:f>
                      <m:fPr>
                        <m:ctrlPr>
                          <a:rPr lang="en-US" sz="2200" i="1" dirty="0">
                            <a:solidFill>
                              <a:prstClr val="black"/>
                            </a:solidFill>
                            <a:latin typeface="Cambria Math"/>
                          </a:rPr>
                        </m:ctrlPr>
                      </m:fPr>
                      <m:num>
                        <m:r>
                          <m:rPr>
                            <m:nor/>
                          </m:rPr>
                          <a:rPr lang="en-US" sz="2200" i="1" dirty="0">
                            <a:solidFill>
                              <a:prstClr val="black"/>
                            </a:solidFill>
                          </a:rPr>
                          <m:t>V</m:t>
                        </m:r>
                        <m:r>
                          <m:rPr>
                            <m:nor/>
                          </m:rPr>
                          <a:rPr lang="en-US" sz="2200" i="1" baseline="-25000" dirty="0">
                            <a:solidFill>
                              <a:prstClr val="black"/>
                            </a:solidFill>
                          </a:rPr>
                          <m:t>m</m:t>
                        </m:r>
                        <m:r>
                          <m:rPr>
                            <m:nor/>
                          </m:rPr>
                          <a:rPr lang="en-US" sz="2200" dirty="0">
                            <a:solidFill>
                              <a:prstClr val="black"/>
                            </a:solidFill>
                          </a:rPr>
                          <m:t> </m:t>
                        </m:r>
                      </m:num>
                      <m:den>
                        <m:r>
                          <a:rPr lang="en-US" sz="2200" b="0" i="1" dirty="0" smtClean="0">
                            <a:solidFill>
                              <a:prstClr val="black"/>
                            </a:solidFill>
                            <a:latin typeface="Cambria Math"/>
                          </a:rPr>
                          <m:t>2</m:t>
                        </m:r>
                      </m:den>
                    </m:f>
                  </m:oMath>
                </a14:m>
                <a:r>
                  <a:rPr lang="en-US" sz="2200" dirty="0" smtClean="0"/>
                  <a:t> </a:t>
                </a:r>
              </a:p>
              <a:p>
                <a:pPr lvl="0"/>
                <a:r>
                  <a:rPr lang="en-US" sz="2400" dirty="0"/>
                  <a:t>So for a triangular waveform the rms voltage indicated on the </a:t>
                </a:r>
                <a:r>
                  <a:rPr lang="en-US" sz="2400" dirty="0" smtClean="0"/>
                  <a:t>non-true-rms </a:t>
                </a:r>
                <a:r>
                  <a:rPr lang="en-US" sz="2400" dirty="0"/>
                  <a:t>meter will </a:t>
                </a:r>
                <a:r>
                  <a:rPr lang="en-US" sz="2400" dirty="0" smtClean="0"/>
                  <a:t>be,</a:t>
                </a:r>
              </a:p>
              <a:p>
                <a:pPr marL="457200" lvl="1" indent="0" algn="ctr">
                  <a:buNone/>
                </a:pPr>
                <a:r>
                  <a:rPr lang="en-US" sz="2200" i="1" dirty="0"/>
                  <a:t>V</a:t>
                </a:r>
                <a:r>
                  <a:rPr lang="en-US" sz="2200" i="1" baseline="-25000" dirty="0"/>
                  <a:t>meter </a:t>
                </a:r>
                <a:r>
                  <a:rPr lang="en-US" sz="2200" i="1" dirty="0">
                    <a:solidFill>
                      <a:prstClr val="black"/>
                    </a:solidFill>
                  </a:rPr>
                  <a:t>=  </a:t>
                </a:r>
                <a14:m>
                  <m:oMath xmlns="" xmlns:m="http://schemas.openxmlformats.org/officeDocument/2006/math">
                    <m:r>
                      <a:rPr lang="en-US" sz="2200" i="1" dirty="0" smtClean="0">
                        <a:solidFill>
                          <a:prstClr val="black"/>
                        </a:solidFill>
                        <a:latin typeface="Cambria Math"/>
                      </a:rPr>
                      <m:t>0</m:t>
                    </m:r>
                    <m:r>
                      <a:rPr lang="en-US" sz="2200" b="0" i="1" dirty="0" smtClean="0">
                        <a:solidFill>
                          <a:prstClr val="black"/>
                        </a:solidFill>
                        <a:latin typeface="Cambria Math"/>
                      </a:rPr>
                      <m:t>.555</m:t>
                    </m:r>
                    <m:r>
                      <a:rPr lang="en-US" sz="2200" i="1" dirty="0">
                        <a:solidFill>
                          <a:prstClr val="black"/>
                        </a:solidFill>
                        <a:latin typeface="Cambria Math"/>
                      </a:rPr>
                      <m:t>∗</m:t>
                    </m:r>
                    <m:r>
                      <m:rPr>
                        <m:nor/>
                      </m:rPr>
                      <a:rPr lang="en-US" sz="2200" i="1" dirty="0">
                        <a:solidFill>
                          <a:prstClr val="black"/>
                        </a:solidFill>
                      </a:rPr>
                      <m:t>V</m:t>
                    </m:r>
                    <m:r>
                      <m:rPr>
                        <m:nor/>
                      </m:rPr>
                      <a:rPr lang="en-US" sz="2200" i="1" baseline="-25000" dirty="0" smtClean="0">
                        <a:solidFill>
                          <a:prstClr val="black"/>
                        </a:solidFill>
                      </a:rPr>
                      <m:t>m</m:t>
                    </m:r>
                  </m:oMath>
                </a14:m>
                <a:endParaRPr lang="en-US" sz="2200" i="1" baseline="-25000" dirty="0" smtClean="0">
                  <a:solidFill>
                    <a:prstClr val="black"/>
                  </a:solidFill>
                </a:endParaRPr>
              </a:p>
              <a:p>
                <a:r>
                  <a:rPr lang="en-US" sz="2400" dirty="0"/>
                  <a:t>In practice </a:t>
                </a:r>
                <a:r>
                  <a:rPr lang="en-US" sz="2400" dirty="0" smtClean="0"/>
                  <a:t>exact </a:t>
                </a:r>
                <a:r>
                  <a:rPr lang="en-US" sz="2400" dirty="0"/>
                  <a:t>results predicted by the </a:t>
                </a:r>
                <a:r>
                  <a:rPr lang="en-US" sz="2400" dirty="0" smtClean="0"/>
                  <a:t>equations are difficult, </a:t>
                </a:r>
                <a:r>
                  <a:rPr lang="en-US" sz="2400" dirty="0"/>
                  <a:t>due to a number of </a:t>
                </a:r>
                <a:r>
                  <a:rPr lang="en-US" sz="2400" dirty="0" smtClean="0"/>
                  <a:t>errors, such </a:t>
                </a:r>
                <a:r>
                  <a:rPr lang="en-US" sz="2400" dirty="0"/>
                  <a:t>as inability to set the peak voltage to the exact value, slight errors in the meter </a:t>
                </a:r>
                <a:r>
                  <a:rPr lang="en-US" sz="2400" dirty="0" smtClean="0"/>
                  <a:t>reading, and </a:t>
                </a:r>
                <a:r>
                  <a:rPr lang="en-US" sz="2400" dirty="0"/>
                  <a:t>inaccuracies in the shape of the waveform produced by the function generator. </a:t>
                </a:r>
                <a:r>
                  <a:rPr lang="en-US" sz="2400" dirty="0" smtClean="0"/>
                  <a:t>The </a:t>
                </a:r>
                <a:r>
                  <a:rPr lang="en-US" sz="2400" dirty="0"/>
                  <a:t>duty cycle of the square wave is exactly 50% in these </a:t>
                </a:r>
                <a:r>
                  <a:rPr lang="en-US" sz="2400" dirty="0" smtClean="0"/>
                  <a:t>calculations is an assumption too, which might </a:t>
                </a:r>
                <a:r>
                  <a:rPr lang="en-US" sz="2400" dirty="0"/>
                  <a:t>not actually be the </a:t>
                </a:r>
                <a:r>
                  <a:rPr lang="en-US" sz="2400" dirty="0" smtClean="0"/>
                  <a:t>case for the waveform generator.</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885" b="-5420"/>
                </a:stretch>
              </a:blipFill>
            </p:spPr>
            <p:txBody>
              <a:bodyPr/>
              <a:lstStyle/>
              <a:p>
                <a:r>
                  <a:rPr lang="en-US">
                    <a:noFill/>
                  </a:rPr>
                  <a:t> </a:t>
                </a:r>
              </a:p>
            </p:txBody>
          </p:sp>
        </mc:Fallback>
      </mc:AlternateContent>
    </p:spTree>
    <p:extLst>
      <p:ext uri="{BB962C8B-B14F-4D97-AF65-F5344CB8AC3E}">
        <p14:creationId xmlns:p14="http://schemas.microsoft.com/office/powerpoint/2010/main" val="2159450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Procedure</a:t>
            </a:r>
            <a:endParaRPr lang="en-US" b="1" dirty="0"/>
          </a:p>
        </p:txBody>
      </p:sp>
      <p:sp>
        <p:nvSpPr>
          <p:cNvPr id="3" name="Content Placeholder 2"/>
          <p:cNvSpPr>
            <a:spLocks noGrp="1"/>
          </p:cNvSpPr>
          <p:nvPr>
            <p:ph idx="1"/>
          </p:nvPr>
        </p:nvSpPr>
        <p:spPr>
          <a:xfrm>
            <a:off x="437662" y="1109880"/>
            <a:ext cx="8229600" cy="5508625"/>
          </a:xfrm>
        </p:spPr>
        <p:txBody>
          <a:bodyPr/>
          <a:lstStyle/>
          <a:p>
            <a:pPr marL="0" indent="0" algn="just">
              <a:buNone/>
            </a:pPr>
            <a:endParaRPr lang="en-US" sz="2400" dirty="0" smtClean="0"/>
          </a:p>
          <a:p>
            <a:pPr marL="457200" indent="-457200" algn="just">
              <a:buFont typeface="+mj-lt"/>
              <a:buAutoNum type="arabicPeriod"/>
            </a:pPr>
            <a:r>
              <a:rPr lang="en-US" sz="2400" dirty="0"/>
              <a:t>Connect the output terminals of the Function Generator to a Resistance Decade Box</a:t>
            </a:r>
            <a:r>
              <a:rPr lang="en-US" sz="2400" dirty="0" smtClean="0"/>
              <a:t>.</a:t>
            </a:r>
          </a:p>
          <a:p>
            <a:pPr marL="0" indent="0" algn="just">
              <a:buNone/>
            </a:pPr>
            <a:endParaRPr lang="en-US" sz="2400" dirty="0" smtClean="0"/>
          </a:p>
          <a:p>
            <a:pPr marL="457200" lvl="0" indent="-457200" algn="just">
              <a:buFont typeface="+mj-lt"/>
              <a:buAutoNum type="arabicPeriod"/>
            </a:pPr>
            <a:endParaRPr lang="en-US" sz="2400" dirty="0" smtClean="0">
              <a:solidFill>
                <a:prstClr val="black"/>
              </a:solidFill>
            </a:endParaRPr>
          </a:p>
          <a:p>
            <a:pPr marL="457200" lvl="0" indent="-457200" algn="just">
              <a:buFont typeface="+mj-lt"/>
              <a:buAutoNum type="arabicPeriod"/>
            </a:pPr>
            <a:endParaRPr lang="en-US" sz="2400" dirty="0">
              <a:solidFill>
                <a:prstClr val="black"/>
              </a:solidFill>
            </a:endParaRPr>
          </a:p>
          <a:p>
            <a:pPr marL="457200" lvl="0" indent="-457200" algn="just">
              <a:buFont typeface="+mj-lt"/>
              <a:buAutoNum type="arabicPeriod"/>
            </a:pPr>
            <a:endParaRPr lang="en-US" sz="2400" dirty="0" smtClean="0">
              <a:solidFill>
                <a:prstClr val="black"/>
              </a:solidFill>
            </a:endParaRPr>
          </a:p>
          <a:p>
            <a:pPr marL="457200" lvl="0" indent="-457200" algn="just">
              <a:buFont typeface="+mj-lt"/>
              <a:buAutoNum type="arabicPeriod"/>
            </a:pPr>
            <a:endParaRPr lang="en-US" sz="2400" dirty="0">
              <a:solidFill>
                <a:prstClr val="black"/>
              </a:solidFill>
            </a:endParaRPr>
          </a:p>
          <a:p>
            <a:pPr marL="457200" lvl="0" indent="-457200" algn="just">
              <a:buFont typeface="+mj-lt"/>
              <a:buAutoNum type="arabicPeriod"/>
            </a:pPr>
            <a:endParaRPr lang="en-US" sz="2400" dirty="0" smtClean="0">
              <a:solidFill>
                <a:prstClr val="black"/>
              </a:solidFill>
            </a:endParaRPr>
          </a:p>
          <a:p>
            <a:pPr marL="457200" lvl="0" indent="-457200" algn="just">
              <a:buFont typeface="+mj-lt"/>
              <a:buAutoNum type="arabicPeriod" startAt="2"/>
            </a:pPr>
            <a:r>
              <a:rPr lang="en-US" sz="2400" dirty="0"/>
              <a:t>Set the decade box to 1 kΩ resistance as the load on the output of the Function Generator</a:t>
            </a:r>
            <a:r>
              <a:rPr lang="en-US" sz="2400" dirty="0" smtClean="0"/>
              <a:t>.</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709" y="2495093"/>
            <a:ext cx="60483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0884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Procedure contd…</a:t>
            </a:r>
            <a:endParaRPr lang="en-US" b="1" dirty="0"/>
          </a:p>
        </p:txBody>
      </p:sp>
      <p:sp>
        <p:nvSpPr>
          <p:cNvPr id="3" name="Content Placeholder 2"/>
          <p:cNvSpPr>
            <a:spLocks noGrp="1"/>
          </p:cNvSpPr>
          <p:nvPr>
            <p:ph idx="1"/>
          </p:nvPr>
        </p:nvSpPr>
        <p:spPr>
          <a:xfrm>
            <a:off x="437662" y="1109880"/>
            <a:ext cx="8229600" cy="5508625"/>
          </a:xfrm>
        </p:spPr>
        <p:txBody>
          <a:bodyPr/>
          <a:lstStyle/>
          <a:p>
            <a:pPr marL="0" indent="0" algn="just">
              <a:buNone/>
            </a:pPr>
            <a:endParaRPr lang="en-US" sz="2400" dirty="0" smtClean="0"/>
          </a:p>
          <a:p>
            <a:pPr marL="457200" indent="-457200" algn="just">
              <a:buFont typeface="+mj-lt"/>
              <a:buAutoNum type="arabicPeriod" startAt="3"/>
            </a:pPr>
            <a:r>
              <a:rPr lang="en-US" sz="2400" dirty="0"/>
              <a:t>Turn on the Function Generator and use the oscilloscope to observe the voltage drop across the 1 kΩ resistance. </a:t>
            </a:r>
            <a:r>
              <a:rPr lang="en-US" sz="2400" i="1" dirty="0"/>
              <a:t>Remember that the oscilloscope’s ground is the same as the Function Generator</a:t>
            </a:r>
            <a:r>
              <a:rPr lang="en-US" sz="2400" i="1" dirty="0" smtClean="0"/>
              <a:t>’</a:t>
            </a:r>
          </a:p>
          <a:p>
            <a:pPr marL="457200" indent="-457200" algn="just">
              <a:buFont typeface="+mj-lt"/>
              <a:buAutoNum type="arabicPeriod" startAt="3"/>
            </a:pPr>
            <a:r>
              <a:rPr lang="en-US" sz="2400" dirty="0"/>
              <a:t>Select the sine wave output option of the Function </a:t>
            </a:r>
            <a:r>
              <a:rPr lang="en-US" sz="2400" dirty="0" smtClean="0"/>
              <a:t>Generator</a:t>
            </a:r>
          </a:p>
          <a:p>
            <a:pPr marL="857250" lvl="1" indent="-457200" algn="just">
              <a:buFont typeface="+mj-lt"/>
              <a:buAutoNum type="alphaLcPeriod"/>
            </a:pPr>
            <a:r>
              <a:rPr lang="en-US" sz="2400" dirty="0"/>
              <a:t>Set the frequency of the function generator to 1 kHz</a:t>
            </a:r>
            <a:r>
              <a:rPr lang="en-US" sz="2400" dirty="0" smtClean="0"/>
              <a:t>.</a:t>
            </a:r>
          </a:p>
          <a:p>
            <a:pPr marL="857250" lvl="1" indent="-457200" algn="just">
              <a:buFont typeface="+mj-lt"/>
              <a:buAutoNum type="alphaLcPeriod"/>
            </a:pPr>
            <a:r>
              <a:rPr lang="en-US" sz="2400" dirty="0"/>
              <a:t>Observe the waveform on the oscilloscope using the CH0 BNC connector</a:t>
            </a:r>
            <a:r>
              <a:rPr lang="en-US" sz="2400" dirty="0" smtClean="0"/>
              <a:t>.</a:t>
            </a:r>
          </a:p>
          <a:p>
            <a:pPr marL="857250" lvl="1" indent="-457200" algn="just">
              <a:buFont typeface="+mj-lt"/>
              <a:buAutoNum type="alphaLcPeriod"/>
            </a:pPr>
            <a:r>
              <a:rPr lang="en-US" sz="2400" dirty="0"/>
              <a:t>Connect the SYNC signal (located directly below the FGEN signal row) to </a:t>
            </a:r>
            <a:r>
              <a:rPr lang="en-US" sz="2400" dirty="0" smtClean="0"/>
              <a:t>the Trigger </a:t>
            </a:r>
            <a:r>
              <a:rPr lang="en-US" sz="2400" dirty="0"/>
              <a:t>BNC input on the left side on the workstation. Change the Trigger </a:t>
            </a:r>
            <a:r>
              <a:rPr lang="en-US" sz="2400" dirty="0" smtClean="0"/>
              <a:t>type to </a:t>
            </a:r>
            <a:r>
              <a:rPr lang="en-US" sz="2400" dirty="0"/>
              <a:t>"Digital".</a:t>
            </a:r>
          </a:p>
        </p:txBody>
      </p:sp>
    </p:spTree>
    <p:extLst>
      <p:ext uri="{BB962C8B-B14F-4D97-AF65-F5344CB8AC3E}">
        <p14:creationId xmlns:p14="http://schemas.microsoft.com/office/powerpoint/2010/main" val="2884016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Lab Objectives</a:t>
            </a:r>
            <a:endParaRPr lang="en-US" b="1" dirty="0"/>
          </a:p>
        </p:txBody>
      </p:sp>
      <p:sp>
        <p:nvSpPr>
          <p:cNvPr id="3" name="Content Placeholder 2"/>
          <p:cNvSpPr>
            <a:spLocks noGrp="1"/>
          </p:cNvSpPr>
          <p:nvPr>
            <p:ph idx="1"/>
          </p:nvPr>
        </p:nvSpPr>
        <p:spPr>
          <a:xfrm>
            <a:off x="457200" y="1375433"/>
            <a:ext cx="8229600" cy="5508625"/>
          </a:xfrm>
        </p:spPr>
        <p:txBody>
          <a:bodyPr/>
          <a:lstStyle/>
          <a:p>
            <a:r>
              <a:rPr lang="en-US" sz="2400" dirty="0"/>
              <a:t>The Electrical Circuits Laboratory II is designed to provide the student with the knowledge </a:t>
            </a:r>
            <a:r>
              <a:rPr lang="en-US" sz="2400" dirty="0" smtClean="0"/>
              <a:t>to use </a:t>
            </a:r>
            <a:r>
              <a:rPr lang="en-US" sz="2400" dirty="0"/>
              <a:t>basic measuring instruments and techniques with proficiency. </a:t>
            </a:r>
            <a:endParaRPr lang="en-US" sz="2400" dirty="0" smtClean="0"/>
          </a:p>
          <a:p>
            <a:r>
              <a:rPr lang="en-US" sz="2400" dirty="0" smtClean="0"/>
              <a:t>These </a:t>
            </a:r>
            <a:r>
              <a:rPr lang="en-US" sz="2400" dirty="0"/>
              <a:t>techniques are </a:t>
            </a:r>
            <a:r>
              <a:rPr lang="en-US" sz="2400" dirty="0" smtClean="0"/>
              <a:t>designed to </a:t>
            </a:r>
            <a:r>
              <a:rPr lang="en-US" sz="2400" dirty="0"/>
              <a:t>complement the concepts introduced in ECE 262. In addition, the student should learn how </a:t>
            </a:r>
            <a:r>
              <a:rPr lang="en-US" sz="2400" dirty="0" smtClean="0"/>
              <a:t>to effectively </a:t>
            </a:r>
            <a:r>
              <a:rPr lang="en-US" sz="2400" dirty="0"/>
              <a:t>record experimental results and present these results in a written report. More </a:t>
            </a:r>
            <a:r>
              <a:rPr lang="en-US" sz="2400" dirty="0" smtClean="0"/>
              <a:t>explicitly, the </a:t>
            </a:r>
            <a:r>
              <a:rPr lang="en-US" sz="2400" dirty="0"/>
              <a:t>class objectives are:</a:t>
            </a:r>
          </a:p>
          <a:p>
            <a:pPr marL="457200" indent="-457200">
              <a:buFont typeface="+mj-lt"/>
              <a:buAutoNum type="arabicPeriod"/>
            </a:pPr>
            <a:r>
              <a:rPr lang="en-US" sz="2400" dirty="0" smtClean="0"/>
              <a:t>To </a:t>
            </a:r>
            <a:r>
              <a:rPr lang="en-US" sz="2400" dirty="0"/>
              <a:t>gain proficiency in the use of common measuring instruments;</a:t>
            </a:r>
          </a:p>
          <a:p>
            <a:pPr marL="457200" indent="-457200">
              <a:buFont typeface="+mj-lt"/>
              <a:buAutoNum type="arabicPeriod"/>
            </a:pPr>
            <a:r>
              <a:rPr lang="en-US" sz="2400" dirty="0" smtClean="0"/>
              <a:t>To </a:t>
            </a:r>
            <a:r>
              <a:rPr lang="en-US" sz="2400" dirty="0"/>
              <a:t>enhance understanding of advanced electric circuit analysis concepts.</a:t>
            </a:r>
          </a:p>
          <a:p>
            <a:pPr lvl="1">
              <a:buFont typeface="Courier New" pitchFamily="49" charset="0"/>
              <a:buChar char="o"/>
            </a:pPr>
            <a:r>
              <a:rPr lang="en-US" sz="2400" dirty="0" smtClean="0"/>
              <a:t>Inductance</a:t>
            </a:r>
            <a:r>
              <a:rPr lang="en-US" sz="2400" dirty="0"/>
              <a:t>, Capacitance, and </a:t>
            </a:r>
            <a:r>
              <a:rPr lang="en-US" sz="2400" dirty="0" smtClean="0"/>
              <a:t>reactance</a:t>
            </a:r>
          </a:p>
          <a:p>
            <a:pPr lvl="1">
              <a:buFont typeface="Wingdings" pitchFamily="2" charset="2"/>
              <a:buChar char="q"/>
            </a:pPr>
            <a:endParaRPr lang="en-US" sz="2400" dirty="0"/>
          </a:p>
        </p:txBody>
      </p:sp>
    </p:spTree>
    <p:extLst>
      <p:ext uri="{BB962C8B-B14F-4D97-AF65-F5344CB8AC3E}">
        <p14:creationId xmlns:p14="http://schemas.microsoft.com/office/powerpoint/2010/main" val="967055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Procedure contd…</a:t>
            </a:r>
            <a:endParaRPr lang="en-US" b="1" dirty="0"/>
          </a:p>
        </p:txBody>
      </p:sp>
      <p:sp>
        <p:nvSpPr>
          <p:cNvPr id="3" name="Content Placeholder 2"/>
          <p:cNvSpPr>
            <a:spLocks noGrp="1"/>
          </p:cNvSpPr>
          <p:nvPr>
            <p:ph idx="1"/>
          </p:nvPr>
        </p:nvSpPr>
        <p:spPr>
          <a:xfrm>
            <a:off x="437662" y="1109880"/>
            <a:ext cx="8229600" cy="5508625"/>
          </a:xfrm>
        </p:spPr>
        <p:txBody>
          <a:bodyPr/>
          <a:lstStyle/>
          <a:p>
            <a:pPr marL="0" indent="0" algn="just">
              <a:buNone/>
            </a:pPr>
            <a:endParaRPr lang="en-US" sz="2400" dirty="0" smtClean="0"/>
          </a:p>
          <a:p>
            <a:pPr marL="857250" lvl="1" indent="-457200" algn="just">
              <a:buFont typeface="+mj-lt"/>
              <a:buAutoNum type="alphaLcPeriod" startAt="4"/>
            </a:pPr>
            <a:r>
              <a:rPr lang="en-US" sz="2400" dirty="0"/>
              <a:t>Adjust the DC offset control of the Function Generator to obtain a zero DC </a:t>
            </a:r>
            <a:r>
              <a:rPr lang="en-US" sz="2400" dirty="0" smtClean="0"/>
              <a:t>level in </a:t>
            </a:r>
            <a:r>
              <a:rPr lang="en-US" sz="2400" dirty="0"/>
              <a:t>the output</a:t>
            </a:r>
            <a:r>
              <a:rPr lang="en-US" sz="2400" dirty="0" smtClean="0"/>
              <a:t>.</a:t>
            </a:r>
          </a:p>
          <a:p>
            <a:pPr marL="857250" lvl="1" indent="-457200" algn="just">
              <a:buFont typeface="+mj-lt"/>
              <a:buAutoNum type="alphaLcPeriod" startAt="4"/>
            </a:pPr>
            <a:r>
              <a:rPr lang="en-US" sz="2400" dirty="0"/>
              <a:t>Use the Function Generator’s output level control (Amplitude </a:t>
            </a:r>
            <a:r>
              <a:rPr lang="en-US" sz="2400" dirty="0" smtClean="0"/>
              <a:t>control knob/numerical </a:t>
            </a:r>
            <a:r>
              <a:rPr lang="en-US" sz="2400" dirty="0"/>
              <a:t>input) to obtain a 2.0 Volt peak value (4.0 Vpp) on the </a:t>
            </a:r>
            <a:r>
              <a:rPr lang="en-US" sz="2400" dirty="0" smtClean="0"/>
              <a:t>scope measurement.</a:t>
            </a:r>
          </a:p>
          <a:p>
            <a:pPr marL="857250" lvl="1" indent="-457200" algn="just">
              <a:buFont typeface="+mj-lt"/>
              <a:buAutoNum type="alphaLcPeriod" startAt="4"/>
            </a:pPr>
            <a:r>
              <a:rPr lang="en-US" sz="2400" dirty="0"/>
              <a:t>Use the digital multimeter (DMM) AC Voltage [V~] function to measure </a:t>
            </a:r>
            <a:r>
              <a:rPr lang="en-US" sz="2400" dirty="0" smtClean="0"/>
              <a:t>the Function </a:t>
            </a:r>
            <a:r>
              <a:rPr lang="en-US" sz="2400" dirty="0"/>
              <a:t>Generator [FGEN] voltage by connecting the VΩ and COM </a:t>
            </a:r>
            <a:r>
              <a:rPr lang="en-US" sz="2400" dirty="0" smtClean="0"/>
              <a:t>banana jacks </a:t>
            </a:r>
            <a:r>
              <a:rPr lang="en-US" sz="2400" dirty="0"/>
              <a:t>to FGEN and GND respectively. Make sure to include DC offset values </a:t>
            </a:r>
            <a:r>
              <a:rPr lang="en-US" sz="2400" dirty="0" smtClean="0"/>
              <a:t>in the </a:t>
            </a:r>
            <a:r>
              <a:rPr lang="en-US" sz="2400" dirty="0"/>
              <a:t>RMS calculation.</a:t>
            </a:r>
          </a:p>
        </p:txBody>
      </p:sp>
    </p:spTree>
    <p:extLst>
      <p:ext uri="{BB962C8B-B14F-4D97-AF65-F5344CB8AC3E}">
        <p14:creationId xmlns:p14="http://schemas.microsoft.com/office/powerpoint/2010/main" val="2827418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Procedure contd…</a:t>
            </a:r>
            <a:endParaRPr lang="en-US" b="1" dirty="0"/>
          </a:p>
        </p:txBody>
      </p:sp>
      <p:sp>
        <p:nvSpPr>
          <p:cNvPr id="3" name="Content Placeholder 2"/>
          <p:cNvSpPr>
            <a:spLocks noGrp="1"/>
          </p:cNvSpPr>
          <p:nvPr>
            <p:ph idx="1"/>
          </p:nvPr>
        </p:nvSpPr>
        <p:spPr>
          <a:xfrm>
            <a:off x="437662" y="1109880"/>
            <a:ext cx="8229600" cy="5508625"/>
          </a:xfrm>
        </p:spPr>
        <p:txBody>
          <a:bodyPr/>
          <a:lstStyle/>
          <a:p>
            <a:pPr marL="0" indent="0" algn="just">
              <a:buNone/>
            </a:pPr>
            <a:endParaRPr lang="en-US" sz="2400" dirty="0" smtClean="0"/>
          </a:p>
          <a:p>
            <a:pPr marL="457200" indent="-457200" algn="just">
              <a:buFont typeface="+mj-lt"/>
              <a:buAutoNum type="arabicPeriod" startAt="5"/>
            </a:pPr>
            <a:r>
              <a:rPr lang="en-US" sz="2400" dirty="0"/>
              <a:t>Repeat the steps </a:t>
            </a:r>
            <a:r>
              <a:rPr lang="en-US" sz="2400" dirty="0" smtClean="0"/>
              <a:t>from 4a </a:t>
            </a:r>
            <a:r>
              <a:rPr lang="en-US" sz="2400" dirty="0"/>
              <a:t>to 4f using a triangular wave output </a:t>
            </a:r>
            <a:r>
              <a:rPr lang="en-US" sz="2400" dirty="0" smtClean="0"/>
              <a:t>from the </a:t>
            </a:r>
            <a:r>
              <a:rPr lang="en-US" sz="2400" dirty="0"/>
              <a:t>Function Generator</a:t>
            </a:r>
            <a:r>
              <a:rPr lang="en-US" sz="2400" dirty="0" smtClean="0"/>
              <a:t>.</a:t>
            </a:r>
          </a:p>
          <a:p>
            <a:pPr marL="457200" indent="-457200" algn="just">
              <a:buFont typeface="+mj-lt"/>
              <a:buAutoNum type="arabicPeriod" startAt="5"/>
            </a:pPr>
            <a:r>
              <a:rPr lang="en-US" sz="2400" dirty="0"/>
              <a:t>Repeat the steps from 4a to 4f using a square wave (50% duty factor) output from the </a:t>
            </a:r>
            <a:r>
              <a:rPr lang="en-US" sz="2400" dirty="0" smtClean="0"/>
              <a:t>Function Generator.</a:t>
            </a:r>
          </a:p>
          <a:p>
            <a:pPr marL="457200" indent="-457200" algn="just">
              <a:buFont typeface="+mj-lt"/>
              <a:buAutoNum type="arabicPeriod" startAt="5"/>
            </a:pPr>
            <a:r>
              <a:rPr lang="en-US" sz="2400" dirty="0"/>
              <a:t>Adjust the DC offset control to add a 2 Volt DC offset to the original 1 kHz sine </a:t>
            </a:r>
            <a:r>
              <a:rPr lang="en-US" sz="2400" dirty="0" smtClean="0"/>
              <a:t>wave. Now </a:t>
            </a:r>
            <a:r>
              <a:rPr lang="en-US" sz="2400" dirty="0"/>
              <a:t>the waveform should vary from 0 to 4 Volts. Sketch this waveform in your </a:t>
            </a:r>
            <a:r>
              <a:rPr lang="en-US" sz="2400" dirty="0" smtClean="0"/>
              <a:t>lab notebook</a:t>
            </a:r>
            <a:r>
              <a:rPr lang="en-US" sz="2400" dirty="0"/>
              <a:t>. Use the DMM to measure the AC RMS voltage and the DC voltage across </a:t>
            </a:r>
            <a:r>
              <a:rPr lang="en-US" sz="2400" dirty="0" smtClean="0"/>
              <a:t>the resistance</a:t>
            </a:r>
            <a:r>
              <a:rPr lang="en-US" sz="2400" dirty="0"/>
              <a:t>. Record the values. Repeat this same step for triangular wave and square wave.</a:t>
            </a:r>
          </a:p>
          <a:p>
            <a:pPr marL="457200" indent="-457200" algn="just">
              <a:buFont typeface="+mj-lt"/>
              <a:buAutoNum type="arabicPeriod" startAt="5"/>
            </a:pPr>
            <a:endParaRPr lang="en-US" sz="2400" i="1" dirty="0" smtClean="0"/>
          </a:p>
        </p:txBody>
      </p:sp>
    </p:spTree>
    <p:extLst>
      <p:ext uri="{BB962C8B-B14F-4D97-AF65-F5344CB8AC3E}">
        <p14:creationId xmlns:p14="http://schemas.microsoft.com/office/powerpoint/2010/main" val="3340924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Lab 2-Student Tasks</a:t>
            </a:r>
          </a:p>
        </p:txBody>
      </p:sp>
      <p:sp>
        <p:nvSpPr>
          <p:cNvPr id="3" name="Content Placeholder 2"/>
          <p:cNvSpPr>
            <a:spLocks noGrp="1"/>
          </p:cNvSpPr>
          <p:nvPr>
            <p:ph idx="1"/>
          </p:nvPr>
        </p:nvSpPr>
        <p:spPr>
          <a:xfrm>
            <a:off x="337454" y="972094"/>
            <a:ext cx="8229600" cy="5508625"/>
          </a:xfrm>
        </p:spPr>
        <p:txBody>
          <a:bodyPr/>
          <a:lstStyle/>
          <a:p>
            <a:pPr marL="0" indent="0" algn="just">
              <a:buNone/>
            </a:pPr>
            <a:endParaRPr lang="en-US" sz="2400" dirty="0" smtClean="0"/>
          </a:p>
          <a:p>
            <a:pPr marL="457200" indent="-457200" algn="just">
              <a:buFont typeface="+mj-lt"/>
              <a:buAutoNum type="arabicPeriod"/>
            </a:pPr>
            <a:r>
              <a:rPr lang="en-US" sz="2400" dirty="0"/>
              <a:t>Compare the RMS voltage value calculations you made for the Pre-Lab to the AC </a:t>
            </a:r>
            <a:r>
              <a:rPr lang="en-US" sz="2400" dirty="0" smtClean="0"/>
              <a:t>voltage measurements </a:t>
            </a:r>
            <a:r>
              <a:rPr lang="en-US" sz="2400" dirty="0"/>
              <a:t>made in 4th, 5th, and 6th steps in the Procedure. Do your measured </a:t>
            </a:r>
            <a:r>
              <a:rPr lang="en-US" sz="2400" dirty="0" smtClean="0"/>
              <a:t>values agree </a:t>
            </a:r>
            <a:r>
              <a:rPr lang="en-US" sz="2400" dirty="0"/>
              <a:t>with the calculated values in all cases? If not, why</a:t>
            </a:r>
            <a:r>
              <a:rPr lang="en-US" sz="2400" dirty="0" smtClean="0"/>
              <a:t>? Repeat </a:t>
            </a:r>
            <a:r>
              <a:rPr lang="en-US" sz="2400" dirty="0"/>
              <a:t>the steps from 4a to 4f using a square wave (50% duty factor) output from the Function Generator.</a:t>
            </a:r>
          </a:p>
          <a:p>
            <a:pPr marL="457200" indent="-457200" algn="just">
              <a:buFont typeface="+mj-lt"/>
              <a:buAutoNum type="arabicPeriod"/>
            </a:pPr>
            <a:r>
              <a:rPr lang="en-US" sz="2400" dirty="0"/>
              <a:t>Determine the theoretical RMS voltage value and DC voltage value you should </a:t>
            </a:r>
            <a:r>
              <a:rPr lang="en-US" sz="2400" dirty="0" smtClean="0"/>
              <a:t>have measured </a:t>
            </a:r>
            <a:r>
              <a:rPr lang="en-US" sz="2400" dirty="0"/>
              <a:t>in Step 7 of the Procedure and compare this to what you actually </a:t>
            </a:r>
            <a:r>
              <a:rPr lang="en-US" sz="2400" dirty="0" smtClean="0"/>
              <a:t>measured. Show </a:t>
            </a:r>
            <a:r>
              <a:rPr lang="en-US" sz="2400" dirty="0"/>
              <a:t>all of your math calculations. Do your measured values agree with the </a:t>
            </a:r>
            <a:r>
              <a:rPr lang="en-US" sz="2400" dirty="0" smtClean="0"/>
              <a:t>calculated values</a:t>
            </a:r>
            <a:r>
              <a:rPr lang="en-US" sz="2400" dirty="0"/>
              <a:t>? If not, why</a:t>
            </a:r>
            <a:r>
              <a:rPr lang="en-US" sz="2400" dirty="0" smtClean="0"/>
              <a:t>?</a:t>
            </a:r>
          </a:p>
          <a:p>
            <a:pPr marL="457200" indent="-457200">
              <a:buFont typeface="+mj-lt"/>
              <a:buAutoNum type="arabicPeriod"/>
            </a:pPr>
            <a:r>
              <a:rPr lang="en-US" sz="2400" dirty="0"/>
              <a:t>Summarize your comparisons: Does the digital multimeter (DMM) in the NI-ELVIS </a:t>
            </a:r>
            <a:r>
              <a:rPr lang="en-US" sz="2400" dirty="0" smtClean="0"/>
              <a:t>provide true </a:t>
            </a:r>
            <a:r>
              <a:rPr lang="en-US" sz="2400" dirty="0"/>
              <a:t>RMS measurements of voltage for all three waveforms? Justify your conclusion.</a:t>
            </a:r>
            <a:endParaRPr lang="en-US" sz="2400" i="1" dirty="0" smtClean="0"/>
          </a:p>
        </p:txBody>
      </p:sp>
    </p:spTree>
    <p:extLst>
      <p:ext uri="{BB962C8B-B14F-4D97-AF65-F5344CB8AC3E}">
        <p14:creationId xmlns:p14="http://schemas.microsoft.com/office/powerpoint/2010/main" val="816443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Preparations for Next Week</a:t>
            </a:r>
          </a:p>
        </p:txBody>
      </p:sp>
      <p:sp>
        <p:nvSpPr>
          <p:cNvPr id="3" name="Content Placeholder 2"/>
          <p:cNvSpPr>
            <a:spLocks noGrp="1"/>
          </p:cNvSpPr>
          <p:nvPr>
            <p:ph idx="1"/>
          </p:nvPr>
        </p:nvSpPr>
        <p:spPr>
          <a:xfrm>
            <a:off x="457200" y="1625137"/>
            <a:ext cx="8229600" cy="5508625"/>
          </a:xfrm>
        </p:spPr>
        <p:txBody>
          <a:bodyPr/>
          <a:lstStyle/>
          <a:p>
            <a:r>
              <a:rPr lang="en-US" sz="2400" b="1" dirty="0"/>
              <a:t>Reading:-</a:t>
            </a:r>
            <a:r>
              <a:rPr lang="en-US" sz="2400" dirty="0"/>
              <a:t> (1) Read and study the Background section of this Laboratory. (2) Read </a:t>
            </a:r>
            <a:r>
              <a:rPr lang="en-US" sz="2400" dirty="0" smtClean="0"/>
              <a:t>Appendix C</a:t>
            </a:r>
            <a:r>
              <a:rPr lang="en-US" sz="2400" dirty="0"/>
              <a:t>, especially </a:t>
            </a:r>
            <a:r>
              <a:rPr lang="en-US" sz="2400" i="1" dirty="0"/>
              <a:t>Avoiding Grounding Errors with Oscilloscope, Voltage Measurement, </a:t>
            </a:r>
            <a:r>
              <a:rPr lang="en-US" sz="2400" dirty="0" smtClean="0"/>
              <a:t>and </a:t>
            </a:r>
            <a:r>
              <a:rPr lang="en-US" sz="2400" i="1" dirty="0" smtClean="0"/>
              <a:t>Phase-Angle </a:t>
            </a:r>
            <a:r>
              <a:rPr lang="en-US" sz="2400" i="1" dirty="0"/>
              <a:t>Measurement </a:t>
            </a:r>
            <a:r>
              <a:rPr lang="en-US" sz="2400" dirty="0"/>
              <a:t>for an oscilloscope with two vertical inputs</a:t>
            </a:r>
            <a:r>
              <a:rPr lang="en-US" sz="2400" dirty="0" smtClean="0"/>
              <a:t>.</a:t>
            </a:r>
          </a:p>
          <a:p>
            <a:r>
              <a:rPr lang="en-US" sz="2400" b="1" dirty="0" smtClean="0"/>
              <a:t>Written:- </a:t>
            </a:r>
            <a:r>
              <a:rPr lang="en-US" sz="2400" dirty="0"/>
              <a:t>(1) In your lab notebook sketch the circuit diagram to be used in the procedure </a:t>
            </a:r>
            <a:r>
              <a:rPr lang="en-US" sz="2400" dirty="0" smtClean="0"/>
              <a:t>and prepare </a:t>
            </a:r>
            <a:r>
              <a:rPr lang="en-US" sz="2400" dirty="0"/>
              <a:t>Tables 3.1 and 3.2 to record data. (2) Sketch the impedance and voltage </a:t>
            </a:r>
            <a:r>
              <a:rPr lang="en-US" sz="2400" dirty="0" smtClean="0"/>
              <a:t>phasors</a:t>
            </a:r>
            <a:r>
              <a:rPr lang="en-US" sz="2400" dirty="0"/>
              <a:t> </a:t>
            </a:r>
            <a:r>
              <a:rPr lang="en-US" sz="2400" dirty="0" smtClean="0"/>
              <a:t>diagrams </a:t>
            </a:r>
            <a:r>
              <a:rPr lang="en-US" sz="2400" dirty="0"/>
              <a:t>(as in Figure 3.2) you would get at 500 Hz for the circuit in Figure 3.3. (</a:t>
            </a:r>
            <a:r>
              <a:rPr lang="en-US" sz="2400" dirty="0" smtClean="0"/>
              <a:t>3) Make </a:t>
            </a:r>
            <a:r>
              <a:rPr lang="en-US" sz="2400" dirty="0"/>
              <a:t>a table of the magnitudes and phase angles. You will use this to check that </a:t>
            </a:r>
            <a:r>
              <a:rPr lang="en-US" sz="2400" dirty="0" smtClean="0"/>
              <a:t>your experimental </a:t>
            </a:r>
            <a:r>
              <a:rPr lang="en-US" sz="2400" dirty="0"/>
              <a:t>setup is correct.</a:t>
            </a:r>
          </a:p>
        </p:txBody>
      </p:sp>
    </p:spTree>
    <p:extLst>
      <p:ext uri="{BB962C8B-B14F-4D97-AF65-F5344CB8AC3E}">
        <p14:creationId xmlns:p14="http://schemas.microsoft.com/office/powerpoint/2010/main" val="2351788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References</a:t>
            </a:r>
            <a:endParaRPr lang="en-US" b="1" dirty="0"/>
          </a:p>
        </p:txBody>
      </p:sp>
      <p:sp>
        <p:nvSpPr>
          <p:cNvPr id="3" name="Content Placeholder 2"/>
          <p:cNvSpPr>
            <a:spLocks noGrp="1"/>
          </p:cNvSpPr>
          <p:nvPr>
            <p:ph idx="1"/>
          </p:nvPr>
        </p:nvSpPr>
        <p:spPr>
          <a:xfrm>
            <a:off x="457200" y="1625137"/>
            <a:ext cx="8229600" cy="5508625"/>
          </a:xfrm>
        </p:spPr>
        <p:txBody>
          <a:bodyPr/>
          <a:lstStyle/>
          <a:p>
            <a:pPr algn="just"/>
            <a:r>
              <a:rPr lang="en-US" sz="2400" dirty="0"/>
              <a:t>ECE 212 – Electrical Engineering Lab II. Latest Revised January </a:t>
            </a:r>
            <a:r>
              <a:rPr lang="en-US" sz="2400" dirty="0" smtClean="0"/>
              <a:t>2010.</a:t>
            </a:r>
          </a:p>
        </p:txBody>
      </p:sp>
    </p:spTree>
    <p:extLst>
      <p:ext uri="{BB962C8B-B14F-4D97-AF65-F5344CB8AC3E}">
        <p14:creationId xmlns:p14="http://schemas.microsoft.com/office/powerpoint/2010/main" val="3495843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4814" y="2900486"/>
            <a:ext cx="8204119" cy="1200329"/>
          </a:xfrm>
          <a:prstGeom prst="rect">
            <a:avLst/>
          </a:prstGeom>
          <a:noFill/>
        </p:spPr>
        <p:txBody>
          <a:bodyPr wrap="square" lIns="91440" tIns="45720" rIns="91440" bIns="45720">
            <a:spAutoFit/>
          </a:bodyPr>
          <a:lstStyle/>
          <a:p>
            <a:pPr algn="ctr"/>
            <a:r>
              <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 you !!!</a:t>
            </a:r>
            <a:endPar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247105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7089" y="1097272"/>
            <a:ext cx="8772225" cy="1470025"/>
          </a:xfrm>
        </p:spPr>
        <p:txBody>
          <a:bodyPr>
            <a:normAutofit/>
          </a:bodyPr>
          <a:lstStyle/>
          <a:p>
            <a:pPr algn="ctr"/>
            <a:r>
              <a:rPr lang="en-US" b="1" dirty="0"/>
              <a:t>ECE </a:t>
            </a:r>
            <a:r>
              <a:rPr lang="en-US" b="1" dirty="0" smtClean="0"/>
              <a:t>212 </a:t>
            </a:r>
            <a:r>
              <a:rPr lang="en-US" b="1" dirty="0"/>
              <a:t>- Electrical Engineering Lab </a:t>
            </a:r>
            <a:r>
              <a:rPr lang="en-US" b="1" dirty="0" smtClean="0"/>
              <a:t>III</a:t>
            </a:r>
          </a:p>
        </p:txBody>
      </p:sp>
      <p:sp>
        <p:nvSpPr>
          <p:cNvPr id="5" name="Subtitle 4"/>
          <p:cNvSpPr>
            <a:spLocks noGrp="1"/>
          </p:cNvSpPr>
          <p:nvPr>
            <p:ph type="subTitle" idx="1"/>
          </p:nvPr>
        </p:nvSpPr>
        <p:spPr>
          <a:xfrm>
            <a:off x="768613" y="4954979"/>
            <a:ext cx="7569177" cy="1752600"/>
          </a:xfrm>
        </p:spPr>
        <p:txBody>
          <a:bodyPr/>
          <a:lstStyle/>
          <a:p>
            <a:r>
              <a:rPr lang="en-US" b="1" dirty="0" smtClean="0"/>
              <a:t>Pre-labs for ECE 212</a:t>
            </a:r>
          </a:p>
          <a:p>
            <a:r>
              <a:rPr lang="en-US" b="1" dirty="0" smtClean="0"/>
              <a:t>Manas Tonapi</a:t>
            </a:r>
          </a:p>
          <a:p>
            <a:r>
              <a:rPr lang="en-US" b="1" dirty="0" smtClean="0"/>
              <a:t>Created: 02/16/2013  Updated: 02/23/2013</a:t>
            </a:r>
          </a:p>
        </p:txBody>
      </p:sp>
    </p:spTree>
    <p:extLst>
      <p:ext uri="{BB962C8B-B14F-4D97-AF65-F5344CB8AC3E}">
        <p14:creationId xmlns:p14="http://schemas.microsoft.com/office/powerpoint/2010/main" val="4148100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972" y="2477130"/>
            <a:ext cx="7772400" cy="1362075"/>
          </a:xfrm>
        </p:spPr>
        <p:txBody>
          <a:bodyPr/>
          <a:lstStyle/>
          <a:p>
            <a:pPr algn="ctr"/>
            <a:r>
              <a:rPr lang="en-US" sz="60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CAPACITORS  AND SERIES </a:t>
            </a:r>
            <a:r>
              <a:rPr lang="en-US" sz="6000"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RC </a:t>
            </a:r>
            <a:r>
              <a:rPr lang="en-US" sz="60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CIRCUITS</a:t>
            </a:r>
            <a:endParaRPr lang="en-US" sz="6000"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92568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a:xfrm>
            <a:off x="457200" y="1424593"/>
            <a:ext cx="8229600" cy="5508625"/>
          </a:xfrm>
        </p:spPr>
        <p:txBody>
          <a:bodyPr/>
          <a:lstStyle/>
          <a:p>
            <a:r>
              <a:rPr lang="en-US" sz="2400" dirty="0"/>
              <a:t>Linear circuit elements — resistors, capacitors, and inductors — are </a:t>
            </a:r>
            <a:r>
              <a:rPr lang="en-US" sz="2400" dirty="0" smtClean="0"/>
              <a:t>the backbone </a:t>
            </a:r>
            <a:r>
              <a:rPr lang="en-US" sz="2400" dirty="0"/>
              <a:t>of electrical and electronic circuits. </a:t>
            </a:r>
            <a:endParaRPr lang="en-US" sz="2400" dirty="0" smtClean="0"/>
          </a:p>
          <a:p>
            <a:r>
              <a:rPr lang="en-US" sz="2400" dirty="0" smtClean="0"/>
              <a:t>These </a:t>
            </a:r>
            <a:r>
              <a:rPr lang="en-US" sz="2400" dirty="0"/>
              <a:t>three types of elements respond to </a:t>
            </a:r>
            <a:r>
              <a:rPr lang="en-US" sz="2400" dirty="0" smtClean="0"/>
              <a:t>electrical voltages </a:t>
            </a:r>
            <a:r>
              <a:rPr lang="en-US" sz="2400" dirty="0"/>
              <a:t>in different ways, variously consuming, storing, or supplying electrical energy.</a:t>
            </a:r>
          </a:p>
          <a:p>
            <a:r>
              <a:rPr lang="en-US" sz="2400" dirty="0"/>
              <a:t>Understanding these behaviors and learning to calculate the result of combining elements </a:t>
            </a:r>
            <a:r>
              <a:rPr lang="en-US" sz="2400" dirty="0" smtClean="0"/>
              <a:t>is critical </a:t>
            </a:r>
            <a:r>
              <a:rPr lang="en-US" sz="2400" dirty="0"/>
              <a:t>for designing and working with electric circuits. </a:t>
            </a:r>
            <a:endParaRPr lang="en-US" sz="2400" dirty="0" smtClean="0"/>
          </a:p>
          <a:p>
            <a:r>
              <a:rPr lang="en-US" sz="2400" dirty="0" smtClean="0"/>
              <a:t>While </a:t>
            </a:r>
            <a:r>
              <a:rPr lang="en-US" sz="2400" dirty="0"/>
              <a:t>a resistor consumes </a:t>
            </a:r>
            <a:r>
              <a:rPr lang="en-US" sz="2400" dirty="0" smtClean="0"/>
              <a:t>electrical energy</a:t>
            </a:r>
            <a:r>
              <a:rPr lang="en-US" sz="2400" dirty="0"/>
              <a:t>, converting it to heat, capacitors and inductors vary their responses according to </a:t>
            </a:r>
            <a:r>
              <a:rPr lang="en-US" sz="2400" dirty="0" smtClean="0"/>
              <a:t>the frequency </a:t>
            </a:r>
            <a:r>
              <a:rPr lang="en-US" sz="2400" dirty="0"/>
              <a:t>of the voltage or current applied to them. </a:t>
            </a:r>
            <a:endParaRPr lang="en-US" sz="2400" dirty="0" smtClean="0"/>
          </a:p>
          <a:p>
            <a:r>
              <a:rPr lang="en-US" sz="2400" dirty="0" smtClean="0"/>
              <a:t>This </a:t>
            </a:r>
            <a:r>
              <a:rPr lang="en-US" sz="2400" dirty="0"/>
              <a:t>laboratory will explore those </a:t>
            </a:r>
            <a:r>
              <a:rPr lang="en-US" sz="2400" dirty="0" smtClean="0"/>
              <a:t>responses for </a:t>
            </a:r>
            <a:r>
              <a:rPr lang="en-US" sz="2400" dirty="0"/>
              <a:t>series-connected capacitors.</a:t>
            </a:r>
          </a:p>
        </p:txBody>
      </p:sp>
    </p:spTree>
    <p:extLst>
      <p:ext uri="{BB962C8B-B14F-4D97-AF65-F5344CB8AC3E}">
        <p14:creationId xmlns:p14="http://schemas.microsoft.com/office/powerpoint/2010/main" val="1371562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Lab Objective</a:t>
            </a:r>
            <a:endParaRPr lang="en-US" b="1" dirty="0"/>
          </a:p>
        </p:txBody>
      </p:sp>
      <p:sp>
        <p:nvSpPr>
          <p:cNvPr id="3" name="Content Placeholder 2"/>
          <p:cNvSpPr>
            <a:spLocks noGrp="1"/>
          </p:cNvSpPr>
          <p:nvPr>
            <p:ph idx="1"/>
          </p:nvPr>
        </p:nvSpPr>
        <p:spPr>
          <a:xfrm>
            <a:off x="457200" y="1609401"/>
            <a:ext cx="8229600" cy="5508625"/>
          </a:xfrm>
        </p:spPr>
        <p:txBody>
          <a:bodyPr/>
          <a:lstStyle/>
          <a:p>
            <a:r>
              <a:rPr lang="en-US" sz="2400" dirty="0" smtClean="0"/>
              <a:t>Learn </a:t>
            </a:r>
            <a:r>
              <a:rPr lang="en-US" sz="2400" dirty="0"/>
              <a:t>to avoid oscilloscope grounding errors when measuring voltages. Learn the </a:t>
            </a:r>
            <a:r>
              <a:rPr lang="en-US" sz="2400" dirty="0" smtClean="0"/>
              <a:t>two-channel difference </a:t>
            </a:r>
            <a:r>
              <a:rPr lang="en-US" sz="2400" dirty="0"/>
              <a:t>method and the interchanging-components method (Appendix C).</a:t>
            </a:r>
          </a:p>
          <a:p>
            <a:r>
              <a:rPr lang="en-US" sz="2400" dirty="0" smtClean="0"/>
              <a:t>Learn </a:t>
            </a:r>
            <a:r>
              <a:rPr lang="en-US" sz="2400" dirty="0"/>
              <a:t>to measure capacitive reactance.</a:t>
            </a:r>
          </a:p>
          <a:p>
            <a:r>
              <a:rPr lang="en-US" sz="2400" dirty="0" smtClean="0"/>
              <a:t>Learn </a:t>
            </a:r>
            <a:r>
              <a:rPr lang="en-US" sz="2400" dirty="0"/>
              <a:t>to measure phase angles between voltages.</a:t>
            </a:r>
          </a:p>
          <a:p>
            <a:r>
              <a:rPr lang="en-US" sz="2400" dirty="0" smtClean="0"/>
              <a:t>Learn </a:t>
            </a:r>
            <a:r>
              <a:rPr lang="en-US" sz="2400" dirty="0"/>
              <a:t>to draw impedance and voltage phasor diagrams for resistors and capacitors in series.</a:t>
            </a:r>
          </a:p>
          <a:p>
            <a:r>
              <a:rPr lang="en-US" sz="2400" dirty="0" smtClean="0"/>
              <a:t>Understand </a:t>
            </a:r>
            <a:r>
              <a:rPr lang="en-US" sz="2400" dirty="0"/>
              <a:t>how impedance and voltage phasors add (i.e., like vectors).</a:t>
            </a:r>
          </a:p>
          <a:p>
            <a:r>
              <a:rPr lang="en-US" sz="2400" dirty="0" smtClean="0"/>
              <a:t>Learn </a:t>
            </a:r>
            <a:r>
              <a:rPr lang="en-US" sz="2400" dirty="0"/>
              <a:t>to simulate AC series circuit in B2-SPICE.</a:t>
            </a:r>
          </a:p>
        </p:txBody>
      </p:sp>
    </p:spTree>
    <p:extLst>
      <p:ext uri="{BB962C8B-B14F-4D97-AF65-F5344CB8AC3E}">
        <p14:creationId xmlns:p14="http://schemas.microsoft.com/office/powerpoint/2010/main" val="1391549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Lab Objectives contd…</a:t>
            </a:r>
            <a:endParaRPr lang="en-US" b="1" dirty="0"/>
          </a:p>
        </p:txBody>
      </p:sp>
      <p:sp>
        <p:nvSpPr>
          <p:cNvPr id="3" name="Content Placeholder 2"/>
          <p:cNvSpPr>
            <a:spLocks noGrp="1"/>
          </p:cNvSpPr>
          <p:nvPr>
            <p:ph idx="1"/>
          </p:nvPr>
        </p:nvSpPr>
        <p:spPr>
          <a:xfrm>
            <a:off x="457200" y="1542553"/>
            <a:ext cx="8229600" cy="5508625"/>
          </a:xfrm>
        </p:spPr>
        <p:txBody>
          <a:bodyPr/>
          <a:lstStyle/>
          <a:p>
            <a:pPr lvl="1">
              <a:buFont typeface="Courier New" pitchFamily="49" charset="0"/>
              <a:buChar char="o"/>
            </a:pPr>
            <a:r>
              <a:rPr lang="en-US" sz="2400" dirty="0" smtClean="0"/>
              <a:t> </a:t>
            </a:r>
            <a:r>
              <a:rPr lang="en-US" sz="2400" dirty="0"/>
              <a:t>AC voltage and current addition. Phasors</a:t>
            </a:r>
          </a:p>
          <a:p>
            <a:pPr lvl="1">
              <a:buFont typeface="Courier New" pitchFamily="49" charset="0"/>
              <a:buChar char="o"/>
            </a:pPr>
            <a:r>
              <a:rPr lang="en-US" sz="2400" dirty="0"/>
              <a:t> AC power (real and reactive, instantaneous and average)</a:t>
            </a:r>
          </a:p>
          <a:p>
            <a:pPr lvl="1">
              <a:buFont typeface="Courier New" pitchFamily="49" charset="0"/>
              <a:buChar char="o"/>
            </a:pPr>
            <a:r>
              <a:rPr lang="en-US" sz="2400" dirty="0"/>
              <a:t> Series and parallel resonant circuit behavior</a:t>
            </a:r>
          </a:p>
          <a:p>
            <a:pPr lvl="1">
              <a:buFont typeface="Courier New" pitchFamily="49" charset="0"/>
              <a:buChar char="o"/>
            </a:pPr>
            <a:r>
              <a:rPr lang="en-US" sz="2400" dirty="0"/>
              <a:t> Passive Filters</a:t>
            </a:r>
          </a:p>
          <a:p>
            <a:pPr lvl="1">
              <a:buFont typeface="Courier New" pitchFamily="49" charset="0"/>
              <a:buChar char="o"/>
            </a:pPr>
            <a:r>
              <a:rPr lang="en-US" sz="2400" dirty="0"/>
              <a:t> Transfer functions</a:t>
            </a:r>
          </a:p>
          <a:p>
            <a:pPr lvl="1">
              <a:buFont typeface="Courier New" pitchFamily="49" charset="0"/>
              <a:buChar char="o"/>
            </a:pPr>
            <a:r>
              <a:rPr lang="en-US" sz="2400" dirty="0"/>
              <a:t> Transformers</a:t>
            </a:r>
          </a:p>
          <a:p>
            <a:pPr lvl="1">
              <a:buFont typeface="Courier New" pitchFamily="49" charset="0"/>
              <a:buChar char="o"/>
            </a:pPr>
            <a:r>
              <a:rPr lang="en-US" sz="2400" dirty="0"/>
              <a:t> Two-port network analysis;</a:t>
            </a:r>
          </a:p>
          <a:p>
            <a:pPr marL="0" indent="0">
              <a:buNone/>
            </a:pPr>
            <a:r>
              <a:rPr lang="en-US" sz="2400" dirty="0" smtClean="0"/>
              <a:t>3.   </a:t>
            </a:r>
            <a:r>
              <a:rPr lang="en-US" sz="2400" dirty="0"/>
              <a:t>To develop communication skills through</a:t>
            </a:r>
          </a:p>
          <a:p>
            <a:pPr lvl="1">
              <a:buFont typeface="Courier New" pitchFamily="49" charset="0"/>
              <a:buChar char="o"/>
            </a:pPr>
            <a:r>
              <a:rPr lang="en-US" sz="2400" dirty="0" smtClean="0"/>
              <a:t> </a:t>
            </a:r>
            <a:r>
              <a:rPr lang="en-US" sz="2400" dirty="0"/>
              <a:t>maintenance of succinct but complete laboratory notebooks as permanent, written</a:t>
            </a:r>
          </a:p>
          <a:p>
            <a:pPr lvl="1">
              <a:buFont typeface="Courier New" pitchFamily="49" charset="0"/>
              <a:buChar char="o"/>
            </a:pPr>
            <a:r>
              <a:rPr lang="en-US" sz="2400" dirty="0"/>
              <a:t>descriptions of procedures, results, and analyses,</a:t>
            </a:r>
          </a:p>
        </p:txBody>
      </p:sp>
    </p:spTree>
    <p:extLst>
      <p:ext uri="{BB962C8B-B14F-4D97-AF65-F5344CB8AC3E}">
        <p14:creationId xmlns:p14="http://schemas.microsoft.com/office/powerpoint/2010/main" val="534031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Lab Objective contd…</a:t>
            </a:r>
            <a:endParaRPr lang="en-US" b="1" dirty="0"/>
          </a:p>
        </p:txBody>
      </p:sp>
      <p:sp>
        <p:nvSpPr>
          <p:cNvPr id="3" name="Content Placeholder 2"/>
          <p:cNvSpPr>
            <a:spLocks noGrp="1"/>
          </p:cNvSpPr>
          <p:nvPr>
            <p:ph idx="1"/>
          </p:nvPr>
        </p:nvSpPr>
        <p:spPr>
          <a:xfrm>
            <a:off x="457200" y="1609401"/>
            <a:ext cx="8229600" cy="5508625"/>
          </a:xfrm>
        </p:spPr>
        <p:txBody>
          <a:bodyPr/>
          <a:lstStyle/>
          <a:p>
            <a:r>
              <a:rPr lang="en-US" sz="2400" dirty="0" smtClean="0"/>
              <a:t>Confirm </a:t>
            </a:r>
            <a:r>
              <a:rPr lang="en-US" sz="2400" dirty="0"/>
              <a:t>how capacitances add when two capacitors are connected in parallel; in series.</a:t>
            </a:r>
          </a:p>
          <a:p>
            <a:r>
              <a:rPr lang="en-US" sz="2400" dirty="0" smtClean="0"/>
              <a:t>Determine </a:t>
            </a:r>
            <a:r>
              <a:rPr lang="en-US" sz="2400" dirty="0"/>
              <a:t>the reactance of a capacitor in a series RC circuit by measuring voltages.</a:t>
            </a:r>
          </a:p>
          <a:p>
            <a:r>
              <a:rPr lang="en-US" sz="2400" dirty="0" smtClean="0"/>
              <a:t>Draw </a:t>
            </a:r>
            <a:r>
              <a:rPr lang="en-US" sz="2400" dirty="0"/>
              <a:t>impedance and voltage phasor diagrams for a series RC circuit.</a:t>
            </a:r>
          </a:p>
          <a:p>
            <a:r>
              <a:rPr lang="en-US" sz="2400" dirty="0" smtClean="0"/>
              <a:t>Explain </a:t>
            </a:r>
            <a:r>
              <a:rPr lang="en-US" sz="2400" dirty="0"/>
              <a:t>the effect of frequency on the impedance and voltage phasors for a series RC circuit.</a:t>
            </a:r>
          </a:p>
        </p:txBody>
      </p:sp>
    </p:spTree>
    <p:extLst>
      <p:ext uri="{BB962C8B-B14F-4D97-AF65-F5344CB8AC3E}">
        <p14:creationId xmlns:p14="http://schemas.microsoft.com/office/powerpoint/2010/main" val="2243642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Equipment Needed</a:t>
            </a:r>
            <a:endParaRPr lang="en-US" b="1" dirty="0"/>
          </a:p>
        </p:txBody>
      </p:sp>
      <p:sp>
        <p:nvSpPr>
          <p:cNvPr id="3" name="Content Placeholder 2"/>
          <p:cNvSpPr>
            <a:spLocks noGrp="1"/>
          </p:cNvSpPr>
          <p:nvPr>
            <p:ph idx="1"/>
          </p:nvPr>
        </p:nvSpPr>
        <p:spPr>
          <a:xfrm>
            <a:off x="437662" y="1544392"/>
            <a:ext cx="8229600" cy="5508625"/>
          </a:xfrm>
        </p:spPr>
        <p:txBody>
          <a:bodyPr/>
          <a:lstStyle/>
          <a:p>
            <a:pPr algn="just"/>
            <a:r>
              <a:rPr lang="en-US" sz="2400" dirty="0" smtClean="0"/>
              <a:t>NI-ELVIS II including</a:t>
            </a:r>
          </a:p>
          <a:p>
            <a:pPr lvl="1" algn="just">
              <a:buFont typeface="Courier New" pitchFamily="49" charset="0"/>
              <a:buChar char="o"/>
            </a:pPr>
            <a:r>
              <a:rPr lang="en-US" sz="2400" dirty="0"/>
              <a:t>Function </a:t>
            </a:r>
            <a:r>
              <a:rPr lang="en-US" sz="2400" dirty="0" smtClean="0"/>
              <a:t>Generator</a:t>
            </a:r>
          </a:p>
          <a:p>
            <a:pPr lvl="1" algn="just">
              <a:buFont typeface="Courier New" pitchFamily="49" charset="0"/>
              <a:buChar char="o"/>
            </a:pPr>
            <a:r>
              <a:rPr lang="en-US" sz="2400" dirty="0"/>
              <a:t>Digital Multimeter (DMM</a:t>
            </a:r>
            <a:r>
              <a:rPr lang="en-US" sz="2400" dirty="0" smtClean="0"/>
              <a:t>)</a:t>
            </a:r>
          </a:p>
          <a:p>
            <a:pPr lvl="1" algn="just">
              <a:buFont typeface="Courier New" pitchFamily="49" charset="0"/>
              <a:buChar char="o"/>
            </a:pPr>
            <a:r>
              <a:rPr lang="en-US" sz="2400" dirty="0"/>
              <a:t>Oscilloscope</a:t>
            </a:r>
            <a:endParaRPr lang="en-US" sz="2400" dirty="0" smtClean="0"/>
          </a:p>
          <a:p>
            <a:pPr algn="just"/>
            <a:r>
              <a:rPr lang="en-US" sz="2400" dirty="0" smtClean="0"/>
              <a:t>Resistance decade box</a:t>
            </a:r>
          </a:p>
          <a:p>
            <a:pPr algn="just"/>
            <a:r>
              <a:rPr lang="en-US" sz="2400" dirty="0"/>
              <a:t>Capacitors, 0.01 </a:t>
            </a:r>
            <a:r>
              <a:rPr lang="el-GR" sz="2400" dirty="0"/>
              <a:t>μ</a:t>
            </a:r>
            <a:r>
              <a:rPr lang="en-US" sz="2400" dirty="0"/>
              <a:t>f, </a:t>
            </a:r>
            <a:r>
              <a:rPr lang="en-US" sz="2400" dirty="0" err="1"/>
              <a:t>qty</a:t>
            </a:r>
            <a:r>
              <a:rPr lang="en-US" sz="2400" dirty="0"/>
              <a:t> 2 (discrete capacitors)</a:t>
            </a:r>
            <a:endParaRPr lang="en-US" sz="2400" dirty="0" smtClean="0"/>
          </a:p>
        </p:txBody>
      </p:sp>
      <p:pic>
        <p:nvPicPr>
          <p:cNvPr id="5" name="Picture 4" descr="elvi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644" y="4156869"/>
            <a:ext cx="4305896" cy="2549047"/>
          </a:xfrm>
          <a:prstGeom prst="rect">
            <a:avLst/>
          </a:prstGeom>
        </p:spPr>
      </p:pic>
      <p:pic>
        <p:nvPicPr>
          <p:cNvPr id="6" name="Picture 5" descr="649551524258b43d3addc2f754e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327" y="4504612"/>
            <a:ext cx="1729597" cy="2201305"/>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588" y="4504612"/>
            <a:ext cx="2263067" cy="2173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9170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a:t>
            </a:r>
            <a:endParaRPr lang="en-US" dirty="0"/>
          </a:p>
        </p:txBody>
      </p:sp>
      <p:sp>
        <p:nvSpPr>
          <p:cNvPr id="3" name="Content Placeholder 2"/>
          <p:cNvSpPr>
            <a:spLocks noGrp="1"/>
          </p:cNvSpPr>
          <p:nvPr>
            <p:ph idx="1"/>
          </p:nvPr>
        </p:nvSpPr>
        <p:spPr/>
        <p:txBody>
          <a:bodyPr/>
          <a:lstStyle/>
          <a:p>
            <a:r>
              <a:rPr lang="en-US" sz="2400" dirty="0"/>
              <a:t>A capacitor is formed whenever two conductors are separated by an insulating material. </a:t>
            </a:r>
            <a:endParaRPr lang="en-US" sz="2400" dirty="0" smtClean="0"/>
          </a:p>
          <a:p>
            <a:r>
              <a:rPr lang="en-US" sz="2400" dirty="0" smtClean="0"/>
              <a:t>Consider</a:t>
            </a:r>
            <a:r>
              <a:rPr lang="en-US" sz="2400" dirty="0"/>
              <a:t> </a:t>
            </a:r>
            <a:r>
              <a:rPr lang="en-US" sz="2400" dirty="0" smtClean="0"/>
              <a:t>the </a:t>
            </a:r>
            <a:r>
              <a:rPr lang="en-US" sz="2400" dirty="0"/>
              <a:t>simple example of two parallel conducting plates separated by a small gap that is filled </a:t>
            </a:r>
            <a:r>
              <a:rPr lang="en-US" sz="2400" dirty="0" smtClean="0"/>
              <a:t>with an </a:t>
            </a:r>
            <a:r>
              <a:rPr lang="en-US" sz="2400" dirty="0"/>
              <a:t>insulating material (vacuum, air, glass, or other dielectric). </a:t>
            </a:r>
            <a:endParaRPr lang="en-US" sz="2400" dirty="0" smtClean="0"/>
          </a:p>
          <a:p>
            <a:r>
              <a:rPr lang="en-US" sz="2400" dirty="0" smtClean="0"/>
              <a:t>If </a:t>
            </a:r>
            <a:r>
              <a:rPr lang="en-US" sz="2400" dirty="0"/>
              <a:t>a potential difference exists </a:t>
            </a:r>
            <a:r>
              <a:rPr lang="en-US" sz="2400" dirty="0" smtClean="0"/>
              <a:t>between the </a:t>
            </a:r>
            <a:r>
              <a:rPr lang="en-US" sz="2400" dirty="0"/>
              <a:t>two plates, then an electric field exists between them, and opposite electric </a:t>
            </a:r>
            <a:r>
              <a:rPr lang="en-US" sz="2400" dirty="0" smtClean="0"/>
              <a:t>charges will </a:t>
            </a:r>
            <a:r>
              <a:rPr lang="en-US" sz="2400" dirty="0"/>
              <a:t>be attracted to the two plates. </a:t>
            </a:r>
            <a:endParaRPr lang="en-US" sz="2400" dirty="0" smtClean="0"/>
          </a:p>
          <a:p>
            <a:r>
              <a:rPr lang="en-US" sz="2400" dirty="0" smtClean="0"/>
              <a:t>The </a:t>
            </a:r>
            <a:r>
              <a:rPr lang="en-US" sz="2400" dirty="0"/>
              <a:t>ability to store that electric charge is a fundamental </a:t>
            </a:r>
            <a:r>
              <a:rPr lang="en-US" sz="2400" dirty="0" smtClean="0"/>
              <a:t>property of </a:t>
            </a:r>
            <a:r>
              <a:rPr lang="en-US" sz="2400" dirty="0"/>
              <a:t>capacitors. </a:t>
            </a:r>
            <a:endParaRPr lang="en-US" sz="2400" dirty="0" smtClean="0"/>
          </a:p>
          <a:p>
            <a:r>
              <a:rPr lang="en-US" sz="2400" dirty="0" smtClean="0"/>
              <a:t>The larger </a:t>
            </a:r>
            <a:r>
              <a:rPr lang="en-US" sz="2400" dirty="0"/>
              <a:t>the plates, the more charge can be stored. The closer the plates, </a:t>
            </a:r>
            <a:r>
              <a:rPr lang="en-US" sz="2400" dirty="0" smtClean="0"/>
              <a:t>the more </a:t>
            </a:r>
            <a:r>
              <a:rPr lang="en-US" sz="2400" dirty="0"/>
              <a:t>charge can be stored…at least until the charges leap the gap and the dielectric breaks down</a:t>
            </a:r>
            <a:r>
              <a:rPr lang="en-US" sz="2400" dirty="0" smtClean="0"/>
              <a:t>.</a:t>
            </a:r>
            <a:endParaRPr lang="en-US" sz="2400" dirty="0"/>
          </a:p>
        </p:txBody>
      </p:sp>
    </p:spTree>
    <p:extLst>
      <p:ext uri="{BB962C8B-B14F-4D97-AF65-F5344CB8AC3E}">
        <p14:creationId xmlns:p14="http://schemas.microsoft.com/office/powerpoint/2010/main" val="1764162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contd…</a:t>
            </a:r>
            <a:endParaRPr lang="en-US" dirty="0"/>
          </a:p>
        </p:txBody>
      </p:sp>
      <p:sp>
        <p:nvSpPr>
          <p:cNvPr id="3" name="Content Placeholder 2"/>
          <p:cNvSpPr>
            <a:spLocks noGrp="1"/>
          </p:cNvSpPr>
          <p:nvPr>
            <p:ph idx="1"/>
          </p:nvPr>
        </p:nvSpPr>
        <p:spPr/>
        <p:txBody>
          <a:bodyPr/>
          <a:lstStyle/>
          <a:p>
            <a:r>
              <a:rPr lang="en-US" sz="2400" dirty="0"/>
              <a:t>If a voltage source is connected across a capacitor, charge will flow in the external circuit </a:t>
            </a:r>
            <a:r>
              <a:rPr lang="en-US" sz="2400" dirty="0" smtClean="0"/>
              <a:t>until the </a:t>
            </a:r>
            <a:r>
              <a:rPr lang="en-US" sz="2400" dirty="0"/>
              <a:t>voltage across the capacitor is equal to the applied voltage. </a:t>
            </a:r>
            <a:endParaRPr lang="en-US" sz="2400" dirty="0" smtClean="0"/>
          </a:p>
          <a:p>
            <a:r>
              <a:rPr lang="en-US" sz="2400" dirty="0" smtClean="0"/>
              <a:t>The </a:t>
            </a:r>
            <a:r>
              <a:rPr lang="en-US" sz="2400" dirty="0"/>
              <a:t>charge that flows is </a:t>
            </a:r>
            <a:r>
              <a:rPr lang="en-US" sz="2400" dirty="0" smtClean="0"/>
              <a:t>proportional to </a:t>
            </a:r>
            <a:r>
              <a:rPr lang="en-US" sz="2400" dirty="0"/>
              <a:t>the size of the capacitor (its “capacitance”) and to the applied voltage. </a:t>
            </a:r>
            <a:endParaRPr lang="en-US" sz="2400" dirty="0" smtClean="0"/>
          </a:p>
          <a:p>
            <a:r>
              <a:rPr lang="en-US" sz="2400" dirty="0" smtClean="0"/>
              <a:t>The relationship is </a:t>
            </a:r>
            <a:r>
              <a:rPr lang="en-US" sz="2400" dirty="0"/>
              <a:t>given by the equation</a:t>
            </a:r>
          </a:p>
          <a:p>
            <a:pPr marL="0" indent="0" algn="ctr">
              <a:buNone/>
            </a:pPr>
            <a:r>
              <a:rPr lang="en-US" sz="2400" i="1" dirty="0"/>
              <a:t>Q = </a:t>
            </a:r>
            <a:r>
              <a:rPr lang="en-US" sz="2400" i="1" dirty="0" smtClean="0"/>
              <a:t>CV </a:t>
            </a:r>
          </a:p>
          <a:p>
            <a:pPr marL="338138" indent="0">
              <a:buNone/>
            </a:pPr>
            <a:r>
              <a:rPr lang="en-US" sz="2400" dirty="0" smtClean="0"/>
              <a:t>where </a:t>
            </a:r>
            <a:r>
              <a:rPr lang="en-US" sz="2400" i="1" dirty="0"/>
              <a:t>Q </a:t>
            </a:r>
            <a:r>
              <a:rPr lang="en-US" sz="2400" dirty="0"/>
              <a:t>is the charge in coulombs, </a:t>
            </a:r>
            <a:r>
              <a:rPr lang="en-US" sz="2400" i="1" dirty="0"/>
              <a:t>C </a:t>
            </a:r>
            <a:r>
              <a:rPr lang="en-US" sz="2400" dirty="0"/>
              <a:t>is the capacitance in </a:t>
            </a:r>
            <a:r>
              <a:rPr lang="en-US" sz="2400" dirty="0" smtClean="0"/>
              <a:t>farads, and </a:t>
            </a:r>
            <a:r>
              <a:rPr lang="en-US" sz="2400" i="1" dirty="0"/>
              <a:t>V </a:t>
            </a:r>
            <a:r>
              <a:rPr lang="en-US" sz="2400" dirty="0"/>
              <a:t>is the applied voltage </a:t>
            </a:r>
            <a:r>
              <a:rPr lang="en-US" sz="2400" dirty="0" smtClean="0"/>
              <a:t>in volts</a:t>
            </a:r>
            <a:r>
              <a:rPr lang="en-US" sz="2400" dirty="0"/>
              <a:t>.</a:t>
            </a:r>
          </a:p>
        </p:txBody>
      </p:sp>
    </p:spTree>
    <p:extLst>
      <p:ext uri="{BB962C8B-B14F-4D97-AF65-F5344CB8AC3E}">
        <p14:creationId xmlns:p14="http://schemas.microsoft.com/office/powerpoint/2010/main" val="1716502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smtClean="0"/>
                  <a:t>Capacitors in Series</a:t>
                </a:r>
              </a:p>
              <a:p>
                <a:pPr lvl="1">
                  <a:buFont typeface="Courier New" pitchFamily="49" charset="0"/>
                  <a:buChar char="o"/>
                </a:pPr>
                <a:r>
                  <a:rPr lang="en-US" sz="2400" dirty="0"/>
                  <a:t>Electric current I is the amount of charge that flows per unit time; that is, </a:t>
                </a:r>
                <a:r>
                  <a:rPr lang="en-US" sz="2400" i="1" dirty="0"/>
                  <a:t>I = Q/T. </a:t>
                </a:r>
              </a:p>
              <a:p>
                <a:pPr lvl="1">
                  <a:buFont typeface="Courier New" pitchFamily="49" charset="0"/>
                  <a:buChar char="o"/>
                </a:pPr>
                <a:r>
                  <a:rPr lang="en-US" sz="2400" dirty="0" smtClean="0"/>
                  <a:t>Thus</a:t>
                </a:r>
                <a:r>
                  <a:rPr lang="en-US" sz="2400" dirty="0"/>
                  <a:t>, the </a:t>
                </a:r>
                <a:r>
                  <a:rPr lang="en-US" sz="2400" dirty="0" smtClean="0"/>
                  <a:t>total charge </a:t>
                </a:r>
                <a:r>
                  <a:rPr lang="en-US" sz="2400" dirty="0"/>
                  <a:t>that flows through a circuit (or a capacitor) is </a:t>
                </a:r>
                <a:r>
                  <a:rPr lang="en-US" sz="2400" i="1" dirty="0"/>
                  <a:t>Q = IT. </a:t>
                </a:r>
              </a:p>
              <a:p>
                <a:pPr lvl="1">
                  <a:buFont typeface="Courier New" pitchFamily="49" charset="0"/>
                  <a:buChar char="o"/>
                </a:pPr>
                <a:r>
                  <a:rPr lang="en-US" sz="2400" dirty="0" smtClean="0"/>
                  <a:t>So, if two capacitors are connected in series and a voltage is applied across the pair, the same current, and therefore the same charge, must flow through both capacitors, and the total voltage</a:t>
                </a:r>
                <a:r>
                  <a:rPr lang="en-US" sz="2400" dirty="0"/>
                  <a:t> </a:t>
                </a:r>
                <a14:m>
                  <m:oMath xmlns="" xmlns:m="http://schemas.openxmlformats.org/officeDocument/2006/math">
                    <m:sSub>
                      <m:sSubPr>
                        <m:ctrlPr>
                          <a:rPr lang="en-US" sz="2400" i="1">
                            <a:latin typeface="Cambria Math"/>
                          </a:rPr>
                        </m:ctrlPr>
                      </m:sSubPr>
                      <m:e>
                        <m:r>
                          <a:rPr lang="en-US" sz="2400" b="0" i="1" smtClean="0">
                            <a:latin typeface="Cambria Math"/>
                          </a:rPr>
                          <m:t> </m:t>
                        </m:r>
                        <m:r>
                          <a:rPr lang="en-US" sz="2400" i="1">
                            <a:latin typeface="Cambria Math"/>
                          </a:rPr>
                          <m:t>𝑉</m:t>
                        </m:r>
                      </m:e>
                      <m:sub>
                        <m:r>
                          <a:rPr lang="en-US" sz="2400" i="1">
                            <a:latin typeface="Cambria Math"/>
                          </a:rPr>
                          <m:t>𝑇</m:t>
                        </m:r>
                      </m:sub>
                    </m:sSub>
                    <m:r>
                      <a:rPr lang="en-US" sz="2400" i="1">
                        <a:latin typeface="Cambria Math"/>
                      </a:rPr>
                      <m:t> </m:t>
                    </m:r>
                  </m:oMath>
                </a14:m>
                <a:r>
                  <a:rPr lang="en-US" sz="2400" dirty="0" smtClean="0"/>
                  <a:t>must be divided across both capacitors:</a:t>
                </a:r>
              </a:p>
              <a:p>
                <a:pPr marL="457200" lvl="1" indent="0">
                  <a:buNone/>
                </a:pPr>
                <a:endParaRPr lang="en-US" sz="2400" i="1" dirty="0"/>
              </a:p>
              <a:p>
                <a:pPr lvl="1">
                  <a:buFont typeface="Courier New" pitchFamily="49" charset="0"/>
                  <a:buChar char="o"/>
                </a:pPr>
                <a:endParaRPr lang="en-US" sz="2400" dirty="0" smtClean="0"/>
              </a:p>
              <a:p>
                <a:pPr lvl="1">
                  <a:buFont typeface="Courier New" pitchFamily="49" charset="0"/>
                  <a:buChar char="o"/>
                </a:pPr>
                <a:r>
                  <a:rPr lang="en-US" sz="2400" dirty="0"/>
                  <a:t>where </a:t>
                </a:r>
                <a14:m>
                  <m:oMath xmlns="" xmlns:m="http://schemas.openxmlformats.org/officeDocument/2006/math">
                    <m:sSub>
                      <m:sSubPr>
                        <m:ctrlPr>
                          <a:rPr lang="en-US" sz="2400" i="1">
                            <a:latin typeface="Cambria Math"/>
                          </a:rPr>
                        </m:ctrlPr>
                      </m:sSubPr>
                      <m:e>
                        <m:r>
                          <a:rPr lang="en-US" sz="2400" i="1">
                            <a:latin typeface="Cambria Math"/>
                          </a:rPr>
                          <m:t>𝑉</m:t>
                        </m:r>
                      </m:e>
                      <m:sub>
                        <m:r>
                          <a:rPr lang="en-US" sz="2400" i="1">
                            <a:latin typeface="Cambria Math"/>
                          </a:rPr>
                          <m:t>1</m:t>
                        </m:r>
                      </m:sub>
                    </m:sSub>
                  </m:oMath>
                </a14:m>
                <a:r>
                  <a:rPr lang="en-US" sz="2400" dirty="0"/>
                  <a:t>and </a:t>
                </a:r>
                <a:r>
                  <a:rPr lang="en-US" sz="2400" i="1" dirty="0" smtClean="0"/>
                  <a:t>V2 </a:t>
                </a:r>
                <a:r>
                  <a:rPr lang="en-US" sz="2400" dirty="0" smtClean="0"/>
                  <a:t>are </a:t>
                </a:r>
                <a:r>
                  <a:rPr lang="en-US" sz="2400" dirty="0"/>
                  <a:t>the voltages across the capacitors with capacitances </a:t>
                </a:r>
                <a14:m>
                  <m:oMath xmlns="" xmlns:m="http://schemas.openxmlformats.org/officeDocument/2006/math">
                    <m:sSub>
                      <m:sSubPr>
                        <m:ctrlPr>
                          <a:rPr lang="en-US" sz="2400" i="1">
                            <a:latin typeface="Cambria Math"/>
                          </a:rPr>
                        </m:ctrlPr>
                      </m:sSubPr>
                      <m:e>
                        <m:r>
                          <a:rPr lang="en-US" sz="2400" b="0" i="1" smtClean="0">
                            <a:latin typeface="Cambria Math"/>
                          </a:rPr>
                          <m:t>𝐶</m:t>
                        </m:r>
                      </m:e>
                      <m:sub>
                        <m:r>
                          <a:rPr lang="en-US" sz="2400" i="1">
                            <a:latin typeface="Cambria Math"/>
                          </a:rPr>
                          <m:t>1</m:t>
                        </m:r>
                      </m:sub>
                    </m:sSub>
                  </m:oMath>
                </a14:m>
                <a:r>
                  <a:rPr lang="en-US" sz="2400" i="1" dirty="0" smtClean="0"/>
                  <a:t> </a:t>
                </a:r>
                <a:r>
                  <a:rPr lang="en-US" sz="2400" dirty="0"/>
                  <a:t>and </a:t>
                </a:r>
                <a14:m>
                  <m:oMath xmlns="" xmlns:m="http://schemas.openxmlformats.org/officeDocument/2006/math">
                    <m:sSub>
                      <m:sSubPr>
                        <m:ctrlPr>
                          <a:rPr lang="en-US" sz="2400" i="1">
                            <a:latin typeface="Cambria Math"/>
                          </a:rPr>
                        </m:ctrlPr>
                      </m:sSubPr>
                      <m:e>
                        <m:r>
                          <a:rPr lang="en-US" sz="2400" i="1">
                            <a:latin typeface="Cambria Math"/>
                          </a:rPr>
                          <m:t>𝐶</m:t>
                        </m:r>
                      </m:e>
                      <m:sub>
                        <m:r>
                          <a:rPr lang="en-US" sz="2400" b="0" i="1" smtClean="0">
                            <a:latin typeface="Cambria Math"/>
                          </a:rPr>
                          <m:t>2</m:t>
                        </m:r>
                      </m:sub>
                    </m:sSub>
                  </m:oMath>
                </a14:m>
                <a:r>
                  <a:rPr lang="en-US" sz="24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885" r="-1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072337" y="4997885"/>
                <a:ext cx="4987456" cy="630814"/>
              </a:xfrm>
              <a:prstGeom prst="rect">
                <a:avLst/>
              </a:prstGeom>
              <a:noFill/>
            </p:spPr>
            <p:txBody>
              <a:bodyPr wrap="none" rtlCol="0">
                <a:spAutoFit/>
              </a:bodyPr>
              <a:lstStyle/>
              <a:p>
                <a14:m>
                  <m:oMath xmlns="" xmlns:m="http://schemas.openxmlformats.org/officeDocument/2006/math">
                    <m:sSub>
                      <m:sSubPr>
                        <m:ctrlPr>
                          <a:rPr lang="en-US" sz="2200" i="1">
                            <a:latin typeface="Cambria Math"/>
                          </a:rPr>
                        </m:ctrlPr>
                      </m:sSubPr>
                      <m:e>
                        <m:r>
                          <a:rPr lang="en-US" sz="2200" i="1">
                            <a:latin typeface="Cambria Math"/>
                          </a:rPr>
                          <m:t>𝑉</m:t>
                        </m:r>
                      </m:e>
                      <m:sub>
                        <m:r>
                          <a:rPr lang="en-US" sz="2200" i="1">
                            <a:latin typeface="Cambria Math"/>
                          </a:rPr>
                          <m:t>𝑇</m:t>
                        </m:r>
                      </m:sub>
                    </m:sSub>
                  </m:oMath>
                </a14:m>
                <a:r>
                  <a:rPr lang="en-US" sz="2200" i="1" dirty="0">
                    <a:latin typeface="Cambria Math"/>
                  </a:rPr>
                  <a:t> = </a:t>
                </a:r>
                <a14:m>
                  <m:oMath xmlns="" xmlns:m="http://schemas.openxmlformats.org/officeDocument/2006/math">
                    <m:sSub>
                      <m:sSubPr>
                        <m:ctrlPr>
                          <a:rPr lang="en-US" sz="2200" i="1">
                            <a:latin typeface="Cambria Math"/>
                          </a:rPr>
                        </m:ctrlPr>
                      </m:sSubPr>
                      <m:e>
                        <m:r>
                          <a:rPr lang="en-US" sz="2200" i="1">
                            <a:latin typeface="Cambria Math"/>
                          </a:rPr>
                          <m:t>𝑉</m:t>
                        </m:r>
                      </m:e>
                      <m:sub>
                        <m:r>
                          <a:rPr lang="en-US" sz="2200" i="1">
                            <a:latin typeface="Cambria Math"/>
                          </a:rPr>
                          <m:t>1</m:t>
                        </m:r>
                      </m:sub>
                    </m:sSub>
                  </m:oMath>
                </a14:m>
                <a:r>
                  <a:rPr lang="en-US" sz="2200" i="1" dirty="0">
                    <a:latin typeface="Cambria Math"/>
                  </a:rPr>
                  <a:t>+ </a:t>
                </a:r>
                <a14:m>
                  <m:oMath xmlns="" xmlns:m="http://schemas.openxmlformats.org/officeDocument/2006/math">
                    <m:sSub>
                      <m:sSubPr>
                        <m:ctrlPr>
                          <a:rPr lang="en-US" sz="2200" i="1">
                            <a:latin typeface="Cambria Math"/>
                          </a:rPr>
                        </m:ctrlPr>
                      </m:sSubPr>
                      <m:e>
                        <m:r>
                          <a:rPr lang="en-US" sz="2200" i="1">
                            <a:latin typeface="Cambria Math"/>
                          </a:rPr>
                          <m:t>𝑉</m:t>
                        </m:r>
                      </m:e>
                      <m:sub>
                        <m:r>
                          <a:rPr lang="en-US" sz="2200" i="1">
                            <a:latin typeface="Cambria Math"/>
                          </a:rPr>
                          <m:t>2</m:t>
                        </m:r>
                      </m:sub>
                    </m:sSub>
                    <m:r>
                      <a:rPr lang="en-US" sz="2200" i="1">
                        <a:latin typeface="Cambria Math"/>
                      </a:rPr>
                      <m:t>= </m:t>
                    </m:r>
                    <m:f>
                      <m:fPr>
                        <m:ctrlPr>
                          <a:rPr lang="en-US" sz="2200" i="1">
                            <a:latin typeface="Cambria Math"/>
                          </a:rPr>
                        </m:ctrlPr>
                      </m:fPr>
                      <m:num>
                        <m:r>
                          <a:rPr lang="en-US" sz="2200" i="1">
                            <a:latin typeface="Cambria Math"/>
                          </a:rPr>
                          <m:t>𝑄</m:t>
                        </m:r>
                      </m:num>
                      <m:den>
                        <m:sSub>
                          <m:sSubPr>
                            <m:ctrlPr>
                              <a:rPr lang="en-US" sz="2200" i="1">
                                <a:latin typeface="Cambria Math"/>
                              </a:rPr>
                            </m:ctrlPr>
                          </m:sSubPr>
                          <m:e>
                            <m:r>
                              <a:rPr lang="en-US" sz="2200" i="1">
                                <a:latin typeface="Cambria Math"/>
                              </a:rPr>
                              <m:t>𝐶</m:t>
                            </m:r>
                          </m:e>
                          <m:sub>
                            <m:r>
                              <a:rPr lang="en-US" sz="2200" i="1">
                                <a:latin typeface="Cambria Math"/>
                              </a:rPr>
                              <m:t>1</m:t>
                            </m:r>
                          </m:sub>
                        </m:sSub>
                      </m:den>
                    </m:f>
                    <m:r>
                      <a:rPr lang="en-US" sz="2200" i="1">
                        <a:latin typeface="Cambria Math"/>
                      </a:rPr>
                      <m:t>+</m:t>
                    </m:r>
                    <m:f>
                      <m:fPr>
                        <m:ctrlPr>
                          <a:rPr lang="en-US" sz="2200" i="1">
                            <a:latin typeface="Cambria Math"/>
                          </a:rPr>
                        </m:ctrlPr>
                      </m:fPr>
                      <m:num>
                        <m:r>
                          <a:rPr lang="en-US" sz="2200" i="1">
                            <a:latin typeface="Cambria Math"/>
                          </a:rPr>
                          <m:t>𝑄</m:t>
                        </m:r>
                      </m:num>
                      <m:den>
                        <m:sSub>
                          <m:sSubPr>
                            <m:ctrlPr>
                              <a:rPr lang="en-US" sz="2200" i="1">
                                <a:latin typeface="Cambria Math"/>
                              </a:rPr>
                            </m:ctrlPr>
                          </m:sSubPr>
                          <m:e>
                            <m:r>
                              <a:rPr lang="en-US" sz="2200" i="1">
                                <a:latin typeface="Cambria Math"/>
                              </a:rPr>
                              <m:t>𝐶</m:t>
                            </m:r>
                          </m:e>
                          <m:sub>
                            <m:r>
                              <a:rPr lang="en-US" sz="2200" i="1">
                                <a:latin typeface="Cambria Math"/>
                              </a:rPr>
                              <m:t>2</m:t>
                            </m:r>
                          </m:sub>
                        </m:sSub>
                      </m:den>
                    </m:f>
                  </m:oMath>
                </a14:m>
                <a:r>
                  <a:rPr lang="en-US" sz="2200" i="1" dirty="0" smtClean="0">
                    <a:latin typeface="Cambria Math"/>
                  </a:rPr>
                  <a:t>= Q </a:t>
                </a:r>
                <a14:m>
                  <m:oMath xmlns="" xmlns:m="http://schemas.openxmlformats.org/officeDocument/2006/math">
                    <m:d>
                      <m:dPr>
                        <m:ctrlPr>
                          <a:rPr lang="en-US" sz="2200" i="1" dirty="0" smtClean="0">
                            <a:latin typeface="Cambria Math"/>
                          </a:rPr>
                        </m:ctrlPr>
                      </m:dPr>
                      <m:e>
                        <m:f>
                          <m:fPr>
                            <m:ctrlPr>
                              <a:rPr lang="en-US" sz="2200" i="1">
                                <a:latin typeface="Cambria Math"/>
                              </a:rPr>
                            </m:ctrlPr>
                          </m:fPr>
                          <m:num>
                            <m:r>
                              <a:rPr lang="en-US" sz="2200" b="0" i="1" smtClean="0">
                                <a:latin typeface="Cambria Math"/>
                              </a:rPr>
                              <m:t>1</m:t>
                            </m:r>
                          </m:num>
                          <m:den>
                            <m:sSub>
                              <m:sSubPr>
                                <m:ctrlPr>
                                  <a:rPr lang="en-US" sz="2200" i="1">
                                    <a:latin typeface="Cambria Math"/>
                                  </a:rPr>
                                </m:ctrlPr>
                              </m:sSubPr>
                              <m:e>
                                <m:r>
                                  <a:rPr lang="en-US" sz="2200" i="1">
                                    <a:latin typeface="Cambria Math"/>
                                  </a:rPr>
                                  <m:t>𝐶</m:t>
                                </m:r>
                              </m:e>
                              <m:sub>
                                <m:r>
                                  <a:rPr lang="en-US" sz="2200" i="1">
                                    <a:latin typeface="Cambria Math"/>
                                  </a:rPr>
                                  <m:t>1</m:t>
                                </m:r>
                              </m:sub>
                            </m:sSub>
                          </m:den>
                        </m:f>
                        <m:r>
                          <a:rPr lang="en-US" sz="2200" i="1">
                            <a:latin typeface="Cambria Math"/>
                          </a:rPr>
                          <m:t>+</m:t>
                        </m:r>
                        <m:f>
                          <m:fPr>
                            <m:ctrlPr>
                              <a:rPr lang="en-US" sz="2200" i="1">
                                <a:latin typeface="Cambria Math"/>
                              </a:rPr>
                            </m:ctrlPr>
                          </m:fPr>
                          <m:num>
                            <m:r>
                              <a:rPr lang="en-US" sz="2200" b="0" i="1" smtClean="0">
                                <a:latin typeface="Cambria Math"/>
                              </a:rPr>
                              <m:t>1</m:t>
                            </m:r>
                          </m:num>
                          <m:den>
                            <m:sSub>
                              <m:sSubPr>
                                <m:ctrlPr>
                                  <a:rPr lang="en-US" sz="2200" i="1">
                                    <a:latin typeface="Cambria Math"/>
                                  </a:rPr>
                                </m:ctrlPr>
                              </m:sSubPr>
                              <m:e>
                                <m:r>
                                  <a:rPr lang="en-US" sz="2200" i="1">
                                    <a:latin typeface="Cambria Math"/>
                                  </a:rPr>
                                  <m:t>𝐶</m:t>
                                </m:r>
                              </m:e>
                              <m:sub>
                                <m:r>
                                  <a:rPr lang="en-US" sz="2200" i="1">
                                    <a:latin typeface="Cambria Math"/>
                                  </a:rPr>
                                  <m:t>2</m:t>
                                </m:r>
                              </m:sub>
                            </m:sSub>
                          </m:den>
                        </m:f>
                      </m:e>
                    </m:d>
                    <m:r>
                      <a:rPr lang="en-US" sz="2200" b="0" i="1" dirty="0" smtClean="0">
                        <a:latin typeface="Cambria Math"/>
                      </a:rPr>
                      <m:t>=</m:t>
                    </m:r>
                    <m:f>
                      <m:fPr>
                        <m:ctrlPr>
                          <a:rPr lang="en-US" sz="2200" i="1">
                            <a:latin typeface="Cambria Math"/>
                          </a:rPr>
                        </m:ctrlPr>
                      </m:fPr>
                      <m:num>
                        <m:r>
                          <a:rPr lang="en-US" sz="2200" i="1">
                            <a:latin typeface="Cambria Math"/>
                          </a:rPr>
                          <m:t>𝑄</m:t>
                        </m:r>
                      </m:num>
                      <m:den>
                        <m:sSub>
                          <m:sSubPr>
                            <m:ctrlPr>
                              <a:rPr lang="en-US" sz="2200" i="1">
                                <a:latin typeface="Cambria Math"/>
                              </a:rPr>
                            </m:ctrlPr>
                          </m:sSubPr>
                          <m:e>
                            <m:r>
                              <a:rPr lang="en-US" sz="2200" i="1">
                                <a:latin typeface="Cambria Math"/>
                              </a:rPr>
                              <m:t>𝐶</m:t>
                            </m:r>
                          </m:e>
                          <m:sub>
                            <m:r>
                              <a:rPr lang="en-US" sz="2200" b="0" i="1" smtClean="0">
                                <a:latin typeface="Cambria Math"/>
                              </a:rPr>
                              <m:t>𝑇</m:t>
                            </m:r>
                          </m:sub>
                        </m:sSub>
                      </m:den>
                    </m:f>
                  </m:oMath>
                </a14:m>
                <a:endParaRPr lang="en-US" sz="2200" i="1" dirty="0">
                  <a:latin typeface="Cambria Math"/>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072337" y="4997885"/>
                <a:ext cx="4987456" cy="630814"/>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13854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1">
                  <a:buFont typeface="Courier New" pitchFamily="49" charset="0"/>
                  <a:buChar char="o"/>
                </a:pPr>
                <a:r>
                  <a:rPr lang="en-US" sz="2400" dirty="0"/>
                  <a:t>Thus, </a:t>
                </a:r>
                <a14:m>
                  <m:oMath xmlns="" xmlns:m="http://schemas.openxmlformats.org/officeDocument/2006/math">
                    <m:sSub>
                      <m:sSubPr>
                        <m:ctrlPr>
                          <a:rPr lang="en-US" sz="2200" i="1">
                            <a:latin typeface="Cambria Math"/>
                          </a:rPr>
                        </m:ctrlPr>
                      </m:sSubPr>
                      <m:e>
                        <m:r>
                          <a:rPr lang="en-US" sz="2200" i="1">
                            <a:latin typeface="Cambria Math"/>
                          </a:rPr>
                          <m:t>𝐶</m:t>
                        </m:r>
                      </m:e>
                      <m:sub>
                        <m:r>
                          <a:rPr lang="en-US" sz="2200" i="1">
                            <a:latin typeface="Cambria Math"/>
                          </a:rPr>
                          <m:t>𝑇</m:t>
                        </m:r>
                      </m:sub>
                    </m:sSub>
                  </m:oMath>
                </a14:m>
                <a:r>
                  <a:rPr lang="en-US" sz="2400" dirty="0" smtClean="0"/>
                  <a:t>, the </a:t>
                </a:r>
                <a:r>
                  <a:rPr lang="en-US" sz="2400" dirty="0"/>
                  <a:t>total capacitance of two capacitors in series, is found </a:t>
                </a:r>
                <a:r>
                  <a:rPr lang="en-US" sz="2400" dirty="0" smtClean="0"/>
                  <a:t>by,</a:t>
                </a:r>
              </a:p>
              <a:p>
                <a:pPr marL="457200" lvl="1" indent="0">
                  <a:buNone/>
                </a:pPr>
                <a:endParaRPr lang="en-US" sz="2400" dirty="0" smtClean="0"/>
              </a:p>
              <a:p>
                <a:pPr marL="457200" lvl="1" indent="0">
                  <a:buNone/>
                </a:pPr>
                <a:endParaRPr lang="en-US" sz="2400" dirty="0"/>
              </a:p>
              <a:p>
                <a:pPr marL="342900" lvl="1" indent="-342900">
                  <a:buFont typeface="Arial" charset="0"/>
                  <a:buChar char="•"/>
                </a:pPr>
                <a:r>
                  <a:rPr lang="en-US" sz="2400" dirty="0"/>
                  <a:t>Capacitors in </a:t>
                </a:r>
                <a:r>
                  <a:rPr lang="en-US" sz="2400" dirty="0" smtClean="0"/>
                  <a:t>Parallel</a:t>
                </a:r>
              </a:p>
              <a:p>
                <a:pPr lvl="1">
                  <a:buFont typeface="Courier New" pitchFamily="49" charset="0"/>
                  <a:buChar char="o"/>
                </a:pPr>
                <a:r>
                  <a:rPr lang="en-US" sz="2400" dirty="0"/>
                  <a:t>Connecting capacitors in parallel is effectively the same as making a single capacitor’s </a:t>
                </a:r>
                <a:r>
                  <a:rPr lang="en-US" sz="2400" dirty="0" smtClean="0"/>
                  <a:t>plates larger</a:t>
                </a:r>
                <a:r>
                  <a:rPr lang="en-US" sz="2400" dirty="0"/>
                  <a:t>, and therefore able to hold more charge for a given applied voltage. </a:t>
                </a:r>
                <a:endParaRPr lang="en-US" sz="2400" dirty="0" smtClean="0"/>
              </a:p>
              <a:p>
                <a:pPr lvl="1">
                  <a:buFont typeface="Courier New" pitchFamily="49" charset="0"/>
                  <a:buChar char="o"/>
                </a:pPr>
                <a:r>
                  <a:rPr lang="en-US" sz="2400" dirty="0" smtClean="0"/>
                  <a:t>This </a:t>
                </a:r>
                <a:r>
                  <a:rPr lang="en-US" sz="2400" dirty="0"/>
                  <a:t>simple view </a:t>
                </a:r>
                <a:r>
                  <a:rPr lang="en-US" sz="2400" dirty="0" smtClean="0"/>
                  <a:t>is borne </a:t>
                </a:r>
                <a:r>
                  <a:rPr lang="en-US" sz="2400" dirty="0"/>
                  <a:t>out if one analyzes the flow of charge through a parallel array of capacitors connected to </a:t>
                </a:r>
                <a:r>
                  <a:rPr lang="en-US" sz="2400" dirty="0" smtClean="0"/>
                  <a:t>a voltage </a:t>
                </a:r>
                <a:r>
                  <a:rPr lang="en-US" sz="2400" dirty="0"/>
                  <a:t>source. </a:t>
                </a:r>
                <a:endParaRPr lang="en-US" sz="2400" dirty="0" smtClean="0"/>
              </a:p>
              <a:p>
                <a:pPr marL="0" lvl="1" indent="0">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885" r="-12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819976" y="2204284"/>
                <a:ext cx="3544496" cy="615233"/>
              </a:xfrm>
              <a:prstGeom prst="rect">
                <a:avLst/>
              </a:prstGeom>
            </p:spPr>
            <p:txBody>
              <a:bodyPr wrap="none">
                <a:spAutoFit/>
              </a:bodyPr>
              <a:lstStyle/>
              <a:p>
                <a14:m>
                  <m:oMath xmlns="" xmlns:m="http://schemas.openxmlformats.org/officeDocument/2006/math">
                    <m:f>
                      <m:fPr>
                        <m:ctrlPr>
                          <a:rPr lang="en-US" sz="2200" i="1">
                            <a:latin typeface="Cambria Math"/>
                          </a:rPr>
                        </m:ctrlPr>
                      </m:fPr>
                      <m:num>
                        <m:r>
                          <a:rPr lang="en-US" sz="2200" i="1">
                            <a:latin typeface="Cambria Math"/>
                          </a:rPr>
                          <m:t>1</m:t>
                        </m:r>
                      </m:num>
                      <m:den>
                        <m:sSub>
                          <m:sSubPr>
                            <m:ctrlPr>
                              <a:rPr lang="en-US" sz="2200" i="1">
                                <a:latin typeface="Cambria Math"/>
                              </a:rPr>
                            </m:ctrlPr>
                          </m:sSubPr>
                          <m:e>
                            <m:r>
                              <a:rPr lang="en-US" sz="2200" i="1">
                                <a:latin typeface="Cambria Math"/>
                              </a:rPr>
                              <m:t>𝐶</m:t>
                            </m:r>
                          </m:e>
                          <m:sub>
                            <m:r>
                              <a:rPr lang="en-US" sz="2200" i="1">
                                <a:latin typeface="Cambria Math"/>
                              </a:rPr>
                              <m:t>𝑇</m:t>
                            </m:r>
                          </m:sub>
                        </m:sSub>
                      </m:den>
                    </m:f>
                    <m:r>
                      <a:rPr lang="en-US" sz="2200" i="1" dirty="0">
                        <a:latin typeface="Cambria Math"/>
                      </a:rPr>
                      <m:t>= </m:t>
                    </m:r>
                    <m:f>
                      <m:fPr>
                        <m:ctrlPr>
                          <a:rPr lang="en-US" sz="2200" i="1">
                            <a:latin typeface="Cambria Math"/>
                          </a:rPr>
                        </m:ctrlPr>
                      </m:fPr>
                      <m:num>
                        <m:r>
                          <a:rPr lang="en-US" sz="2200" i="1">
                            <a:latin typeface="Cambria Math"/>
                          </a:rPr>
                          <m:t>1</m:t>
                        </m:r>
                      </m:num>
                      <m:den>
                        <m:sSub>
                          <m:sSubPr>
                            <m:ctrlPr>
                              <a:rPr lang="en-US" sz="2200" i="1">
                                <a:latin typeface="Cambria Math"/>
                              </a:rPr>
                            </m:ctrlPr>
                          </m:sSubPr>
                          <m:e>
                            <m:r>
                              <a:rPr lang="en-US" sz="2200" i="1">
                                <a:latin typeface="Cambria Math"/>
                              </a:rPr>
                              <m:t>𝐶</m:t>
                            </m:r>
                          </m:e>
                          <m:sub>
                            <m:r>
                              <a:rPr lang="en-US" sz="2200" i="1">
                                <a:latin typeface="Cambria Math"/>
                              </a:rPr>
                              <m:t>1</m:t>
                            </m:r>
                          </m:sub>
                        </m:sSub>
                      </m:den>
                    </m:f>
                    <m:r>
                      <a:rPr lang="en-US" sz="2200" i="1">
                        <a:latin typeface="Cambria Math"/>
                      </a:rPr>
                      <m:t>+</m:t>
                    </m:r>
                    <m:f>
                      <m:fPr>
                        <m:ctrlPr>
                          <a:rPr lang="en-US" sz="2200" i="1">
                            <a:latin typeface="Cambria Math"/>
                          </a:rPr>
                        </m:ctrlPr>
                      </m:fPr>
                      <m:num>
                        <m:r>
                          <a:rPr lang="en-US" sz="2200" i="1">
                            <a:latin typeface="Cambria Math"/>
                          </a:rPr>
                          <m:t>1</m:t>
                        </m:r>
                      </m:num>
                      <m:den>
                        <m:sSub>
                          <m:sSubPr>
                            <m:ctrlPr>
                              <a:rPr lang="en-US" sz="2200" i="1">
                                <a:latin typeface="Cambria Math"/>
                              </a:rPr>
                            </m:ctrlPr>
                          </m:sSubPr>
                          <m:e>
                            <m:r>
                              <a:rPr lang="en-US" sz="2200" i="1">
                                <a:latin typeface="Cambria Math"/>
                              </a:rPr>
                              <m:t>𝐶</m:t>
                            </m:r>
                          </m:e>
                          <m:sub>
                            <m:r>
                              <a:rPr lang="en-US" sz="2200" i="1">
                                <a:latin typeface="Cambria Math"/>
                              </a:rPr>
                              <m:t>2</m:t>
                            </m:r>
                          </m:sub>
                        </m:sSub>
                      </m:den>
                    </m:f>
                    <m:r>
                      <a:rPr lang="en-US" sz="2200" i="1">
                        <a:latin typeface="Cambria Math"/>
                      </a:rPr>
                      <m:t>  </m:t>
                    </m:r>
                    <m:r>
                      <a:rPr lang="en-US" sz="2200" i="1">
                        <a:latin typeface="Cambria Math"/>
                      </a:rPr>
                      <m:t>𝑜𝑟</m:t>
                    </m:r>
                    <m:r>
                      <a:rPr lang="en-US" sz="2200" i="1">
                        <a:latin typeface="Cambria Math"/>
                      </a:rPr>
                      <m:t> </m:t>
                    </m:r>
                  </m:oMath>
                </a14:m>
                <a:r>
                  <a:rPr lang="en-US" sz="2200" i="1" dirty="0">
                    <a:latin typeface="Cambria Math"/>
                  </a:rPr>
                  <a:t> </a:t>
                </a:r>
                <a14:m>
                  <m:oMath xmlns="" xmlns:m="http://schemas.openxmlformats.org/officeDocument/2006/math">
                    <m:sSub>
                      <m:sSubPr>
                        <m:ctrlPr>
                          <a:rPr lang="en-US" sz="2200" i="1">
                            <a:latin typeface="Cambria Math"/>
                          </a:rPr>
                        </m:ctrlPr>
                      </m:sSubPr>
                      <m:e>
                        <m:r>
                          <a:rPr lang="en-US" sz="2200" i="1">
                            <a:latin typeface="Cambria Math"/>
                          </a:rPr>
                          <m:t>𝐶</m:t>
                        </m:r>
                      </m:e>
                      <m:sub>
                        <m:r>
                          <a:rPr lang="en-US" sz="2200" i="1">
                            <a:latin typeface="Cambria Math"/>
                          </a:rPr>
                          <m:t>𝑇</m:t>
                        </m:r>
                      </m:sub>
                    </m:sSub>
                  </m:oMath>
                </a14:m>
                <a:r>
                  <a:rPr lang="en-US" sz="2200" i="1" dirty="0">
                    <a:latin typeface="Cambria Math"/>
                  </a:rPr>
                  <a:t> = </a:t>
                </a:r>
                <a14:m>
                  <m:oMath xmlns="" xmlns:m="http://schemas.openxmlformats.org/officeDocument/2006/math">
                    <m:f>
                      <m:fPr>
                        <m:ctrlPr>
                          <a:rPr lang="en-US" sz="2200" i="1">
                            <a:latin typeface="Cambria Math"/>
                          </a:rPr>
                        </m:ctrlPr>
                      </m:fPr>
                      <m:num>
                        <m:sSub>
                          <m:sSubPr>
                            <m:ctrlPr>
                              <a:rPr lang="en-US" sz="2200" i="1">
                                <a:latin typeface="Cambria Math"/>
                              </a:rPr>
                            </m:ctrlPr>
                          </m:sSubPr>
                          <m:e>
                            <m:r>
                              <a:rPr lang="en-US" sz="2200" i="1">
                                <a:latin typeface="Cambria Math"/>
                              </a:rPr>
                              <m:t>𝐶</m:t>
                            </m:r>
                          </m:e>
                          <m:sub>
                            <m:r>
                              <a:rPr lang="en-US" sz="2200" i="1">
                                <a:latin typeface="Cambria Math"/>
                              </a:rPr>
                              <m:t>1</m:t>
                            </m:r>
                          </m:sub>
                        </m:sSub>
                        <m:sSub>
                          <m:sSubPr>
                            <m:ctrlPr>
                              <a:rPr lang="en-US" sz="2200" i="1">
                                <a:latin typeface="Cambria Math"/>
                              </a:rPr>
                            </m:ctrlPr>
                          </m:sSubPr>
                          <m:e>
                            <m:r>
                              <a:rPr lang="en-US" sz="2200" i="1">
                                <a:latin typeface="Cambria Math"/>
                              </a:rPr>
                              <m:t>𝐶</m:t>
                            </m:r>
                          </m:e>
                          <m:sub>
                            <m:r>
                              <a:rPr lang="en-US" sz="2200" i="1">
                                <a:latin typeface="Cambria Math"/>
                              </a:rPr>
                              <m:t>2</m:t>
                            </m:r>
                          </m:sub>
                        </m:sSub>
                      </m:num>
                      <m:den>
                        <m:sSub>
                          <m:sSubPr>
                            <m:ctrlPr>
                              <a:rPr lang="en-US" sz="2200" i="1">
                                <a:latin typeface="Cambria Math"/>
                              </a:rPr>
                            </m:ctrlPr>
                          </m:sSubPr>
                          <m:e>
                            <m:r>
                              <a:rPr lang="en-US" sz="2200" i="1">
                                <a:latin typeface="Cambria Math"/>
                              </a:rPr>
                              <m:t>𝐶</m:t>
                            </m:r>
                          </m:e>
                          <m:sub>
                            <m:r>
                              <a:rPr lang="en-US" sz="2200" i="1">
                                <a:latin typeface="Cambria Math"/>
                              </a:rPr>
                              <m:t>1</m:t>
                            </m:r>
                          </m:sub>
                        </m:sSub>
                        <m:r>
                          <a:rPr lang="en-US" sz="2200" i="1">
                            <a:latin typeface="Cambria Math"/>
                          </a:rPr>
                          <m:t>+</m:t>
                        </m:r>
                        <m:sSub>
                          <m:sSubPr>
                            <m:ctrlPr>
                              <a:rPr lang="en-US" sz="2200" i="1">
                                <a:latin typeface="Cambria Math"/>
                              </a:rPr>
                            </m:ctrlPr>
                          </m:sSubPr>
                          <m:e>
                            <m:r>
                              <a:rPr lang="en-US" sz="2200" i="1">
                                <a:latin typeface="Cambria Math"/>
                              </a:rPr>
                              <m:t>𝐶</m:t>
                            </m:r>
                          </m:e>
                          <m:sub>
                            <m:r>
                              <a:rPr lang="en-US" sz="2200" i="1">
                                <a:latin typeface="Cambria Math"/>
                              </a:rPr>
                              <m:t>2</m:t>
                            </m:r>
                          </m:sub>
                        </m:sSub>
                      </m:den>
                    </m:f>
                  </m:oMath>
                </a14:m>
                <a:r>
                  <a:rPr lang="en-US" sz="2200" i="1" dirty="0">
                    <a:latin typeface="Cambria Math"/>
                  </a:rPr>
                  <a:t> </a:t>
                </a:r>
              </a:p>
            </p:txBody>
          </p:sp>
        </mc:Choice>
        <mc:Fallback xmlns="">
          <p:sp>
            <p:nvSpPr>
              <p:cNvPr id="5" name="Rectangle 4"/>
              <p:cNvSpPr>
                <a:spLocks noRot="1" noChangeAspect="1" noMove="1" noResize="1" noEditPoints="1" noAdjustHandles="1" noChangeArrowheads="1" noChangeShapeType="1" noTextEdit="1"/>
              </p:cNvSpPr>
              <p:nvPr/>
            </p:nvSpPr>
            <p:spPr>
              <a:xfrm>
                <a:off x="2819976" y="2204284"/>
                <a:ext cx="3544496" cy="615233"/>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78669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1">
                  <a:buFont typeface="Courier New" pitchFamily="49" charset="0"/>
                  <a:buChar char="o"/>
                </a:pPr>
                <a:r>
                  <a:rPr lang="en-US" sz="2400" dirty="0" smtClean="0"/>
                  <a:t>The result of such analysis is that capacitances in parallel add directly:</a:t>
                </a:r>
              </a:p>
              <a:p>
                <a:pPr marL="457200" lvl="1" indent="0">
                  <a:buNone/>
                </a:pPr>
                <a:endParaRPr lang="en-US" sz="2400" dirty="0"/>
              </a:p>
              <a:p>
                <a:pPr marL="342900" lvl="1" indent="-342900">
                  <a:buFont typeface="Arial" charset="0"/>
                  <a:buChar char="•"/>
                </a:pPr>
                <a:r>
                  <a:rPr lang="en-US" sz="2400" dirty="0"/>
                  <a:t>Time </a:t>
                </a:r>
                <a:r>
                  <a:rPr lang="en-US" sz="2400" dirty="0" smtClean="0"/>
                  <a:t>Constant</a:t>
                </a:r>
              </a:p>
              <a:p>
                <a:pPr lvl="1">
                  <a:buFont typeface="Courier New" pitchFamily="49" charset="0"/>
                  <a:buChar char="o"/>
                </a:pPr>
                <a:r>
                  <a:rPr lang="en-US" sz="2400" dirty="0"/>
                  <a:t>If a voltage </a:t>
                </a:r>
                <a14:m>
                  <m:oMath xmlns="" xmlns:m="http://schemas.openxmlformats.org/officeDocument/2006/math">
                    <m:sSub>
                      <m:sSubPr>
                        <m:ctrlPr>
                          <a:rPr lang="en-US" sz="2400" i="1">
                            <a:latin typeface="Cambria Math"/>
                          </a:rPr>
                        </m:ctrlPr>
                      </m:sSubPr>
                      <m:e>
                        <m:r>
                          <a:rPr lang="en-US" sz="2400" i="1">
                            <a:latin typeface="Cambria Math"/>
                          </a:rPr>
                          <m:t>𝑉</m:t>
                        </m:r>
                      </m:e>
                      <m:sub>
                        <m:r>
                          <a:rPr lang="en-US" sz="2400" b="0" i="1" smtClean="0">
                            <a:latin typeface="Cambria Math"/>
                          </a:rPr>
                          <m:t>0</m:t>
                        </m:r>
                      </m:sub>
                    </m:sSub>
                  </m:oMath>
                </a14:m>
                <a:r>
                  <a:rPr lang="en-US" sz="2400" dirty="0"/>
                  <a:t> is applied to a capacitor </a:t>
                </a:r>
                <a:r>
                  <a:rPr lang="en-US" sz="2400" i="1" dirty="0">
                    <a:latin typeface="Cambria Math"/>
                  </a:rPr>
                  <a:t>C</a:t>
                </a:r>
                <a:r>
                  <a:rPr lang="en-US" sz="2400" dirty="0"/>
                  <a:t> </a:t>
                </a:r>
                <a:r>
                  <a:rPr lang="en-US" sz="2400" dirty="0" smtClean="0"/>
                  <a:t> connected </a:t>
                </a:r>
                <a:r>
                  <a:rPr lang="en-US" sz="2400" dirty="0"/>
                  <a:t>in series with a resistor </a:t>
                </a:r>
                <a:r>
                  <a:rPr lang="en-US" sz="2400" i="1" dirty="0">
                    <a:latin typeface="Cambria Math"/>
                  </a:rPr>
                  <a:t>R</a:t>
                </a:r>
                <a:r>
                  <a:rPr lang="en-US" sz="2400" dirty="0"/>
                  <a:t>, the voltage </a:t>
                </a:r>
                <a:r>
                  <a:rPr lang="en-US" sz="2400" dirty="0" smtClean="0"/>
                  <a:t>across the </a:t>
                </a:r>
                <a:r>
                  <a:rPr lang="en-US" sz="2400" dirty="0"/>
                  <a:t>capacitor gradually increases. </a:t>
                </a:r>
                <a:endParaRPr lang="en-US" sz="2400" dirty="0" smtClean="0"/>
              </a:p>
              <a:p>
                <a:pPr lvl="1">
                  <a:buFont typeface="Courier New" pitchFamily="49" charset="0"/>
                  <a:buChar char="o"/>
                </a:pPr>
                <a:r>
                  <a:rPr lang="en-US" sz="2400" dirty="0" smtClean="0"/>
                  <a:t>The </a:t>
                </a:r>
                <a:r>
                  <a:rPr lang="en-US" sz="2400" dirty="0"/>
                  <a:t>rate at which the capacitor’s voltage changes is </a:t>
                </a:r>
                <a:r>
                  <a:rPr lang="en-US" sz="2400" dirty="0" smtClean="0"/>
                  <a:t>characterized by </a:t>
                </a:r>
                <a:r>
                  <a:rPr lang="en-US" sz="2400" dirty="0"/>
                  <a:t>a “time constant”, </a:t>
                </a:r>
                <a:r>
                  <a:rPr lang="en-US" sz="2400" i="1" dirty="0" smtClean="0">
                    <a:latin typeface="Cambria Math"/>
                  </a:rPr>
                  <a:t>τ</a:t>
                </a:r>
                <a:r>
                  <a:rPr lang="en-US" sz="2400" dirty="0" smtClean="0"/>
                  <a:t> :</a:t>
                </a:r>
              </a:p>
              <a:p>
                <a:pPr marL="457200" lvl="1" indent="0" algn="ctr">
                  <a:buNone/>
                </a:pPr>
                <a:r>
                  <a:rPr lang="el-GR" sz="2400" i="1" dirty="0" smtClean="0"/>
                  <a:t>τ </a:t>
                </a:r>
                <a:r>
                  <a:rPr lang="el-GR" sz="2400" dirty="0" smtClean="0"/>
                  <a:t>= </a:t>
                </a:r>
                <a:r>
                  <a:rPr lang="en-US" sz="2400" i="1" dirty="0" smtClean="0"/>
                  <a:t>RC</a:t>
                </a:r>
              </a:p>
              <a:p>
                <a:pPr marL="801688" lvl="1" indent="0">
                  <a:buNone/>
                </a:pPr>
                <a:r>
                  <a:rPr lang="en-US" sz="2400" dirty="0"/>
                  <a:t>τ is the time required for the voltage on the capacitor to rise from 0 to 0.632 </a:t>
                </a:r>
                <a14:m>
                  <m:oMath xmlns="" xmlns:m="http://schemas.openxmlformats.org/officeDocument/2006/math">
                    <m:sSub>
                      <m:sSubPr>
                        <m:ctrlPr>
                          <a:rPr lang="en-US" sz="2400" i="1">
                            <a:latin typeface="Cambria Math"/>
                          </a:rPr>
                        </m:ctrlPr>
                      </m:sSubPr>
                      <m:e>
                        <m:r>
                          <a:rPr lang="en-US" sz="2400" i="1">
                            <a:latin typeface="Cambria Math"/>
                          </a:rPr>
                          <m:t>𝑉</m:t>
                        </m:r>
                      </m:e>
                      <m:sub>
                        <m:r>
                          <a:rPr lang="en-US" sz="2400" i="1">
                            <a:latin typeface="Cambria Math"/>
                          </a:rPr>
                          <m:t>0</m:t>
                        </m:r>
                      </m:sub>
                    </m:sSub>
                  </m:oMath>
                </a14:m>
                <a:r>
                  <a:rPr lang="en-US" sz="2400" dirty="0" smtClean="0"/>
                  <a:t>. τ </a:t>
                </a:r>
                <a:r>
                  <a:rPr lang="en-US" sz="2400" dirty="0"/>
                  <a:t>is also the time required for the voltage of a fully charged capacitor to fall from </a:t>
                </a:r>
                <a14:m>
                  <m:oMath xmlns="" xmlns:m="http://schemas.openxmlformats.org/officeDocument/2006/math">
                    <m:sSub>
                      <m:sSubPr>
                        <m:ctrlPr>
                          <a:rPr lang="en-US" sz="2400" i="1">
                            <a:latin typeface="Cambria Math"/>
                          </a:rPr>
                        </m:ctrlPr>
                      </m:sSubPr>
                      <m:e>
                        <m:r>
                          <a:rPr lang="en-US" sz="2400" i="1">
                            <a:latin typeface="Cambria Math"/>
                          </a:rPr>
                          <m:t>𝑉</m:t>
                        </m:r>
                      </m:e>
                      <m:sub>
                        <m:r>
                          <a:rPr lang="en-US" sz="2400" i="1">
                            <a:latin typeface="Cambria Math"/>
                          </a:rPr>
                          <m:t>0</m:t>
                        </m:r>
                      </m:sub>
                    </m:sSub>
                  </m:oMath>
                </a14:m>
                <a:r>
                  <a:rPr lang="en-US" sz="2400" dirty="0"/>
                  <a:t> to 0.368 </a:t>
                </a:r>
                <a14:m>
                  <m:oMath xmlns="" xmlns:m="http://schemas.openxmlformats.org/officeDocument/2006/math">
                    <m:sSub>
                      <m:sSubPr>
                        <m:ctrlPr>
                          <a:rPr lang="en-US" sz="2400" i="1">
                            <a:latin typeface="Cambria Math"/>
                          </a:rPr>
                        </m:ctrlPr>
                      </m:sSubPr>
                      <m:e>
                        <m:r>
                          <a:rPr lang="en-US" sz="2400" i="1">
                            <a:latin typeface="Cambria Math"/>
                          </a:rPr>
                          <m:t>𝑉</m:t>
                        </m:r>
                      </m:e>
                      <m:sub>
                        <m:r>
                          <a:rPr lang="en-US" sz="2400" i="1">
                            <a:latin typeface="Cambria Math"/>
                          </a:rPr>
                          <m:t>0</m:t>
                        </m:r>
                      </m:sub>
                    </m:sSub>
                  </m:oMath>
                </a14:m>
                <a:r>
                  <a:rPr lang="en-US" sz="2400" dirty="0" smtClean="0"/>
                  <a:t>. </a:t>
                </a:r>
                <a:r>
                  <a:rPr lang="en-US" sz="2400" dirty="0"/>
                  <a:t>The number 0.368 = </a:t>
                </a:r>
                <a14:m>
                  <m:oMath xmlns="" xmlns:m="http://schemas.openxmlformats.org/officeDocument/2006/math">
                    <m:sSup>
                      <m:sSupPr>
                        <m:ctrlPr>
                          <a:rPr lang="en-US" sz="2400" i="1" dirty="0" smtClean="0">
                            <a:latin typeface="Cambria Math"/>
                          </a:rPr>
                        </m:ctrlPr>
                      </m:sSupPr>
                      <m:e>
                        <m:r>
                          <a:rPr lang="en-US" sz="2400" i="1" dirty="0">
                            <a:latin typeface="Cambria Math"/>
                          </a:rPr>
                          <m:t>𝑒</m:t>
                        </m:r>
                      </m:e>
                      <m:sup>
                        <m:r>
                          <a:rPr lang="en-US" sz="2400" b="0" i="1" dirty="0" smtClean="0">
                            <a:latin typeface="Cambria Math"/>
                          </a:rPr>
                          <m:t>−1</m:t>
                        </m:r>
                      </m:sup>
                    </m:sSup>
                  </m:oMath>
                </a14:m>
                <a:r>
                  <a:rPr lang="en-US" sz="2400" dirty="0" smtClean="0"/>
                  <a:t> &amp; number </a:t>
                </a:r>
                <a:r>
                  <a:rPr lang="en-US" sz="2400" dirty="0"/>
                  <a:t>0.632 = (1– </a:t>
                </a:r>
                <a14:m>
                  <m:oMath xmlns="" xmlns:m="http://schemas.openxmlformats.org/officeDocument/2006/math">
                    <m:sSup>
                      <m:sSupPr>
                        <m:ctrlPr>
                          <a:rPr lang="en-US" sz="2400" i="1" dirty="0">
                            <a:latin typeface="Cambria Math"/>
                          </a:rPr>
                        </m:ctrlPr>
                      </m:sSupPr>
                      <m:e>
                        <m:r>
                          <a:rPr lang="en-US" sz="2400" i="1" dirty="0">
                            <a:latin typeface="Cambria Math"/>
                          </a:rPr>
                          <m:t>𝑒</m:t>
                        </m:r>
                      </m:e>
                      <m:sup>
                        <m:r>
                          <a:rPr lang="en-US" sz="2400" i="1" dirty="0">
                            <a:latin typeface="Cambria Math"/>
                          </a:rPr>
                          <m:t>−1</m:t>
                        </m:r>
                      </m:sup>
                    </m:sSup>
                  </m:oMath>
                </a14:m>
                <a:r>
                  <a:rPr lang="en-US" sz="24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885" r="-1778" b="-50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20809" y="1988839"/>
                <a:ext cx="2988126" cy="430887"/>
              </a:xfrm>
              <a:prstGeom prst="rect">
                <a:avLst/>
              </a:prstGeom>
            </p:spPr>
            <p:txBody>
              <a:bodyPr wrap="none">
                <a:spAutoFit/>
              </a:bodyPr>
              <a:lstStyle/>
              <a:p>
                <a14:m>
                  <m:oMath xmlns="" xmlns:m="http://schemas.openxmlformats.org/officeDocument/2006/math">
                    <m:sSub>
                      <m:sSubPr>
                        <m:ctrlPr>
                          <a:rPr lang="en-US" sz="2200" i="1" smtClean="0">
                            <a:latin typeface="Cambria Math"/>
                          </a:rPr>
                        </m:ctrlPr>
                      </m:sSubPr>
                      <m:e>
                        <m:r>
                          <a:rPr lang="en-US" sz="2200" b="0" i="1" smtClean="0">
                            <a:latin typeface="Cambria Math"/>
                          </a:rPr>
                          <m:t>𝐶</m:t>
                        </m:r>
                      </m:e>
                      <m:sub>
                        <m:r>
                          <a:rPr lang="en-US" sz="2200" i="1">
                            <a:latin typeface="Cambria Math"/>
                          </a:rPr>
                          <m:t>𝑇</m:t>
                        </m:r>
                      </m:sub>
                    </m:sSub>
                  </m:oMath>
                </a14:m>
                <a:r>
                  <a:rPr lang="en-US" sz="2200" i="1" dirty="0">
                    <a:latin typeface="Cambria Math"/>
                  </a:rPr>
                  <a:t> = </a:t>
                </a:r>
                <a14:m>
                  <m:oMath xmlns="" xmlns:m="http://schemas.openxmlformats.org/officeDocument/2006/math">
                    <m:sSub>
                      <m:sSubPr>
                        <m:ctrlPr>
                          <a:rPr lang="en-US" sz="2200" i="1">
                            <a:latin typeface="Cambria Math"/>
                          </a:rPr>
                        </m:ctrlPr>
                      </m:sSubPr>
                      <m:e>
                        <m:r>
                          <a:rPr lang="en-US" sz="2200" i="1">
                            <a:latin typeface="Cambria Math"/>
                          </a:rPr>
                          <m:t>𝐶</m:t>
                        </m:r>
                      </m:e>
                      <m:sub>
                        <m:r>
                          <a:rPr lang="en-US" sz="2200" i="1">
                            <a:latin typeface="Cambria Math"/>
                          </a:rPr>
                          <m:t>1</m:t>
                        </m:r>
                      </m:sub>
                    </m:sSub>
                  </m:oMath>
                </a14:m>
                <a:r>
                  <a:rPr lang="en-US" sz="2200" i="1" dirty="0">
                    <a:latin typeface="Cambria Math"/>
                  </a:rPr>
                  <a:t>+ </a:t>
                </a:r>
                <a14:m>
                  <m:oMath xmlns="" xmlns:m="http://schemas.openxmlformats.org/officeDocument/2006/math">
                    <m:sSub>
                      <m:sSubPr>
                        <m:ctrlPr>
                          <a:rPr lang="en-US" sz="2200" i="1">
                            <a:latin typeface="Cambria Math"/>
                          </a:rPr>
                        </m:ctrlPr>
                      </m:sSubPr>
                      <m:e>
                        <m:r>
                          <a:rPr lang="en-US" sz="2200" i="1">
                            <a:latin typeface="Cambria Math"/>
                          </a:rPr>
                          <m:t>𝐶</m:t>
                        </m:r>
                      </m:e>
                      <m:sub>
                        <m:r>
                          <a:rPr lang="en-US" sz="2200" i="1">
                            <a:latin typeface="Cambria Math"/>
                          </a:rPr>
                          <m:t>2</m:t>
                        </m:r>
                      </m:sub>
                    </m:sSub>
                    <m:r>
                      <a:rPr lang="en-US" sz="2200" i="1">
                        <a:latin typeface="Cambria Math"/>
                      </a:rPr>
                      <m:t>+</m:t>
                    </m:r>
                    <m:sSub>
                      <m:sSubPr>
                        <m:ctrlPr>
                          <a:rPr lang="en-US" sz="2200" i="1">
                            <a:latin typeface="Cambria Math"/>
                          </a:rPr>
                        </m:ctrlPr>
                      </m:sSubPr>
                      <m:e>
                        <m:r>
                          <a:rPr lang="en-US" sz="2200" i="1">
                            <a:latin typeface="Cambria Math"/>
                          </a:rPr>
                          <m:t>𝐶</m:t>
                        </m:r>
                      </m:e>
                      <m:sub>
                        <m:r>
                          <a:rPr lang="en-US" sz="2200" i="1">
                            <a:latin typeface="Cambria Math"/>
                          </a:rPr>
                          <m:t>3</m:t>
                        </m:r>
                      </m:sub>
                    </m:sSub>
                    <m:r>
                      <a:rPr lang="en-US" sz="2200" i="1">
                        <a:latin typeface="Cambria Math"/>
                      </a:rPr>
                      <m:t>+ ….</m:t>
                    </m:r>
                  </m:oMath>
                </a14:m>
                <a:endParaRPr lang="en-US" sz="2200" i="1" dirty="0">
                  <a:latin typeface="Cambria Math"/>
                </a:endParaRPr>
              </a:p>
            </p:txBody>
          </p:sp>
        </mc:Choice>
        <mc:Fallback xmlns="">
          <p:sp>
            <p:nvSpPr>
              <p:cNvPr id="5" name="Rectangle 4"/>
              <p:cNvSpPr>
                <a:spLocks noRot="1" noChangeAspect="1" noMove="1" noResize="1" noEditPoints="1" noAdjustHandles="1" noChangeArrowheads="1" noChangeShapeType="1" noTextEdit="1"/>
              </p:cNvSpPr>
              <p:nvPr/>
            </p:nvSpPr>
            <p:spPr>
              <a:xfrm>
                <a:off x="3220809" y="1988839"/>
                <a:ext cx="2988126" cy="430887"/>
              </a:xfrm>
              <a:prstGeom prst="rect">
                <a:avLst/>
              </a:prstGeom>
              <a:blipFill rotWithShape="1">
                <a:blip r:embed="rId3"/>
                <a:stretch>
                  <a:fillRect t="-8451" b="-26761"/>
                </a:stretch>
              </a:blipFill>
            </p:spPr>
            <p:txBody>
              <a:bodyPr/>
              <a:lstStyle/>
              <a:p>
                <a:r>
                  <a:rPr lang="en-US">
                    <a:noFill/>
                  </a:rPr>
                  <a:t> </a:t>
                </a:r>
              </a:p>
            </p:txBody>
          </p:sp>
        </mc:Fallback>
      </mc:AlternateContent>
    </p:spTree>
    <p:extLst>
      <p:ext uri="{BB962C8B-B14F-4D97-AF65-F5344CB8AC3E}">
        <p14:creationId xmlns:p14="http://schemas.microsoft.com/office/powerpoint/2010/main" val="3912155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342900" lvl="1" indent="-342900">
                  <a:buFont typeface="Arial" charset="0"/>
                  <a:buChar char="•"/>
                </a:pPr>
                <a:r>
                  <a:rPr lang="en-US" sz="2400" dirty="0" smtClean="0"/>
                  <a:t>Capacitive Reactance</a:t>
                </a:r>
              </a:p>
              <a:p>
                <a:pPr lvl="1">
                  <a:buFont typeface="Courier New" pitchFamily="49" charset="0"/>
                  <a:buChar char="o"/>
                </a:pPr>
                <a:r>
                  <a:rPr lang="en-US" sz="2400" dirty="0"/>
                  <a:t>Reactance is a characteristic exhibited by capacitors and inductors in circuits with </a:t>
                </a:r>
                <a:r>
                  <a:rPr lang="en-US" sz="2400" dirty="0" smtClean="0"/>
                  <a:t>time-varying voltages </a:t>
                </a:r>
                <a:r>
                  <a:rPr lang="en-US" sz="2400" dirty="0"/>
                  <a:t>and currents, such as common sinusoidal AC circuits. </a:t>
                </a:r>
                <a:endParaRPr lang="en-US" sz="2400" dirty="0" smtClean="0"/>
              </a:p>
              <a:p>
                <a:pPr lvl="1">
                  <a:buFont typeface="Courier New" pitchFamily="49" charset="0"/>
                  <a:buChar char="o"/>
                </a:pPr>
                <a:r>
                  <a:rPr lang="en-US" sz="2400" dirty="0" smtClean="0"/>
                  <a:t>Like </a:t>
                </a:r>
                <a:r>
                  <a:rPr lang="en-US" sz="2400" dirty="0"/>
                  <a:t>resistance, reactance </a:t>
                </a:r>
                <a:r>
                  <a:rPr lang="en-US" sz="2400" dirty="0" smtClean="0"/>
                  <a:t>opposes the </a:t>
                </a:r>
                <a:r>
                  <a:rPr lang="en-US" sz="2400" dirty="0"/>
                  <a:t>flow of electric current and is measured in ohms. Capacitive reactance </a:t>
                </a:r>
                <a14:m>
                  <m:oMath xmlns="" xmlns:m="http://schemas.openxmlformats.org/officeDocument/2006/math">
                    <m:sSub>
                      <m:sSubPr>
                        <m:ctrlPr>
                          <a:rPr lang="en-US" sz="2400" i="1">
                            <a:latin typeface="Cambria Math"/>
                          </a:rPr>
                        </m:ctrlPr>
                      </m:sSubPr>
                      <m:e>
                        <m:r>
                          <a:rPr lang="en-US" sz="2400" b="0" i="1" smtClean="0">
                            <a:latin typeface="Cambria Math"/>
                          </a:rPr>
                          <m:t>𝑋</m:t>
                        </m:r>
                      </m:e>
                      <m:sub>
                        <m:r>
                          <a:rPr lang="en-US" sz="2400" b="0" i="1" smtClean="0">
                            <a:latin typeface="Cambria Math"/>
                          </a:rPr>
                          <m:t>𝑐</m:t>
                        </m:r>
                      </m:sub>
                    </m:sSub>
                  </m:oMath>
                </a14:m>
                <a:r>
                  <a:rPr lang="en-US" sz="2400" dirty="0"/>
                  <a:t> can be </a:t>
                </a:r>
                <a:r>
                  <a:rPr lang="en-US" sz="2400" dirty="0" smtClean="0"/>
                  <a:t>found by </a:t>
                </a:r>
                <a:r>
                  <a:rPr lang="en-US" sz="2400" dirty="0"/>
                  <a:t>the equation</a:t>
                </a:r>
                <a:r>
                  <a:rPr lang="en-US" sz="2400" dirty="0" smtClean="0"/>
                  <a:t>:</a:t>
                </a:r>
              </a:p>
              <a:p>
                <a:pPr marL="457200" lvl="1" indent="0" algn="ctr">
                  <a:buNone/>
                </a:pPr>
                <a14:m>
                  <m:oMathPara xmlns=""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i="1">
                              <a:latin typeface="Cambria Math"/>
                            </a:rPr>
                            <m:t>𝑋</m:t>
                          </m:r>
                        </m:e>
                        <m:sub>
                          <m:r>
                            <a:rPr lang="en-US" sz="2400" i="1">
                              <a:latin typeface="Cambria Math"/>
                            </a:rPr>
                            <m:t>𝑐</m:t>
                          </m:r>
                        </m:sub>
                      </m:sSub>
                      <m:r>
                        <a:rPr lang="en-US" sz="2400" b="0" i="1" smtClean="0">
                          <a:latin typeface="Cambria Math"/>
                        </a:rPr>
                        <m:t>=</m:t>
                      </m:r>
                      <m:f>
                        <m:fPr>
                          <m:ctrlPr>
                            <a:rPr lang="en-US" sz="2400" b="0" i="1" smtClean="0">
                              <a:latin typeface="Cambria Math"/>
                            </a:rPr>
                          </m:ctrlPr>
                        </m:fPr>
                        <m:num>
                          <m:r>
                            <a:rPr lang="en-US" sz="2400" b="0" i="1" smtClean="0">
                              <a:latin typeface="Cambria Math"/>
                            </a:rPr>
                            <m:t>1</m:t>
                          </m:r>
                        </m:num>
                        <m:den>
                          <m:r>
                            <a:rPr lang="en-US" sz="2400" b="0" i="1" smtClean="0">
                              <a:latin typeface="Cambria Math"/>
                            </a:rPr>
                            <m:t>2</m:t>
                          </m:r>
                          <m:r>
                            <m:rPr>
                              <m:sty m:val="p"/>
                            </m:rPr>
                            <a:rPr lang="el-GR" sz="2400" b="0" i="1" smtClean="0">
                              <a:latin typeface="Cambria Math"/>
                            </a:rPr>
                            <m:t>π</m:t>
                          </m:r>
                          <m:r>
                            <a:rPr lang="en-US" sz="2400" b="0" i="1" smtClean="0">
                              <a:latin typeface="Cambria Math"/>
                            </a:rPr>
                            <m:t>𝑓𝐶</m:t>
                          </m:r>
                        </m:den>
                      </m:f>
                    </m:oMath>
                  </m:oMathPara>
                </a14:m>
                <a:endParaRPr lang="en-US" sz="2400" dirty="0" smtClean="0"/>
              </a:p>
              <a:p>
                <a:pPr marL="739775" lvl="1" indent="0">
                  <a:buNone/>
                </a:pPr>
                <a:r>
                  <a:rPr lang="en-US" sz="2400" dirty="0"/>
                  <a:t>where f is the frequency of the applied voltage or </a:t>
                </a:r>
                <a:r>
                  <a:rPr lang="en-US" sz="2400" dirty="0" smtClean="0"/>
                  <a:t>current and </a:t>
                </a:r>
                <a:r>
                  <a:rPr lang="en-US" sz="2400" dirty="0"/>
                  <a:t>C is the capacitance in farads. </a:t>
                </a:r>
                <a:endParaRPr lang="en-US" sz="2400" dirty="0" smtClean="0"/>
              </a:p>
              <a:p>
                <a:pPr lvl="1">
                  <a:buFont typeface="Courier New" pitchFamily="49" charset="0"/>
                  <a:buChar char="o"/>
                </a:pPr>
                <a:r>
                  <a:rPr lang="en-US" sz="2400" dirty="0"/>
                  <a:t>As with resistance, </a:t>
                </a:r>
                <a:r>
                  <a:rPr lang="en-US" sz="2400" dirty="0" smtClean="0"/>
                  <a:t>reactance </a:t>
                </a:r>
                <a:r>
                  <a:rPr lang="en-US" sz="2400" dirty="0"/>
                  <a:t>obeys Ohm’s law</a:t>
                </a:r>
                <a:r>
                  <a:rPr lang="en-US" sz="2400" dirty="0" smtClean="0"/>
                  <a:t>:</a:t>
                </a:r>
              </a:p>
              <a:p>
                <a:pPr marL="457200" lvl="1" indent="0" algn="ctr">
                  <a:buNone/>
                </a:pPr>
                <a14:m>
                  <m:oMathPara xmlns=""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b="0" i="1" smtClean="0">
                              <a:latin typeface="Cambria Math"/>
                            </a:rPr>
                            <m:t>𝑉</m:t>
                          </m:r>
                        </m:e>
                        <m:sub>
                          <m:r>
                            <a:rPr lang="en-US" sz="2400" i="1">
                              <a:latin typeface="Cambria Math"/>
                            </a:rPr>
                            <m:t>𝑐</m:t>
                          </m:r>
                        </m:sub>
                      </m:sSub>
                      <m:r>
                        <a:rPr lang="en-US" sz="2400" i="1">
                          <a:latin typeface="Cambria Math"/>
                        </a:rPr>
                        <m:t>=</m:t>
                      </m:r>
                      <m:sSub>
                        <m:sSubPr>
                          <m:ctrlPr>
                            <a:rPr lang="en-US" sz="2400" i="1">
                              <a:latin typeface="Cambria Math"/>
                            </a:rPr>
                          </m:ctrlPr>
                        </m:sSubPr>
                        <m:e>
                          <m:r>
                            <a:rPr lang="en-US" sz="2400" b="0" i="1" smtClean="0">
                              <a:latin typeface="Cambria Math"/>
                            </a:rPr>
                            <m:t>𝐼</m:t>
                          </m:r>
                        </m:e>
                        <m:sub>
                          <m:r>
                            <a:rPr lang="en-US" sz="2400" i="1">
                              <a:latin typeface="Cambria Math"/>
                            </a:rPr>
                            <m:t>𝑐</m:t>
                          </m:r>
                        </m:sub>
                      </m:sSub>
                      <m:sSub>
                        <m:sSubPr>
                          <m:ctrlPr>
                            <a:rPr lang="en-US" sz="2400" i="1">
                              <a:latin typeface="Cambria Math"/>
                            </a:rPr>
                          </m:ctrlPr>
                        </m:sSubPr>
                        <m:e>
                          <m:r>
                            <a:rPr lang="en-US" sz="2400" b="0" i="1" smtClean="0">
                              <a:latin typeface="Cambria Math"/>
                            </a:rPr>
                            <m:t>𝑋</m:t>
                          </m:r>
                        </m:e>
                        <m:sub>
                          <m:r>
                            <a:rPr lang="en-US" sz="2400" i="1">
                              <a:latin typeface="Cambria Math"/>
                            </a:rPr>
                            <m:t>𝑐</m:t>
                          </m:r>
                        </m:sub>
                      </m:sSub>
                      <m:r>
                        <a:rPr lang="en-US" sz="2400" b="0" i="1" smtClean="0">
                          <a:latin typeface="Cambria Math"/>
                        </a:rPr>
                        <m:t>  </m:t>
                      </m:r>
                      <m:r>
                        <a:rPr lang="en-US" sz="2400" b="0" i="1" smtClean="0">
                          <a:latin typeface="Cambria Math"/>
                        </a:rPr>
                        <m:t>𝑜𝑟</m:t>
                      </m:r>
                      <m:sSub>
                        <m:sSubPr>
                          <m:ctrlPr>
                            <a:rPr lang="en-US" sz="2400" i="1">
                              <a:latin typeface="Cambria Math"/>
                            </a:rPr>
                          </m:ctrlPr>
                        </m:sSubPr>
                        <m:e>
                          <m:r>
                            <a:rPr lang="en-US" sz="2400" b="0" i="1" smtClean="0">
                              <a:latin typeface="Cambria Math"/>
                            </a:rPr>
                            <m:t>  </m:t>
                          </m:r>
                          <m:r>
                            <a:rPr lang="en-US" sz="2400" b="0" i="1" smtClean="0">
                              <a:latin typeface="Cambria Math"/>
                            </a:rPr>
                            <m:t>𝑋</m:t>
                          </m:r>
                        </m:e>
                        <m:sub>
                          <m:r>
                            <a:rPr lang="en-US" sz="2400" i="1">
                              <a:latin typeface="Cambria Math"/>
                            </a:rPr>
                            <m:t>𝑐</m:t>
                          </m:r>
                        </m:sub>
                      </m:sSub>
                      <m:r>
                        <a:rPr lang="en-US" sz="2400" i="1">
                          <a:latin typeface="Cambria Math"/>
                        </a:rPr>
                        <m:t>=</m:t>
                      </m:r>
                      <m:r>
                        <a:rPr lang="en-US" sz="2400" b="0" i="1" smtClean="0">
                          <a:latin typeface="Cambria Math"/>
                        </a:rPr>
                        <m:t> </m:t>
                      </m:r>
                      <m:f>
                        <m:fPr>
                          <m:ctrlPr>
                            <a:rPr lang="en-US" sz="2400" i="1" smtClean="0">
                              <a:latin typeface="Cambria Math"/>
                            </a:rPr>
                          </m:ctrlPr>
                        </m:fPr>
                        <m:num>
                          <m:sSub>
                            <m:sSubPr>
                              <m:ctrlPr>
                                <a:rPr lang="en-US" sz="2400" i="1">
                                  <a:latin typeface="Cambria Math"/>
                                </a:rPr>
                              </m:ctrlPr>
                            </m:sSubPr>
                            <m:e>
                              <m:r>
                                <a:rPr lang="en-US" sz="2400" i="1">
                                  <a:latin typeface="Cambria Math"/>
                                </a:rPr>
                                <m:t>𝑉</m:t>
                              </m:r>
                            </m:e>
                            <m:sub>
                              <m:r>
                                <a:rPr lang="en-US" sz="2400" i="1">
                                  <a:latin typeface="Cambria Math"/>
                                </a:rPr>
                                <m:t>𝑐</m:t>
                              </m:r>
                            </m:sub>
                          </m:sSub>
                        </m:num>
                        <m:den>
                          <m:sSub>
                            <m:sSubPr>
                              <m:ctrlPr>
                                <a:rPr lang="en-US" sz="2400" i="1">
                                  <a:latin typeface="Cambria Math"/>
                                </a:rPr>
                              </m:ctrlPr>
                            </m:sSubPr>
                            <m:e>
                              <m:r>
                                <a:rPr lang="en-US" sz="2400" b="0" i="1" smtClean="0">
                                  <a:latin typeface="Cambria Math"/>
                                </a:rPr>
                                <m:t>𝐼</m:t>
                              </m:r>
                            </m:e>
                            <m:sub>
                              <m:r>
                                <a:rPr lang="en-US" sz="2400" i="1">
                                  <a:latin typeface="Cambria Math"/>
                                </a:rPr>
                                <m:t>𝑐</m:t>
                              </m:r>
                            </m:sub>
                          </m:sSub>
                        </m:den>
                      </m:f>
                    </m:oMath>
                  </m:oMathPara>
                </a14:m>
                <a:endParaRPr lang="en-US" sz="2400" dirty="0"/>
              </a:p>
              <a:p>
                <a:pPr lvl="1" algn="ctr">
                  <a:buFont typeface="Courier New" pitchFamily="49" charset="0"/>
                  <a:buChar char="o"/>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885"/>
                </a:stretch>
              </a:blipFill>
            </p:spPr>
            <p:txBody>
              <a:bodyPr/>
              <a:lstStyle/>
              <a:p>
                <a:r>
                  <a:rPr lang="en-US">
                    <a:noFill/>
                  </a:rPr>
                  <a:t> </a:t>
                </a:r>
              </a:p>
            </p:txBody>
          </p:sp>
        </mc:Fallback>
      </mc:AlternateContent>
    </p:spTree>
    <p:extLst>
      <p:ext uri="{BB962C8B-B14F-4D97-AF65-F5344CB8AC3E}">
        <p14:creationId xmlns:p14="http://schemas.microsoft.com/office/powerpoint/2010/main" val="3846948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contd…</a:t>
            </a:r>
            <a:endParaRPr lang="en-US" dirty="0"/>
          </a:p>
        </p:txBody>
      </p:sp>
      <p:sp>
        <p:nvSpPr>
          <p:cNvPr id="3" name="Content Placeholder 2"/>
          <p:cNvSpPr>
            <a:spLocks noGrp="1"/>
          </p:cNvSpPr>
          <p:nvPr>
            <p:ph idx="1"/>
          </p:nvPr>
        </p:nvSpPr>
        <p:spPr/>
        <p:txBody>
          <a:bodyPr/>
          <a:lstStyle/>
          <a:p>
            <a:pPr lvl="1">
              <a:buFont typeface="Courier New" pitchFamily="49" charset="0"/>
              <a:buChar char="o"/>
            </a:pPr>
            <a:r>
              <a:rPr lang="en-US" sz="2400" dirty="0" smtClean="0"/>
              <a:t>If a sinusoidal voltage is applied across a resistor, the current through the resistor is in phase with the voltage. That is not true for a capacitor. </a:t>
            </a:r>
          </a:p>
          <a:p>
            <a:pPr lvl="1">
              <a:buFont typeface="Courier New" pitchFamily="49" charset="0"/>
              <a:buChar char="o"/>
            </a:pPr>
            <a:r>
              <a:rPr lang="en-US" sz="2400" dirty="0"/>
              <a:t>If we connect a capacitor across a </a:t>
            </a:r>
            <a:r>
              <a:rPr lang="en-US" sz="2400" dirty="0" smtClean="0"/>
              <a:t>sinusoidal voltage</a:t>
            </a:r>
            <a:r>
              <a:rPr lang="en-US" sz="2400" dirty="0"/>
              <a:t>, the maximum current flows through the capacitor when the voltage’s rate of change </a:t>
            </a:r>
            <a:r>
              <a:rPr lang="en-US" sz="2400" dirty="0" smtClean="0"/>
              <a:t>is maximum </a:t>
            </a:r>
            <a:r>
              <a:rPr lang="en-US" sz="2400" dirty="0"/>
              <a:t>(i.e., at </a:t>
            </a:r>
            <a:r>
              <a:rPr lang="en-US" sz="2400" i="1" dirty="0">
                <a:latin typeface="Cambria Math"/>
              </a:rPr>
              <a:t>V=0</a:t>
            </a:r>
            <a:r>
              <a:rPr lang="en-US" sz="2400" dirty="0"/>
              <a:t>), and diminishes as the voltage on the capacitor increases, until finally </a:t>
            </a:r>
            <a:r>
              <a:rPr lang="en-US" sz="2400" dirty="0" smtClean="0"/>
              <a:t>the current </a:t>
            </a:r>
            <a:r>
              <a:rPr lang="en-US" sz="2400" dirty="0"/>
              <a:t>is zero when the voltage is at maximum and its derivative is zero. </a:t>
            </a:r>
            <a:endParaRPr lang="en-US" sz="2400" dirty="0" smtClean="0"/>
          </a:p>
          <a:p>
            <a:pPr lvl="1">
              <a:buFont typeface="Courier New" pitchFamily="49" charset="0"/>
              <a:buChar char="o"/>
            </a:pPr>
            <a:r>
              <a:rPr lang="en-US" sz="2400" dirty="0" smtClean="0"/>
              <a:t>At </a:t>
            </a:r>
            <a:r>
              <a:rPr lang="en-US" sz="2400" dirty="0"/>
              <a:t>that instant, </a:t>
            </a:r>
            <a:r>
              <a:rPr lang="en-US" sz="2400" dirty="0" smtClean="0"/>
              <a:t>the maximum </a:t>
            </a:r>
            <a:r>
              <a:rPr lang="en-US" sz="2400" dirty="0"/>
              <a:t>possible charge for the applied voltage is stored in the capacitor, and so the flow </a:t>
            </a:r>
            <a:r>
              <a:rPr lang="en-US" sz="2400" dirty="0" smtClean="0"/>
              <a:t>of charge </a:t>
            </a:r>
            <a:r>
              <a:rPr lang="en-US" sz="2400" dirty="0"/>
              <a:t>(i.e., the current) stops</a:t>
            </a:r>
            <a:r>
              <a:rPr lang="en-US" sz="2400" dirty="0" smtClean="0"/>
              <a:t>. </a:t>
            </a:r>
            <a:endParaRPr lang="en-US" sz="2400" dirty="0"/>
          </a:p>
        </p:txBody>
      </p:sp>
    </p:spTree>
    <p:extLst>
      <p:ext uri="{BB962C8B-B14F-4D97-AF65-F5344CB8AC3E}">
        <p14:creationId xmlns:p14="http://schemas.microsoft.com/office/powerpoint/2010/main" val="3876449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contd…</a:t>
            </a:r>
            <a:endParaRPr lang="en-US" dirty="0"/>
          </a:p>
        </p:txBody>
      </p:sp>
      <p:sp>
        <p:nvSpPr>
          <p:cNvPr id="3" name="Content Placeholder 2"/>
          <p:cNvSpPr>
            <a:spLocks noGrp="1"/>
          </p:cNvSpPr>
          <p:nvPr>
            <p:ph idx="1"/>
          </p:nvPr>
        </p:nvSpPr>
        <p:spPr/>
        <p:txBody>
          <a:bodyPr/>
          <a:lstStyle/>
          <a:p>
            <a:pPr lvl="1">
              <a:buFont typeface="Courier New" pitchFamily="49" charset="0"/>
              <a:buChar char="o"/>
            </a:pPr>
            <a:r>
              <a:rPr lang="en-US" sz="2400" dirty="0"/>
              <a:t>The current and the voltage have exactly the same frequency, but the current through the capacitor is leading the voltage by ¼ cycle — 90° or π/2 radians. </a:t>
            </a:r>
            <a:r>
              <a:rPr lang="en-US" sz="2400" dirty="0" smtClean="0"/>
              <a:t>Figure 3.1 below </a:t>
            </a:r>
            <a:r>
              <a:rPr lang="en-US" sz="2400" dirty="0"/>
              <a:t>illustrates this relationship</a:t>
            </a:r>
            <a:r>
              <a:rPr lang="en-US" sz="2400" dirty="0" smtClean="0"/>
              <a:t>.</a:t>
            </a:r>
          </a:p>
          <a:p>
            <a:pPr lvl="1">
              <a:buFont typeface="Courier New" pitchFamily="49" charset="0"/>
              <a:buChar char="o"/>
            </a:pPr>
            <a:endParaRPr lang="en-US" sz="2400"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037" y="3018774"/>
            <a:ext cx="5726182" cy="3131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722299" y="6150280"/>
            <a:ext cx="1223412" cy="369332"/>
          </a:xfrm>
          <a:prstGeom prst="rect">
            <a:avLst/>
          </a:prstGeom>
        </p:spPr>
        <p:txBody>
          <a:bodyPr wrap="none">
            <a:spAutoFit/>
          </a:bodyPr>
          <a:lstStyle/>
          <a:p>
            <a:r>
              <a:rPr lang="en-US" dirty="0"/>
              <a:t>Figure 3.1</a:t>
            </a:r>
          </a:p>
        </p:txBody>
      </p:sp>
    </p:spTree>
    <p:extLst>
      <p:ext uri="{BB962C8B-B14F-4D97-AF65-F5344CB8AC3E}">
        <p14:creationId xmlns:p14="http://schemas.microsoft.com/office/powerpoint/2010/main" val="2697102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Lab Objectives contd…</a:t>
            </a:r>
            <a:endParaRPr lang="en-US" dirty="0"/>
          </a:p>
        </p:txBody>
      </p:sp>
      <p:sp>
        <p:nvSpPr>
          <p:cNvPr id="3" name="Content Placeholder 2"/>
          <p:cNvSpPr>
            <a:spLocks noGrp="1"/>
          </p:cNvSpPr>
          <p:nvPr>
            <p:ph idx="1"/>
          </p:nvPr>
        </p:nvSpPr>
        <p:spPr/>
        <p:txBody>
          <a:bodyPr/>
          <a:lstStyle/>
          <a:p>
            <a:pPr lvl="1">
              <a:buFont typeface="Courier New" pitchFamily="49" charset="0"/>
              <a:buChar char="o"/>
            </a:pPr>
            <a:r>
              <a:rPr lang="en-US" sz="2400" dirty="0"/>
              <a:t> verbal interchanges with the Laboratory Instructor and other students, and</a:t>
            </a:r>
          </a:p>
          <a:p>
            <a:pPr lvl="1">
              <a:buFont typeface="Courier New" pitchFamily="49" charset="0"/>
              <a:buChar char="o"/>
            </a:pPr>
            <a:r>
              <a:rPr lang="en-US" sz="2400" dirty="0"/>
              <a:t> preparation of succinct but complete laboratory reports;</a:t>
            </a:r>
          </a:p>
          <a:p>
            <a:pPr marL="457200" lvl="1" indent="-457200">
              <a:buFont typeface="+mj-lt"/>
              <a:buAutoNum type="arabicPeriod" startAt="4"/>
            </a:pPr>
            <a:r>
              <a:rPr lang="en-US" sz="2400" dirty="0" smtClean="0"/>
              <a:t>To </a:t>
            </a:r>
            <a:r>
              <a:rPr lang="en-US" sz="2400" dirty="0"/>
              <a:t>compare theoretical predictions with experimental </a:t>
            </a:r>
            <a:r>
              <a:rPr lang="en-US" sz="2400" dirty="0" smtClean="0"/>
              <a:t> results  and </a:t>
            </a:r>
            <a:r>
              <a:rPr lang="en-US" sz="2400" dirty="0"/>
              <a:t>to resolve any apparent differences</a:t>
            </a:r>
            <a:r>
              <a:rPr lang="en-US" sz="2400" dirty="0" smtClean="0"/>
              <a:t>.</a:t>
            </a:r>
            <a:endParaRPr lang="en-US" sz="2400" dirty="0"/>
          </a:p>
        </p:txBody>
      </p:sp>
    </p:spTree>
    <p:extLst>
      <p:ext uri="{BB962C8B-B14F-4D97-AF65-F5344CB8AC3E}">
        <p14:creationId xmlns:p14="http://schemas.microsoft.com/office/powerpoint/2010/main" val="1929720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contd…</a:t>
            </a:r>
            <a:endParaRPr lang="en-US" dirty="0"/>
          </a:p>
        </p:txBody>
      </p:sp>
      <p:sp>
        <p:nvSpPr>
          <p:cNvPr id="3" name="Content Placeholder 2"/>
          <p:cNvSpPr>
            <a:spLocks noGrp="1"/>
          </p:cNvSpPr>
          <p:nvPr>
            <p:ph idx="1"/>
          </p:nvPr>
        </p:nvSpPr>
        <p:spPr/>
        <p:txBody>
          <a:bodyPr/>
          <a:lstStyle/>
          <a:p>
            <a:r>
              <a:rPr lang="en-US" sz="2400" dirty="0" smtClean="0"/>
              <a:t>Phasors</a:t>
            </a:r>
          </a:p>
          <a:p>
            <a:pPr lvl="1">
              <a:buFont typeface="Courier New" pitchFamily="49" charset="0"/>
              <a:buChar char="o"/>
            </a:pPr>
            <a:r>
              <a:rPr lang="en-US" sz="2400" dirty="0"/>
              <a:t>When a sinusoidal voltage at frequency </a:t>
            </a:r>
            <a:r>
              <a:rPr lang="en-US" sz="2400" i="1" dirty="0">
                <a:latin typeface="Cambria Math"/>
              </a:rPr>
              <a:t>f</a:t>
            </a:r>
            <a:r>
              <a:rPr lang="en-US" sz="2400" dirty="0"/>
              <a:t> drives a circuit that contains only linear elements, </a:t>
            </a:r>
            <a:r>
              <a:rPr lang="en-US" sz="2400" dirty="0" smtClean="0"/>
              <a:t>the waveforms </a:t>
            </a:r>
            <a:r>
              <a:rPr lang="en-US" sz="2400" dirty="0"/>
              <a:t>throughout the circuit are also sinusoidal and at the same frequency. </a:t>
            </a:r>
            <a:endParaRPr lang="en-US" sz="2400" dirty="0" smtClean="0"/>
          </a:p>
          <a:p>
            <a:pPr lvl="1">
              <a:buFont typeface="Courier New" pitchFamily="49" charset="0"/>
              <a:buChar char="o"/>
            </a:pPr>
            <a:r>
              <a:rPr lang="en-US" sz="2400" dirty="0" smtClean="0"/>
              <a:t>To understand the </a:t>
            </a:r>
            <a:r>
              <a:rPr lang="en-US" sz="2400" dirty="0"/>
              <a:t>relationships among the sinusoidal voltages, currents, and impedances, we represent the </a:t>
            </a:r>
            <a:r>
              <a:rPr lang="en-US" sz="2400" dirty="0" smtClean="0"/>
              <a:t>various waveforms </a:t>
            </a:r>
            <a:r>
              <a:rPr lang="en-US" sz="2400" dirty="0"/>
              <a:t>as two-dimensional vectors called phasors. </a:t>
            </a:r>
            <a:endParaRPr lang="en-US" sz="2400" dirty="0" smtClean="0"/>
          </a:p>
          <a:p>
            <a:pPr lvl="1">
              <a:buFont typeface="Courier New" pitchFamily="49" charset="0"/>
              <a:buChar char="o"/>
            </a:pPr>
            <a:r>
              <a:rPr lang="en-US" sz="2400" dirty="0" smtClean="0"/>
              <a:t>A </a:t>
            </a:r>
            <a:r>
              <a:rPr lang="en-US" sz="2400" dirty="0"/>
              <a:t>phasor is a complex number </a:t>
            </a:r>
            <a:r>
              <a:rPr lang="en-US" sz="2400" dirty="0" smtClean="0"/>
              <a:t>used to </a:t>
            </a:r>
            <a:r>
              <a:rPr lang="en-US" sz="2400" dirty="0"/>
              <a:t>represent a sinusoidal wave, taking into account both its amplitude and phase angle. </a:t>
            </a:r>
            <a:endParaRPr lang="en-US" sz="2400" dirty="0" smtClean="0"/>
          </a:p>
        </p:txBody>
      </p:sp>
    </p:spTree>
    <p:extLst>
      <p:ext uri="{BB962C8B-B14F-4D97-AF65-F5344CB8AC3E}">
        <p14:creationId xmlns:p14="http://schemas.microsoft.com/office/powerpoint/2010/main" val="3070695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contd…</a:t>
            </a:r>
            <a:endParaRPr lang="en-US" dirty="0"/>
          </a:p>
        </p:txBody>
      </p:sp>
      <p:sp>
        <p:nvSpPr>
          <p:cNvPr id="3" name="Content Placeholder 2"/>
          <p:cNvSpPr>
            <a:spLocks noGrp="1"/>
          </p:cNvSpPr>
          <p:nvPr>
            <p:ph idx="1"/>
          </p:nvPr>
        </p:nvSpPr>
        <p:spPr/>
        <p:txBody>
          <a:bodyPr/>
          <a:lstStyle/>
          <a:p>
            <a:pPr lvl="1">
              <a:buFont typeface="Courier New" pitchFamily="49" charset="0"/>
              <a:buChar char="o"/>
            </a:pPr>
            <a:r>
              <a:rPr lang="en-US" sz="2400" dirty="0"/>
              <a:t>As a complex number, a phasor has “real” and “imaginary” components, but like any </a:t>
            </a:r>
            <a:r>
              <a:rPr lang="en-US" sz="2400" dirty="0" smtClean="0"/>
              <a:t>two-dimensional vector</a:t>
            </a:r>
            <a:r>
              <a:rPr lang="en-US" sz="2400" dirty="0"/>
              <a:t>, it can be drawn simply on ordinary XY axes, with the “real” axis in the usual X </a:t>
            </a:r>
            <a:r>
              <a:rPr lang="en-US" sz="2400" dirty="0" smtClean="0"/>
              <a:t>direction and </a:t>
            </a:r>
            <a:r>
              <a:rPr lang="en-US" sz="2400" dirty="0"/>
              <a:t>the “imaginary” axis in the usual Y direction. </a:t>
            </a:r>
            <a:endParaRPr lang="en-US" sz="2400" dirty="0" smtClean="0"/>
          </a:p>
          <a:p>
            <a:pPr lvl="1">
              <a:buFont typeface="Courier New" pitchFamily="49" charset="0"/>
              <a:buChar char="o"/>
            </a:pPr>
            <a:r>
              <a:rPr lang="en-US" sz="2400" dirty="0" smtClean="0"/>
              <a:t>Such </a:t>
            </a:r>
            <a:r>
              <a:rPr lang="en-US" sz="2400" dirty="0"/>
              <a:t>phasor drawings are very helpful in </a:t>
            </a:r>
            <a:r>
              <a:rPr lang="en-US" sz="2400" dirty="0" smtClean="0"/>
              <a:t>analyzing circuits </a:t>
            </a:r>
            <a:r>
              <a:rPr lang="en-US" sz="2400" dirty="0"/>
              <a:t>and understanding the relationships of the various voltages and currents. </a:t>
            </a:r>
            <a:endParaRPr lang="en-US" sz="2400" dirty="0" smtClean="0"/>
          </a:p>
          <a:p>
            <a:pPr lvl="1">
              <a:buFont typeface="Courier New" pitchFamily="49" charset="0"/>
              <a:buChar char="o"/>
            </a:pPr>
            <a:r>
              <a:rPr lang="en-US" sz="2400" dirty="0" smtClean="0"/>
              <a:t>The algebra of </a:t>
            </a:r>
            <a:r>
              <a:rPr lang="en-US" sz="2400" dirty="0"/>
              <a:t>complex numbers can then be used to perform arithmetic operations on the </a:t>
            </a:r>
            <a:r>
              <a:rPr lang="en-US" sz="2400" dirty="0" smtClean="0"/>
              <a:t>sinusoidal waves.</a:t>
            </a:r>
          </a:p>
          <a:p>
            <a:pPr lvl="1">
              <a:buFont typeface="Courier New" pitchFamily="49" charset="0"/>
              <a:buChar char="o"/>
            </a:pPr>
            <a:r>
              <a:rPr lang="en-US" sz="2400" dirty="0" smtClean="0"/>
              <a:t> </a:t>
            </a:r>
            <a:r>
              <a:rPr lang="en-US" sz="2400" dirty="0"/>
              <a:t>Make no mistake: adding voltages or currents in an AC circuit without taking account </a:t>
            </a:r>
            <a:r>
              <a:rPr lang="en-US" sz="2400" dirty="0" smtClean="0"/>
              <a:t>of phase </a:t>
            </a:r>
            <a:r>
              <a:rPr lang="en-US" sz="2400" dirty="0"/>
              <a:t>angles will lead to confusing and wrong results.</a:t>
            </a:r>
          </a:p>
        </p:txBody>
      </p:sp>
    </p:spTree>
    <p:extLst>
      <p:ext uri="{BB962C8B-B14F-4D97-AF65-F5344CB8AC3E}">
        <p14:creationId xmlns:p14="http://schemas.microsoft.com/office/powerpoint/2010/main" val="882360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1">
                  <a:buFont typeface="Courier New" pitchFamily="49" charset="0"/>
                  <a:buChar char="o"/>
                </a:pPr>
                <a:r>
                  <a:rPr lang="en-US" sz="2400" dirty="0" smtClean="0"/>
                  <a:t>A series RC circuit is illustrated in Figure 3.2(a) and </a:t>
                </a:r>
                <a:r>
                  <a:rPr lang="en-US" sz="2400" dirty="0"/>
                  <a:t>a phasor diagram of its impedances </a:t>
                </a:r>
                <a:r>
                  <a:rPr lang="en-US" sz="2400" dirty="0" smtClean="0"/>
                  <a:t>is shown </a:t>
                </a:r>
                <a:r>
                  <a:rPr lang="en-US" sz="2400" dirty="0"/>
                  <a:t>in Figure 3.2(b). </a:t>
                </a:r>
                <a:endParaRPr lang="en-US" sz="2400" dirty="0" smtClean="0"/>
              </a:p>
              <a:p>
                <a:pPr lvl="1">
                  <a:buFont typeface="Courier New" pitchFamily="49" charset="0"/>
                  <a:buChar char="o"/>
                </a:pPr>
                <a:r>
                  <a:rPr lang="en-US" sz="2400" dirty="0" smtClean="0"/>
                  <a:t>The </a:t>
                </a:r>
                <a:r>
                  <a:rPr lang="en-US" sz="2400" dirty="0"/>
                  <a:t>vector for resistance </a:t>
                </a:r>
                <a:r>
                  <a:rPr lang="en-US" sz="2400" i="1" dirty="0">
                    <a:latin typeface="Cambria Math"/>
                  </a:rPr>
                  <a:t>R</a:t>
                </a:r>
                <a:r>
                  <a:rPr lang="en-US" sz="2400" dirty="0"/>
                  <a:t> is shown along the Real (X) axis, while </a:t>
                </a:r>
                <a:r>
                  <a:rPr lang="en-US" sz="2400" dirty="0" smtClean="0"/>
                  <a:t>the reactance</a:t>
                </a:r>
                <a14:m>
                  <m:oMath xmlns="" xmlns:m="http://schemas.openxmlformats.org/officeDocument/2006/math">
                    <m:sSub>
                      <m:sSubPr>
                        <m:ctrlPr>
                          <a:rPr lang="en-US" sz="2400" i="1">
                            <a:latin typeface="Cambria Math"/>
                          </a:rPr>
                        </m:ctrlPr>
                      </m:sSubPr>
                      <m:e>
                        <m:r>
                          <a:rPr lang="en-US" sz="2400" b="0" i="1" smtClean="0">
                            <a:latin typeface="Cambria Math"/>
                          </a:rPr>
                          <m:t> </m:t>
                        </m:r>
                        <m:r>
                          <a:rPr lang="en-US" sz="2400" i="1">
                            <a:latin typeface="Cambria Math"/>
                          </a:rPr>
                          <m:t>𝑋</m:t>
                        </m:r>
                      </m:e>
                      <m:sub>
                        <m:r>
                          <a:rPr lang="en-US" sz="2400" i="1">
                            <a:latin typeface="Cambria Math"/>
                          </a:rPr>
                          <m:t>𝑐</m:t>
                        </m:r>
                      </m:sub>
                    </m:sSub>
                  </m:oMath>
                </a14:m>
                <a:r>
                  <a:rPr lang="en-US" sz="2400" dirty="0"/>
                  <a:t>is shown in the negative Imaginary (Y) axis, since its voltage trails its current </a:t>
                </a:r>
                <a:r>
                  <a:rPr lang="en-US" sz="2400" dirty="0" smtClean="0"/>
                  <a:t>by 90</a:t>
                </a:r>
                <a:r>
                  <a:rPr lang="en-US" sz="2400" dirty="0"/>
                  <a:t>°. </a:t>
                </a:r>
                <a:endParaRPr lang="en-US" sz="2400" dirty="0" smtClean="0"/>
              </a:p>
              <a:p>
                <a:pPr lvl="1">
                  <a:buFont typeface="Courier New" pitchFamily="49" charset="0"/>
                  <a:buChar char="o"/>
                </a:pPr>
                <a:r>
                  <a:rPr lang="en-US" sz="2400" dirty="0" smtClean="0"/>
                  <a:t>The </a:t>
                </a:r>
                <a:r>
                  <a:rPr lang="en-US" sz="2400" dirty="0"/>
                  <a:t>vector sum of </a:t>
                </a:r>
                <a:r>
                  <a:rPr lang="en-US" sz="2400" i="1" dirty="0">
                    <a:latin typeface="Cambria Math"/>
                  </a:rPr>
                  <a:t>R</a:t>
                </a:r>
                <a:r>
                  <a:rPr lang="en-US" sz="2400" dirty="0"/>
                  <a:t> and </a:t>
                </a:r>
                <a14:m>
                  <m:oMath xmlns="" xmlns:m="http://schemas.openxmlformats.org/officeDocument/2006/math">
                    <m:sSub>
                      <m:sSubPr>
                        <m:ctrlPr>
                          <a:rPr lang="en-US" sz="2400" i="1">
                            <a:latin typeface="Cambria Math"/>
                          </a:rPr>
                        </m:ctrlPr>
                      </m:sSubPr>
                      <m:e>
                        <m:r>
                          <a:rPr lang="en-US" sz="2400" i="1">
                            <a:latin typeface="Cambria Math"/>
                          </a:rPr>
                          <m:t>𝑋</m:t>
                        </m:r>
                      </m:e>
                      <m:sub>
                        <m:r>
                          <a:rPr lang="en-US" sz="2400" i="1">
                            <a:latin typeface="Cambria Math"/>
                          </a:rPr>
                          <m:t>𝑐</m:t>
                        </m:r>
                      </m:sub>
                    </m:sSub>
                  </m:oMath>
                </a14:m>
                <a:r>
                  <a:rPr lang="en-US" sz="2400" dirty="0"/>
                  <a:t> is labeled Z and has magnitude 5 kΩ. </a:t>
                </a:r>
                <a:endParaRPr lang="en-US" sz="2400" dirty="0" smtClean="0"/>
              </a:p>
              <a:p>
                <a:pPr lvl="1">
                  <a:buFont typeface="Courier New" pitchFamily="49" charset="0"/>
                  <a:buChar char="o"/>
                </a:pPr>
                <a:r>
                  <a:rPr lang="en-US" sz="2400" dirty="0" smtClean="0"/>
                  <a:t>Therefore</a:t>
                </a:r>
                <a:r>
                  <a:rPr lang="en-US" sz="2400" dirty="0"/>
                  <a:t>, the </a:t>
                </a:r>
                <a:r>
                  <a:rPr lang="en-US" sz="2400" dirty="0" smtClean="0"/>
                  <a:t>magnitude of </a:t>
                </a:r>
                <a:r>
                  <a:rPr lang="en-US" sz="2400" dirty="0"/>
                  <a:t>the current through the circuit is </a:t>
                </a:r>
                <a14:m>
                  <m:oMath xmlns="" xmlns:m="http://schemas.openxmlformats.org/officeDocument/2006/math">
                    <m:sSub>
                      <m:sSubPr>
                        <m:ctrlPr>
                          <a:rPr lang="en-US" sz="2400" i="1">
                            <a:latin typeface="Cambria Math"/>
                          </a:rPr>
                        </m:ctrlPr>
                      </m:sSubPr>
                      <m:e>
                        <m:r>
                          <a:rPr lang="en-US" sz="2400" i="1">
                            <a:latin typeface="Cambria Math"/>
                          </a:rPr>
                          <m:t>𝑉</m:t>
                        </m:r>
                      </m:e>
                      <m:sub>
                        <m:r>
                          <a:rPr lang="en-US" sz="2400" b="0" i="1" smtClean="0">
                            <a:latin typeface="Cambria Math"/>
                          </a:rPr>
                          <m:t>𝑠</m:t>
                        </m:r>
                      </m:sub>
                    </m:sSub>
                  </m:oMath>
                </a14:m>
                <a:r>
                  <a:rPr lang="en-US" sz="2400" dirty="0"/>
                  <a:t> / </a:t>
                </a:r>
                <a:r>
                  <a:rPr lang="en-US" sz="2400" i="1" dirty="0">
                    <a:latin typeface="Cambria Math"/>
                  </a:rPr>
                  <a:t>Z </a:t>
                </a:r>
                <a:r>
                  <a:rPr lang="en-US" sz="2400" dirty="0"/>
                  <a:t>= 1.0 mA.</a:t>
                </a:r>
              </a:p>
              <a:p>
                <a:pPr lvl="1">
                  <a:buFont typeface="Courier New" pitchFamily="49" charset="0"/>
                  <a:buChar char="o"/>
                </a:pPr>
                <a:r>
                  <a:rPr lang="en-US" sz="2400" dirty="0"/>
                  <a:t>Notice that the current phasor is in the same as the direction of the voltage across the </a:t>
                </a:r>
                <a:r>
                  <a:rPr lang="en-US" sz="2400" dirty="0" smtClean="0"/>
                  <a:t>resistor, because </a:t>
                </a:r>
                <a:r>
                  <a:rPr lang="en-US" sz="2400" dirty="0"/>
                  <a:t>voltage and current are in phase for a resistor.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885" r="-1926" b="-2434"/>
                </a:stretch>
              </a:blipFill>
            </p:spPr>
            <p:txBody>
              <a:bodyPr/>
              <a:lstStyle/>
              <a:p>
                <a:r>
                  <a:rPr lang="en-US">
                    <a:noFill/>
                  </a:rPr>
                  <a:t> </a:t>
                </a:r>
              </a:p>
            </p:txBody>
          </p:sp>
        </mc:Fallback>
      </mc:AlternateContent>
    </p:spTree>
    <p:extLst>
      <p:ext uri="{BB962C8B-B14F-4D97-AF65-F5344CB8AC3E}">
        <p14:creationId xmlns:p14="http://schemas.microsoft.com/office/powerpoint/2010/main" val="3080551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contd…</a:t>
            </a:r>
            <a:endParaRPr lang="en-US" dirty="0"/>
          </a:p>
        </p:txBody>
      </p:sp>
      <p:sp>
        <p:nvSpPr>
          <p:cNvPr id="3" name="Content Placeholder 2"/>
          <p:cNvSpPr>
            <a:spLocks noGrp="1"/>
          </p:cNvSpPr>
          <p:nvPr>
            <p:ph idx="1"/>
          </p:nvPr>
        </p:nvSpPr>
        <p:spPr/>
        <p:txBody>
          <a:bodyPr/>
          <a:lstStyle/>
          <a:p>
            <a:pPr lvl="1">
              <a:buFont typeface="Courier New" pitchFamily="49" charset="0"/>
              <a:buChar char="o"/>
            </a:pPr>
            <a:r>
              <a:rPr lang="en-US" sz="2400" dirty="0"/>
              <a:t>The current is the same throughout </a:t>
            </a:r>
            <a:r>
              <a:rPr lang="en-US" sz="2400" dirty="0" smtClean="0"/>
              <a:t>the series </a:t>
            </a:r>
            <a:r>
              <a:rPr lang="en-US" sz="2400" dirty="0"/>
              <a:t>circuit, including the capacitor, and the voltage across the capacitor trails the current </a:t>
            </a:r>
            <a:r>
              <a:rPr lang="en-US" sz="2400" dirty="0" smtClean="0"/>
              <a:t>by 90</a:t>
            </a:r>
            <a:r>
              <a:rPr lang="en-US" sz="2400" dirty="0"/>
              <a:t>°. </a:t>
            </a:r>
            <a:endParaRPr lang="en-US" sz="2400" dirty="0" smtClean="0"/>
          </a:p>
          <a:p>
            <a:pPr lvl="1">
              <a:buFont typeface="Courier New" pitchFamily="49" charset="0"/>
              <a:buChar char="o"/>
            </a:pPr>
            <a:r>
              <a:rPr lang="en-US" sz="2400" dirty="0" smtClean="0"/>
              <a:t>The </a:t>
            </a:r>
            <a:r>
              <a:rPr lang="en-US" sz="2400" dirty="0"/>
              <a:t>source voltage is the vector sum of the voltages across the resistor and the capacitor, </a:t>
            </a:r>
            <a:r>
              <a:rPr lang="en-US" sz="2400" dirty="0" smtClean="0"/>
              <a:t>as is </a:t>
            </a:r>
            <a:r>
              <a:rPr lang="en-US" sz="2400" dirty="0"/>
              <a:t>illustrated in the phasor diagram, Figure 3.2(c)..</a:t>
            </a: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17" y="3577813"/>
            <a:ext cx="3667125"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442" y="3639725"/>
            <a:ext cx="235267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5563" y="3577813"/>
            <a:ext cx="26289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724367" y="6311488"/>
            <a:ext cx="1223412" cy="369332"/>
          </a:xfrm>
          <a:prstGeom prst="rect">
            <a:avLst/>
          </a:prstGeom>
        </p:spPr>
        <p:txBody>
          <a:bodyPr wrap="none">
            <a:spAutoFit/>
          </a:bodyPr>
          <a:lstStyle/>
          <a:p>
            <a:r>
              <a:rPr lang="en-US" dirty="0"/>
              <a:t>Figure 3.2</a:t>
            </a:r>
          </a:p>
        </p:txBody>
      </p:sp>
    </p:spTree>
    <p:extLst>
      <p:ext uri="{BB962C8B-B14F-4D97-AF65-F5344CB8AC3E}">
        <p14:creationId xmlns:p14="http://schemas.microsoft.com/office/powerpoint/2010/main" val="2964162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Safety Precautions</a:t>
            </a:r>
            <a:endParaRPr lang="en-US" b="1" dirty="0"/>
          </a:p>
        </p:txBody>
      </p:sp>
      <p:sp>
        <p:nvSpPr>
          <p:cNvPr id="3" name="Content Placeholder 2"/>
          <p:cNvSpPr>
            <a:spLocks noGrp="1"/>
          </p:cNvSpPr>
          <p:nvPr>
            <p:ph idx="1"/>
          </p:nvPr>
        </p:nvSpPr>
        <p:spPr>
          <a:xfrm>
            <a:off x="356946" y="1442281"/>
            <a:ext cx="8465406" cy="5508625"/>
          </a:xfrm>
        </p:spPr>
        <p:txBody>
          <a:bodyPr/>
          <a:lstStyle/>
          <a:p>
            <a:r>
              <a:rPr lang="en-US" sz="2400" dirty="0" smtClean="0"/>
              <a:t>Always </a:t>
            </a:r>
            <a:r>
              <a:rPr lang="en-US" sz="2400" b="1" dirty="0"/>
              <a:t>turn off power to the circuit when changing the circuit.</a:t>
            </a:r>
          </a:p>
          <a:p>
            <a:r>
              <a:rPr lang="en-US" sz="2400" dirty="0" smtClean="0"/>
              <a:t>Failure </a:t>
            </a:r>
            <a:r>
              <a:rPr lang="en-US" sz="2400" dirty="0"/>
              <a:t>to turn off power when making circuit changes is a major reason for blowing fuses </a:t>
            </a:r>
            <a:r>
              <a:rPr lang="en-US" sz="2400" dirty="0" smtClean="0"/>
              <a:t>in the </a:t>
            </a:r>
            <a:r>
              <a:rPr lang="en-US" sz="2400" dirty="0"/>
              <a:t>equipment, thereby rendering the equipment unusable and wasting your time and that </a:t>
            </a:r>
            <a:r>
              <a:rPr lang="en-US" sz="2400" dirty="0" smtClean="0"/>
              <a:t>of others</a:t>
            </a:r>
            <a:r>
              <a:rPr lang="en-US" sz="2400" dirty="0"/>
              <a:t>. </a:t>
            </a:r>
            <a:endParaRPr lang="en-US" sz="2400" dirty="0" smtClean="0"/>
          </a:p>
          <a:p>
            <a:r>
              <a:rPr lang="en-US" sz="2400" dirty="0" smtClean="0"/>
              <a:t>Please </a:t>
            </a:r>
            <a:r>
              <a:rPr lang="en-US" sz="2400" dirty="0"/>
              <a:t>carefully check circuit wiring, resistor settings, and voltage settings before </a:t>
            </a:r>
            <a:r>
              <a:rPr lang="en-US" sz="2400" dirty="0" smtClean="0"/>
              <a:t>applying power </a:t>
            </a:r>
            <a:r>
              <a:rPr lang="en-US" sz="2400" dirty="0"/>
              <a:t>to the circuits.</a:t>
            </a:r>
          </a:p>
          <a:p>
            <a:r>
              <a:rPr lang="en-US" sz="2400" dirty="0" smtClean="0"/>
              <a:t> </a:t>
            </a:r>
            <a:r>
              <a:rPr lang="en-US" sz="2400" dirty="0"/>
              <a:t>Only reapply power after verifying that the circuit is properly wired and that the voltage to </a:t>
            </a:r>
            <a:r>
              <a:rPr lang="en-US" sz="2400" dirty="0" smtClean="0"/>
              <a:t>be applied </a:t>
            </a:r>
            <a:r>
              <a:rPr lang="en-US" sz="2400" dirty="0"/>
              <a:t>is at or below the required value</a:t>
            </a:r>
            <a:r>
              <a:rPr lang="en-US" sz="2400" dirty="0" smtClean="0"/>
              <a:t>.</a:t>
            </a:r>
          </a:p>
          <a:p>
            <a:endParaRPr lang="en-US" sz="2400" dirty="0"/>
          </a:p>
          <a:p>
            <a:endParaRPr lang="en-US" sz="2400" b="1" dirty="0" smtClean="0"/>
          </a:p>
        </p:txBody>
      </p:sp>
    </p:spTree>
    <p:extLst>
      <p:ext uri="{BB962C8B-B14F-4D97-AF65-F5344CB8AC3E}">
        <p14:creationId xmlns:p14="http://schemas.microsoft.com/office/powerpoint/2010/main" val="2293751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Procedure</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7662" y="1109880"/>
                <a:ext cx="8229600" cy="5508625"/>
              </a:xfrm>
            </p:spPr>
            <p:txBody>
              <a:bodyPr/>
              <a:lstStyle/>
              <a:p>
                <a:pPr marL="0" indent="0">
                  <a:buNone/>
                </a:pPr>
                <a:r>
                  <a:rPr lang="en-US" sz="2400" dirty="0" smtClean="0"/>
                  <a:t>The measurement instruments indicated in the following procedures are built into the NI-ELVIS system</a:t>
                </a:r>
                <a:r>
                  <a:rPr lang="en-US" sz="2400" dirty="0"/>
                  <a:t>.</a:t>
                </a:r>
                <a:endParaRPr lang="en-US" sz="2400" dirty="0" smtClean="0"/>
              </a:p>
              <a:p>
                <a:pPr marL="457200" indent="-457200" algn="just">
                  <a:buFont typeface="+mj-lt"/>
                  <a:buAutoNum type="arabicPeriod"/>
                </a:pPr>
                <a:r>
                  <a:rPr lang="en-US" sz="2400" dirty="0"/>
                  <a:t>Set 10 kΩ on the resistor decade box and measure its resistance using the </a:t>
                </a:r>
                <a:r>
                  <a:rPr lang="en-US" sz="2400" dirty="0" smtClean="0"/>
                  <a:t>digital multimeter </a:t>
                </a:r>
                <a:r>
                  <a:rPr lang="en-US" sz="2400" dirty="0"/>
                  <a:t>(DMM). Record the value in Table 3.1</a:t>
                </a:r>
                <a:r>
                  <a:rPr lang="en-US" sz="2400" dirty="0" smtClean="0"/>
                  <a:t>.</a:t>
                </a:r>
              </a:p>
              <a:p>
                <a:pPr marL="457200" indent="-457200" algn="just">
                  <a:buFont typeface="+mj-lt"/>
                  <a:buAutoNum type="arabicPeriod"/>
                </a:pPr>
                <a:r>
                  <a:rPr lang="en-US" sz="2400" dirty="0"/>
                  <a:t>Select two 0.01 μf capacitors. Identify them as</a:t>
                </a:r>
                <a:r>
                  <a:rPr lang="en-US" sz="2400" dirty="0" smtClean="0"/>
                  <a:t> </a:t>
                </a:r>
                <a14:m>
                  <m:oMath xmlns="" xmlns:m="http://schemas.openxmlformats.org/officeDocument/2006/math">
                    <m:sSub>
                      <m:sSubPr>
                        <m:ctrlPr>
                          <a:rPr lang="en-US" sz="2400" i="1" smtClean="0">
                            <a:latin typeface="Cambria Math"/>
                          </a:rPr>
                        </m:ctrlPr>
                      </m:sSubPr>
                      <m:e>
                        <m:r>
                          <a:rPr lang="en-US" sz="2400" b="0" i="1" smtClean="0">
                            <a:latin typeface="Cambria Math"/>
                          </a:rPr>
                          <m:t>𝐶</m:t>
                        </m:r>
                      </m:e>
                      <m:sub>
                        <m:r>
                          <a:rPr lang="en-US" sz="2400" b="0" i="1" smtClean="0">
                            <a:latin typeface="Cambria Math"/>
                          </a:rPr>
                          <m:t>1</m:t>
                        </m:r>
                      </m:sub>
                    </m:sSub>
                  </m:oMath>
                </a14:m>
                <a:r>
                  <a:rPr lang="en-US" sz="2400" dirty="0" smtClean="0"/>
                  <a:t> </a:t>
                </a:r>
                <a:r>
                  <a:rPr lang="en-US" sz="2400" dirty="0"/>
                  <a:t>and </a:t>
                </a:r>
                <a14:m>
                  <m:oMath xmlns="" xmlns:m="http://schemas.openxmlformats.org/officeDocument/2006/math">
                    <m:sSub>
                      <m:sSubPr>
                        <m:ctrlPr>
                          <a:rPr lang="en-US" sz="2400" i="1">
                            <a:latin typeface="Cambria Math"/>
                          </a:rPr>
                        </m:ctrlPr>
                      </m:sSubPr>
                      <m:e>
                        <m:r>
                          <a:rPr lang="en-US" sz="2400" i="1">
                            <a:latin typeface="Cambria Math"/>
                          </a:rPr>
                          <m:t>𝐶</m:t>
                        </m:r>
                      </m:e>
                      <m:sub>
                        <m:r>
                          <a:rPr lang="en-US" sz="2400" b="0" i="1" smtClean="0">
                            <a:latin typeface="Cambria Math"/>
                          </a:rPr>
                          <m:t>2</m:t>
                        </m:r>
                      </m:sub>
                    </m:sSub>
                  </m:oMath>
                </a14:m>
                <a:r>
                  <a:rPr lang="en-US" sz="2400" dirty="0" smtClean="0"/>
                  <a:t>.</a:t>
                </a:r>
              </a:p>
              <a:p>
                <a:pPr marL="857250" lvl="1" indent="-457200" algn="just">
                  <a:buFont typeface="+mj-lt"/>
                  <a:buAutoNum type="alphaLcPeriod"/>
                </a:pPr>
                <a:r>
                  <a:rPr lang="en-US" sz="2400" dirty="0"/>
                  <a:t>Measure the capacitances using the DMM by connecting the capacitor leads to the </a:t>
                </a:r>
                <a:r>
                  <a:rPr lang="en-US" sz="2400" dirty="0" smtClean="0"/>
                  <a:t>DUT+ and </a:t>
                </a:r>
                <a:r>
                  <a:rPr lang="en-US" sz="2400" dirty="0"/>
                  <a:t>DUT– pin sockets. (DUT means “device under test”.) Record the values in Table 3.1</a:t>
                </a:r>
                <a:r>
                  <a:rPr lang="en-US" sz="2400" dirty="0" smtClean="0"/>
                  <a:t>.</a:t>
                </a:r>
              </a:p>
              <a:p>
                <a:pPr marL="857250" lvl="1" indent="-457200" algn="just">
                  <a:buFont typeface="+mj-lt"/>
                  <a:buAutoNum type="alphaLcPeriod"/>
                </a:pPr>
                <a:r>
                  <a:rPr lang="en-US" sz="2400" dirty="0"/>
                  <a:t>Connect the capacitors in </a:t>
                </a:r>
                <a:r>
                  <a:rPr lang="en-US" sz="2400" b="1" i="1" dirty="0"/>
                  <a:t>parallel</a:t>
                </a:r>
                <a:r>
                  <a:rPr lang="en-US" sz="2400" dirty="0"/>
                  <a:t> and measure the combined capacitance using </a:t>
                </a:r>
                <a:r>
                  <a:rPr lang="en-US" sz="2400" dirty="0" smtClean="0"/>
                  <a:t>the DMM </a:t>
                </a:r>
                <a:r>
                  <a:rPr lang="en-US" sz="2400" dirty="0"/>
                  <a:t>and record the value in Table 3.1. Wait for the measurement to stabilize </a:t>
                </a:r>
                <a:r>
                  <a:rPr lang="en-US" sz="2400" dirty="0" smtClean="0"/>
                  <a:t>before recording</a:t>
                </a:r>
                <a:r>
                  <a:rPr lang="en-US" sz="24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7662" y="1109880"/>
                <a:ext cx="8229600" cy="5508625"/>
              </a:xfrm>
              <a:blipFill rotWithShape="1">
                <a:blip r:embed="rId2"/>
                <a:stretch>
                  <a:fillRect l="-1185" t="-885" r="-1111" b="-2434"/>
                </a:stretch>
              </a:blipFill>
            </p:spPr>
            <p:txBody>
              <a:bodyPr/>
              <a:lstStyle/>
              <a:p>
                <a:r>
                  <a:rPr lang="en-US">
                    <a:noFill/>
                  </a:rPr>
                  <a:t> </a:t>
                </a:r>
              </a:p>
            </p:txBody>
          </p:sp>
        </mc:Fallback>
      </mc:AlternateContent>
    </p:spTree>
    <p:extLst>
      <p:ext uri="{BB962C8B-B14F-4D97-AF65-F5344CB8AC3E}">
        <p14:creationId xmlns:p14="http://schemas.microsoft.com/office/powerpoint/2010/main" val="4284172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Procedure contd…</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7662" y="1109880"/>
                <a:ext cx="8229600" cy="5508625"/>
              </a:xfrm>
            </p:spPr>
            <p:txBody>
              <a:bodyPr/>
              <a:lstStyle/>
              <a:p>
                <a:pPr marL="852488" lvl="1" indent="0" algn="just">
                  <a:buNone/>
                </a:pPr>
                <a:r>
                  <a:rPr lang="en-US" sz="2400" dirty="0" smtClean="0"/>
                  <a:t>Calculate the theoretical prediction for the parallel capacitance and record it in Table </a:t>
                </a:r>
                <a:r>
                  <a:rPr lang="en-US" sz="2400" dirty="0"/>
                  <a:t>3.1. Compare the theoretical and measured values. Does the measurement tend </a:t>
                </a:r>
                <a:r>
                  <a:rPr lang="en-US" sz="2400" dirty="0" smtClean="0"/>
                  <a:t>to confirm </a:t>
                </a:r>
                <a:r>
                  <a:rPr lang="en-US" sz="2400" dirty="0"/>
                  <a:t>the theoretical prediction? Explain</a:t>
                </a:r>
                <a:r>
                  <a:rPr lang="en-US" sz="2400" dirty="0" smtClean="0"/>
                  <a:t>.</a:t>
                </a:r>
              </a:p>
              <a:p>
                <a:pPr marL="857250" lvl="1" indent="-457200" algn="just">
                  <a:buFont typeface="+mj-lt"/>
                  <a:buAutoNum type="alphaLcPeriod" startAt="3"/>
                </a:pPr>
                <a:r>
                  <a:rPr lang="en-US" sz="2400" dirty="0"/>
                  <a:t>Connect the capacitors in </a:t>
                </a:r>
                <a:r>
                  <a:rPr lang="en-US" sz="2400" b="1" i="1" dirty="0"/>
                  <a:t>series</a:t>
                </a:r>
                <a:r>
                  <a:rPr lang="en-US" sz="2400" dirty="0"/>
                  <a:t> and measure the combined capacitance using the </a:t>
                </a:r>
                <a:r>
                  <a:rPr lang="en-US" sz="2400" dirty="0" smtClean="0"/>
                  <a:t>DMM and </a:t>
                </a:r>
                <a:r>
                  <a:rPr lang="en-US" sz="2400" dirty="0"/>
                  <a:t>record the value in Table 3.1. Wait for the measurement to stabilize before </a:t>
                </a:r>
                <a:r>
                  <a:rPr lang="en-US" sz="2400" dirty="0" smtClean="0"/>
                  <a:t>recording. Calculate </a:t>
                </a:r>
                <a:r>
                  <a:rPr lang="en-US" sz="2400" dirty="0"/>
                  <a:t>the theoretical prediction for the series capacitance and record it in Table </a:t>
                </a:r>
                <a:r>
                  <a:rPr lang="en-US" sz="2400" dirty="0" smtClean="0"/>
                  <a:t>3.1. Compare </a:t>
                </a:r>
                <a:r>
                  <a:rPr lang="en-US" sz="2400" dirty="0"/>
                  <a:t>the theoretical and measured values. Does the measurement tend to confirm </a:t>
                </a:r>
                <a:r>
                  <a:rPr lang="en-US" sz="2400" dirty="0" smtClean="0"/>
                  <a:t>the theoretical </a:t>
                </a:r>
                <a:r>
                  <a:rPr lang="en-US" sz="2400" dirty="0"/>
                  <a:t>prediction? Explain</a:t>
                </a:r>
                <a:r>
                  <a:rPr lang="en-US" sz="2400" dirty="0" smtClean="0"/>
                  <a:t>.</a:t>
                </a:r>
              </a:p>
              <a:p>
                <a:pPr marL="857250" lvl="1" indent="-457200" algn="just">
                  <a:buFont typeface="+mj-lt"/>
                  <a:buAutoNum type="alphaLcPeriod" startAt="3"/>
                </a:pPr>
                <a:r>
                  <a:rPr lang="en-US" sz="2400" dirty="0"/>
                  <a:t>Select capacitor </a:t>
                </a:r>
                <a14:m>
                  <m:oMath xmlns="" xmlns:m="http://schemas.openxmlformats.org/officeDocument/2006/math">
                    <m:sSub>
                      <m:sSubPr>
                        <m:ctrlPr>
                          <a:rPr lang="en-US" sz="2400" i="1">
                            <a:latin typeface="Cambria Math"/>
                          </a:rPr>
                        </m:ctrlPr>
                      </m:sSubPr>
                      <m:e>
                        <m:r>
                          <a:rPr lang="en-US" sz="2400" i="1">
                            <a:latin typeface="Cambria Math"/>
                          </a:rPr>
                          <m:t>𝐶</m:t>
                        </m:r>
                      </m:e>
                      <m:sub>
                        <m:r>
                          <a:rPr lang="en-US" sz="2400" i="1">
                            <a:latin typeface="Cambria Math"/>
                          </a:rPr>
                          <m:t>1</m:t>
                        </m:r>
                      </m:sub>
                    </m:sSub>
                  </m:oMath>
                </a14:m>
                <a:r>
                  <a:rPr lang="en-US" sz="2400" dirty="0"/>
                  <a:t>. Compute its theoretical reactance </a:t>
                </a:r>
                <a14:m>
                  <m:oMath xmlns="" xmlns:m="http://schemas.openxmlformats.org/officeDocument/2006/math">
                    <m:sSub>
                      <m:sSubPr>
                        <m:ctrlPr>
                          <a:rPr lang="en-US" sz="2400" i="1">
                            <a:latin typeface="Cambria Math"/>
                          </a:rPr>
                        </m:ctrlPr>
                      </m:sSubPr>
                      <m:e>
                        <m:r>
                          <a:rPr lang="en-US" sz="2400" b="0" i="1" smtClean="0">
                            <a:latin typeface="Cambria Math"/>
                          </a:rPr>
                          <m:t>𝑋</m:t>
                        </m:r>
                      </m:e>
                      <m:sub>
                        <m:r>
                          <a:rPr lang="en-US" sz="2400" b="0" i="1" smtClean="0">
                            <a:latin typeface="Cambria Math"/>
                          </a:rPr>
                          <m:t>𝐶</m:t>
                        </m:r>
                        <m:r>
                          <a:rPr lang="en-US" sz="2400" i="1">
                            <a:latin typeface="Cambria Math"/>
                          </a:rPr>
                          <m:t>1</m:t>
                        </m:r>
                      </m:sub>
                    </m:sSub>
                  </m:oMath>
                </a14:m>
                <a:r>
                  <a:rPr lang="en-US" sz="2400" dirty="0"/>
                  <a:t> at a frequency </a:t>
                </a:r>
                <a:r>
                  <a:rPr lang="en-US" sz="2400" i="1" dirty="0"/>
                  <a:t>f </a:t>
                </a:r>
                <a:r>
                  <a:rPr lang="en-US" sz="2400" dirty="0"/>
                  <a:t>= 500 </a:t>
                </a:r>
                <a:r>
                  <a:rPr lang="en-US" sz="2400" dirty="0" smtClean="0"/>
                  <a:t>Hz. Record </a:t>
                </a:r>
                <a:r>
                  <a:rPr lang="en-US" sz="2400" dirty="0"/>
                  <a:t>the value in Table 3.1</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7662" y="1109880"/>
                <a:ext cx="8229600" cy="5508625"/>
              </a:xfrm>
              <a:blipFill rotWithShape="1">
                <a:blip r:embed="rId2"/>
                <a:stretch>
                  <a:fillRect t="-885" r="-1111"/>
                </a:stretch>
              </a:blipFill>
            </p:spPr>
            <p:txBody>
              <a:bodyPr/>
              <a:lstStyle/>
              <a:p>
                <a:r>
                  <a:rPr lang="en-US">
                    <a:noFill/>
                  </a:rPr>
                  <a:t> </a:t>
                </a:r>
              </a:p>
            </p:txBody>
          </p:sp>
        </mc:Fallback>
      </mc:AlternateContent>
    </p:spTree>
    <p:extLst>
      <p:ext uri="{BB962C8B-B14F-4D97-AF65-F5344CB8AC3E}">
        <p14:creationId xmlns:p14="http://schemas.microsoft.com/office/powerpoint/2010/main" val="2842696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Procedure contd…</a:t>
            </a:r>
            <a:endParaRPr lang="en-US" b="1" dirty="0"/>
          </a:p>
        </p:txBody>
      </p:sp>
      <p:sp>
        <p:nvSpPr>
          <p:cNvPr id="3" name="Content Placeholder 2"/>
          <p:cNvSpPr>
            <a:spLocks noGrp="1"/>
          </p:cNvSpPr>
          <p:nvPr>
            <p:ph idx="1"/>
          </p:nvPr>
        </p:nvSpPr>
        <p:spPr>
          <a:xfrm>
            <a:off x="437662" y="1109880"/>
            <a:ext cx="8229600" cy="5508625"/>
          </a:xfrm>
        </p:spPr>
        <p:txBody>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a:p>
            <a:pPr marL="0" indent="0">
              <a:buNone/>
            </a:pPr>
            <a:r>
              <a:rPr lang="en-US" sz="2400" dirty="0" smtClean="0"/>
              <a:t>For </a:t>
            </a:r>
            <a:r>
              <a:rPr lang="en-US" sz="2400" dirty="0"/>
              <a:t>steps 3 through 6, record the results of the measurements in Table 3.2. Throughout the experiment measure all voltages as peak-to-peak values. </a:t>
            </a:r>
          </a:p>
          <a:p>
            <a:pPr marL="0" indent="0">
              <a:buNone/>
            </a:pPr>
            <a:endParaRPr lang="en-US" sz="2400"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638" y="1114816"/>
            <a:ext cx="4711274" cy="4457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3278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Procedure contd…</a:t>
            </a:r>
            <a:endParaRPr lang="en-US" b="1" dirty="0"/>
          </a:p>
        </p:txBody>
      </p:sp>
      <p:sp>
        <p:nvSpPr>
          <p:cNvPr id="3" name="Content Placeholder 2"/>
          <p:cNvSpPr>
            <a:spLocks noGrp="1"/>
          </p:cNvSpPr>
          <p:nvPr>
            <p:ph idx="1"/>
          </p:nvPr>
        </p:nvSpPr>
        <p:spPr>
          <a:xfrm>
            <a:off x="437662" y="1109880"/>
            <a:ext cx="8229600" cy="5508625"/>
          </a:xfrm>
        </p:spPr>
        <p:txBody>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a:p>
            <a:pPr marL="0" indent="0">
              <a:buNone/>
            </a:pPr>
            <a:endParaRPr lang="en-US" sz="2400"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283" y="1364875"/>
            <a:ext cx="8415144" cy="5059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078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Procedure contd…</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7662" y="1109880"/>
                <a:ext cx="8229600" cy="5508625"/>
              </a:xfrm>
            </p:spPr>
            <p:txBody>
              <a:bodyPr/>
              <a:lstStyle/>
              <a:p>
                <a:pPr marL="457200" indent="-457200" algn="just">
                  <a:buFont typeface="+mj-lt"/>
                  <a:buAutoNum type="arabicPeriod" startAt="3"/>
                </a:pPr>
                <a:r>
                  <a:rPr lang="en-US" sz="2400" dirty="0" smtClean="0"/>
                  <a:t>Using the resistor </a:t>
                </a:r>
                <a:r>
                  <a:rPr lang="en-US" sz="2400" i="1" dirty="0"/>
                  <a:t>R</a:t>
                </a:r>
                <a:r>
                  <a:rPr lang="en-US" sz="2400" dirty="0"/>
                  <a:t> and capacitor </a:t>
                </a:r>
                <a14:m>
                  <m:oMath xmlns="" xmlns:m="http://schemas.openxmlformats.org/officeDocument/2006/math">
                    <m:sSub>
                      <m:sSubPr>
                        <m:ctrlPr>
                          <a:rPr lang="en-US" sz="2400" i="1">
                            <a:latin typeface="Cambria Math"/>
                          </a:rPr>
                        </m:ctrlPr>
                      </m:sSubPr>
                      <m:e>
                        <m:r>
                          <a:rPr lang="en-US" sz="2400" i="1">
                            <a:latin typeface="Cambria Math"/>
                          </a:rPr>
                          <m:t>𝐶</m:t>
                        </m:r>
                      </m:e>
                      <m:sub>
                        <m:r>
                          <a:rPr lang="en-US" sz="2400" i="1">
                            <a:latin typeface="Cambria Math"/>
                          </a:rPr>
                          <m:t>1</m:t>
                        </m:r>
                      </m:sub>
                    </m:sSub>
                  </m:oMath>
                </a14:m>
                <a:r>
                  <a:rPr lang="en-US" sz="2400" dirty="0"/>
                  <a:t> , connect the series RC circuit shown in Figure </a:t>
                </a:r>
                <a:r>
                  <a:rPr lang="en-US" sz="2400" dirty="0" smtClean="0"/>
                  <a:t>3.3. With </a:t>
                </a:r>
                <a:r>
                  <a:rPr lang="en-US" sz="2400" dirty="0"/>
                  <a:t>the circuit connected, adjust the supply voltage </a:t>
                </a:r>
                <a14:m>
                  <m:oMath xmlns="" xmlns:m="http://schemas.openxmlformats.org/officeDocument/2006/math">
                    <m:sSub>
                      <m:sSubPr>
                        <m:ctrlPr>
                          <a:rPr lang="en-US" sz="2400" i="1">
                            <a:latin typeface="Cambria Math"/>
                          </a:rPr>
                        </m:ctrlPr>
                      </m:sSubPr>
                      <m:e>
                        <m:r>
                          <a:rPr lang="en-US" sz="2400" i="1">
                            <a:latin typeface="Cambria Math"/>
                          </a:rPr>
                          <m:t>𝑉</m:t>
                        </m:r>
                      </m:e>
                      <m:sub>
                        <m:r>
                          <a:rPr lang="en-US" sz="2400" b="0" i="1" smtClean="0">
                            <a:latin typeface="Cambria Math"/>
                          </a:rPr>
                          <m:t>𝑠</m:t>
                        </m:r>
                      </m:sub>
                    </m:sSub>
                  </m:oMath>
                </a14:m>
                <a:r>
                  <a:rPr lang="en-US" sz="2400" dirty="0"/>
                  <a:t> to 2.0 V peak-to-peak at 500 </a:t>
                </a:r>
                <a:r>
                  <a:rPr lang="en-US" sz="2400" dirty="0" smtClean="0"/>
                  <a:t>Hz. Check </a:t>
                </a:r>
                <a:r>
                  <a:rPr lang="en-US" sz="2400" dirty="0"/>
                  <a:t>the voltage </a:t>
                </a:r>
                <a14:m>
                  <m:oMath xmlns="" xmlns:m="http://schemas.openxmlformats.org/officeDocument/2006/math">
                    <m:sSub>
                      <m:sSubPr>
                        <m:ctrlPr>
                          <a:rPr lang="en-US" sz="2400" i="1">
                            <a:latin typeface="Cambria Math"/>
                          </a:rPr>
                        </m:ctrlPr>
                      </m:sSubPr>
                      <m:e>
                        <m:r>
                          <a:rPr lang="en-US" sz="2400" i="1">
                            <a:latin typeface="Cambria Math"/>
                          </a:rPr>
                          <m:t>𝑉</m:t>
                        </m:r>
                      </m:e>
                      <m:sub>
                        <m:r>
                          <a:rPr lang="en-US" sz="2400" b="0" i="1" smtClean="0">
                            <a:latin typeface="Cambria Math"/>
                          </a:rPr>
                          <m:t>𝑠</m:t>
                        </m:r>
                      </m:sub>
                    </m:sSub>
                  </m:oMath>
                </a14:m>
                <a:r>
                  <a:rPr lang="en-US" sz="2400" dirty="0"/>
                  <a:t> on CHANNEL 0 of the oscilloscope and record its value in table 3.2</a:t>
                </a:r>
                <a:r>
                  <a:rPr lang="en-US" sz="2400" dirty="0" smtClean="0"/>
                  <a:t>.</a:t>
                </a:r>
              </a:p>
              <a:p>
                <a:pPr marL="457200" indent="-457200" algn="just">
                  <a:buFont typeface="+mj-lt"/>
                  <a:buAutoNum type="arabicPeriod" startAt="3"/>
                </a:pPr>
                <a:r>
                  <a:rPr lang="en-US" sz="2400" dirty="0"/>
                  <a:t>Connect CHANNEL 1 of the oscilloscope across capacitor </a:t>
                </a:r>
                <a14:m>
                  <m:oMath xmlns="" xmlns:m="http://schemas.openxmlformats.org/officeDocument/2006/math">
                    <m:sSub>
                      <m:sSubPr>
                        <m:ctrlPr>
                          <a:rPr lang="en-US" sz="2400" i="1">
                            <a:latin typeface="Cambria Math"/>
                          </a:rPr>
                        </m:ctrlPr>
                      </m:sSubPr>
                      <m:e>
                        <m:r>
                          <a:rPr lang="en-US" sz="2400" i="1">
                            <a:latin typeface="Cambria Math"/>
                          </a:rPr>
                          <m:t>𝐶</m:t>
                        </m:r>
                      </m:e>
                      <m:sub>
                        <m:r>
                          <a:rPr lang="en-US" sz="2400" i="1">
                            <a:latin typeface="Cambria Math"/>
                          </a:rPr>
                          <m:t>1</m:t>
                        </m:r>
                      </m:sub>
                    </m:sSub>
                  </m:oMath>
                </a14:m>
                <a:r>
                  <a:rPr lang="en-US" sz="2400" dirty="0"/>
                  <a:t>. Be sure that the ground </a:t>
                </a:r>
                <a:r>
                  <a:rPr lang="en-US" sz="2400" dirty="0" smtClean="0"/>
                  <a:t>leads of </a:t>
                </a:r>
                <a:r>
                  <a:rPr lang="en-US" sz="2400" dirty="0"/>
                  <a:t>CHANNEL 1 and CHANNEL 0 are connected to ground. Measure </a:t>
                </a:r>
                <a14:m>
                  <m:oMath xmlns="" xmlns:m="http://schemas.openxmlformats.org/officeDocument/2006/math">
                    <m:sSub>
                      <m:sSubPr>
                        <m:ctrlPr>
                          <a:rPr lang="en-US" sz="2400" i="1">
                            <a:latin typeface="Cambria Math"/>
                          </a:rPr>
                        </m:ctrlPr>
                      </m:sSubPr>
                      <m:e>
                        <m:r>
                          <a:rPr lang="en-US" sz="2400" i="1">
                            <a:latin typeface="Cambria Math"/>
                          </a:rPr>
                          <m:t>𝑉</m:t>
                        </m:r>
                      </m:e>
                      <m:sub>
                        <m:r>
                          <a:rPr lang="en-US" sz="2400" b="0" i="1" smtClean="0">
                            <a:latin typeface="Cambria Math"/>
                          </a:rPr>
                          <m:t>𝐶</m:t>
                        </m:r>
                        <m:r>
                          <a:rPr lang="en-US" sz="2400" b="0" i="1" smtClean="0">
                            <a:latin typeface="Cambria Math"/>
                          </a:rPr>
                          <m:t>1</m:t>
                        </m:r>
                      </m:sub>
                    </m:sSub>
                  </m:oMath>
                </a14:m>
                <a:r>
                  <a:rPr lang="en-US" sz="2400" dirty="0"/>
                  <a:t>. Record the </a:t>
                </a:r>
                <a:r>
                  <a:rPr lang="en-US" sz="2400" dirty="0" smtClean="0"/>
                  <a:t>value in </a:t>
                </a:r>
                <a:r>
                  <a:rPr lang="en-US" sz="2400" dirty="0"/>
                  <a:t>table 3.2</a:t>
                </a:r>
                <a:r>
                  <a:rPr lang="en-US" sz="2400" dirty="0" smtClean="0"/>
                  <a:t>.</a:t>
                </a:r>
              </a:p>
              <a:p>
                <a:pPr marL="457200" indent="-457200" algn="just">
                  <a:buFont typeface="+mj-lt"/>
                  <a:buAutoNum type="arabicPeriod" startAt="3"/>
                </a:pPr>
                <a:r>
                  <a:rPr lang="en-US" sz="2400" dirty="0" smtClean="0"/>
                  <a:t>I</a:t>
                </a:r>
                <a:r>
                  <a:rPr lang="en-US" sz="2400" b="1" dirty="0" smtClean="0"/>
                  <a:t>nterchange</a:t>
                </a:r>
                <a:r>
                  <a:rPr lang="en-US" sz="2400" dirty="0" smtClean="0"/>
                  <a:t> </a:t>
                </a:r>
                <a:r>
                  <a:rPr lang="en-US" sz="2400" i="1" dirty="0"/>
                  <a:t>R</a:t>
                </a:r>
                <a:r>
                  <a:rPr lang="en-US" sz="2400" dirty="0"/>
                  <a:t> and </a:t>
                </a:r>
                <a14:m>
                  <m:oMath xmlns="" xmlns:m="http://schemas.openxmlformats.org/officeDocument/2006/math">
                    <m:sSub>
                      <m:sSubPr>
                        <m:ctrlPr>
                          <a:rPr lang="en-US" sz="2400" i="1">
                            <a:latin typeface="Cambria Math"/>
                          </a:rPr>
                        </m:ctrlPr>
                      </m:sSubPr>
                      <m:e>
                        <m:r>
                          <a:rPr lang="en-US" sz="2400" i="1">
                            <a:latin typeface="Cambria Math"/>
                          </a:rPr>
                          <m:t>𝐶</m:t>
                        </m:r>
                      </m:e>
                      <m:sub>
                        <m:r>
                          <a:rPr lang="en-US" sz="2400" i="1">
                            <a:latin typeface="Cambria Math"/>
                          </a:rPr>
                          <m:t>1</m:t>
                        </m:r>
                      </m:sub>
                    </m:sSub>
                  </m:oMath>
                </a14:m>
                <a:r>
                  <a:rPr lang="en-US" sz="2400" dirty="0"/>
                  <a:t>. [This is required because the ground connection of the </a:t>
                </a:r>
                <a:r>
                  <a:rPr lang="en-US" sz="2400" dirty="0" smtClean="0"/>
                  <a:t>NI-ELVIS oscilloscope </a:t>
                </a:r>
                <a:r>
                  <a:rPr lang="en-US" sz="2400" dirty="0"/>
                  <a:t>input must be connected to circuit ground, and therefore, one of the leads </a:t>
                </a:r>
                <a:r>
                  <a:rPr lang="en-US" sz="2400" dirty="0" smtClean="0"/>
                  <a:t>of the </a:t>
                </a:r>
                <a:r>
                  <a:rPr lang="en-US" sz="2400" dirty="0"/>
                  <a:t>device to be tested must also be connected to ground. See </a:t>
                </a:r>
                <a:r>
                  <a:rPr lang="en-US" sz="2400" i="1" dirty="0"/>
                  <a:t>“Avoiding Grounding </a:t>
                </a:r>
                <a:r>
                  <a:rPr lang="en-US" sz="2400" i="1" dirty="0" smtClean="0"/>
                  <a:t>Errors with </a:t>
                </a:r>
                <a:r>
                  <a:rPr lang="en-US" sz="2400" i="1" dirty="0"/>
                  <a:t>Oscilloscope” </a:t>
                </a:r>
                <a:r>
                  <a:rPr lang="en-US" sz="2400" dirty="0"/>
                  <a:t>in Appendix C</a:t>
                </a:r>
                <a:r>
                  <a:rPr lang="en-US" sz="2400" dirty="0" smtClean="0"/>
                  <a:t>.]</a:t>
                </a:r>
              </a:p>
              <a:p>
                <a:pPr marL="0" indent="0" algn="just">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7662" y="1109880"/>
                <a:ext cx="8229600" cy="5508625"/>
              </a:xfrm>
              <a:blipFill rotWithShape="1">
                <a:blip r:embed="rId2"/>
                <a:stretch>
                  <a:fillRect l="-1037" t="-885" r="-1111" b="-6416"/>
                </a:stretch>
              </a:blipFill>
            </p:spPr>
            <p:txBody>
              <a:bodyPr/>
              <a:lstStyle/>
              <a:p>
                <a:r>
                  <a:rPr lang="en-US">
                    <a:noFill/>
                  </a:rPr>
                  <a:t> </a:t>
                </a:r>
              </a:p>
            </p:txBody>
          </p:sp>
        </mc:Fallback>
      </mc:AlternateContent>
    </p:spTree>
    <p:extLst>
      <p:ext uri="{BB962C8B-B14F-4D97-AF65-F5344CB8AC3E}">
        <p14:creationId xmlns:p14="http://schemas.microsoft.com/office/powerpoint/2010/main" val="3973042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Student Responsibilities</a:t>
            </a:r>
            <a:endParaRPr lang="en-US" b="1" dirty="0"/>
          </a:p>
        </p:txBody>
      </p:sp>
      <p:sp>
        <p:nvSpPr>
          <p:cNvPr id="3" name="Content Placeholder 2"/>
          <p:cNvSpPr>
            <a:spLocks noGrp="1"/>
          </p:cNvSpPr>
          <p:nvPr>
            <p:ph idx="1"/>
          </p:nvPr>
        </p:nvSpPr>
        <p:spPr>
          <a:xfrm>
            <a:off x="437662" y="1210152"/>
            <a:ext cx="8229600" cy="5508625"/>
          </a:xfrm>
        </p:spPr>
        <p:txBody>
          <a:bodyPr/>
          <a:lstStyle/>
          <a:p>
            <a:r>
              <a:rPr lang="en-US" sz="2400" dirty="0"/>
              <a:t>The student is expected to be prepared for each lab. </a:t>
            </a:r>
            <a:endParaRPr lang="en-US" sz="2400" dirty="0" smtClean="0"/>
          </a:p>
          <a:p>
            <a:r>
              <a:rPr lang="en-US" sz="2400" dirty="0" smtClean="0"/>
              <a:t>The student is expected to ask the teaching assistant any questions he/she may have.</a:t>
            </a:r>
          </a:p>
          <a:p>
            <a:pPr algn="just"/>
            <a:r>
              <a:rPr lang="en-US" sz="2400" dirty="0" smtClean="0"/>
              <a:t>The student should understand the concepts and procedure of each lab.</a:t>
            </a:r>
          </a:p>
          <a:p>
            <a:pPr algn="just"/>
            <a:r>
              <a:rPr lang="en-US" sz="2400" dirty="0" smtClean="0"/>
              <a:t>The student should remain alert and use common sense while performing a lab experiment.</a:t>
            </a:r>
          </a:p>
          <a:p>
            <a:pPr algn="just"/>
            <a:r>
              <a:rPr lang="en-US" sz="2400" dirty="0" smtClean="0"/>
              <a:t>He/she is also responsible for maintaining a laboratory notebook.</a:t>
            </a:r>
          </a:p>
          <a:p>
            <a:pPr algn="just"/>
            <a:r>
              <a:rPr lang="en-US" sz="2400" dirty="0" smtClean="0"/>
              <a:t>Students should report any errors in the lab manual to the teaching assistant.</a:t>
            </a:r>
          </a:p>
          <a:p>
            <a:endParaRPr lang="en-US" dirty="0" smtClean="0"/>
          </a:p>
          <a:p>
            <a:endParaRPr lang="en-US" dirty="0"/>
          </a:p>
        </p:txBody>
      </p:sp>
    </p:spTree>
    <p:extLst>
      <p:ext uri="{BB962C8B-B14F-4D97-AF65-F5344CB8AC3E}">
        <p14:creationId xmlns:p14="http://schemas.microsoft.com/office/powerpoint/2010/main" val="1909924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Procedure contd…</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7662" y="1109880"/>
                <a:ext cx="8229600" cy="5508625"/>
              </a:xfrm>
            </p:spPr>
            <p:txBody>
              <a:bodyPr/>
              <a:lstStyle/>
              <a:p>
                <a:pPr marL="457200" indent="-457200" algn="just">
                  <a:buFont typeface="+mj-lt"/>
                  <a:buAutoNum type="arabicPeriod" startAt="6"/>
                </a:pPr>
                <a:r>
                  <a:rPr lang="en-US" sz="2400" dirty="0" smtClean="0"/>
                  <a:t>Connect CHANNEL 1 of the oscilloscope across resistor </a:t>
                </a:r>
                <a:r>
                  <a:rPr lang="en-US" sz="2400" i="1" dirty="0"/>
                  <a:t>R</a:t>
                </a:r>
                <a:r>
                  <a:rPr lang="en-US" sz="2400" dirty="0"/>
                  <a:t> and measure </a:t>
                </a:r>
                <a14:m>
                  <m:oMath xmlns="" xmlns:m="http://schemas.openxmlformats.org/officeDocument/2006/math">
                    <m:sSub>
                      <m:sSubPr>
                        <m:ctrlPr>
                          <a:rPr lang="en-US" sz="2400" i="1">
                            <a:latin typeface="Cambria Math"/>
                          </a:rPr>
                        </m:ctrlPr>
                      </m:sSubPr>
                      <m:e>
                        <m:r>
                          <a:rPr lang="en-US" sz="2400" i="1">
                            <a:latin typeface="Cambria Math"/>
                          </a:rPr>
                          <m:t>𝑉</m:t>
                        </m:r>
                      </m:e>
                      <m:sub>
                        <m:r>
                          <a:rPr lang="en-US" sz="2400" b="0" i="1" smtClean="0">
                            <a:latin typeface="Cambria Math"/>
                          </a:rPr>
                          <m:t>𝑅</m:t>
                        </m:r>
                      </m:sub>
                    </m:sSub>
                  </m:oMath>
                </a14:m>
                <a:r>
                  <a:rPr lang="en-US" sz="2400" dirty="0"/>
                  <a:t>. </a:t>
                </a:r>
                <a:endParaRPr lang="en-US" sz="2400" dirty="0" smtClean="0"/>
              </a:p>
              <a:p>
                <a:pPr marL="457200" indent="-457200" algn="just">
                  <a:buFont typeface="+mj-lt"/>
                  <a:buAutoNum type="arabicPeriod" startAt="6"/>
                </a:pPr>
                <a:r>
                  <a:rPr lang="en-US" sz="2400" dirty="0" smtClean="0"/>
                  <a:t>Measure </a:t>
                </a:r>
                <a:r>
                  <a:rPr lang="en-US" sz="2400" dirty="0"/>
                  <a:t>the phase angle φ between </a:t>
                </a:r>
                <a14:m>
                  <m:oMath xmlns="" xmlns:m="http://schemas.openxmlformats.org/officeDocument/2006/math">
                    <m:sSub>
                      <m:sSubPr>
                        <m:ctrlPr>
                          <a:rPr lang="en-US" sz="2400" i="1">
                            <a:latin typeface="Cambria Math"/>
                          </a:rPr>
                        </m:ctrlPr>
                      </m:sSubPr>
                      <m:e>
                        <m:r>
                          <a:rPr lang="en-US" sz="2400" i="1">
                            <a:latin typeface="Cambria Math"/>
                          </a:rPr>
                          <m:t>𝑉</m:t>
                        </m:r>
                      </m:e>
                      <m:sub>
                        <m:r>
                          <a:rPr lang="en-US" sz="2400" i="1">
                            <a:latin typeface="Cambria Math"/>
                          </a:rPr>
                          <m:t>𝑅</m:t>
                        </m:r>
                      </m:sub>
                    </m:sSub>
                  </m:oMath>
                </a14:m>
                <a:r>
                  <a:rPr lang="en-US" sz="2400" dirty="0"/>
                  <a:t> and </a:t>
                </a:r>
                <a14:m>
                  <m:oMath xmlns="" xmlns:m="http://schemas.openxmlformats.org/officeDocument/2006/math">
                    <m:sSub>
                      <m:sSubPr>
                        <m:ctrlPr>
                          <a:rPr lang="en-US" sz="2400" i="1" smtClean="0">
                            <a:latin typeface="Cambria Math"/>
                          </a:rPr>
                        </m:ctrlPr>
                      </m:sSubPr>
                      <m:e>
                        <m:r>
                          <a:rPr lang="en-US" sz="2400" i="1">
                            <a:latin typeface="Cambria Math"/>
                          </a:rPr>
                          <m:t>𝑉</m:t>
                        </m:r>
                      </m:e>
                      <m:sub>
                        <m:r>
                          <a:rPr lang="en-US" sz="2400" b="0" i="1" smtClean="0">
                            <a:latin typeface="Cambria Math"/>
                          </a:rPr>
                          <m:t>𝑆</m:t>
                        </m:r>
                      </m:sub>
                    </m:sSub>
                  </m:oMath>
                </a14:m>
                <a:r>
                  <a:rPr lang="en-US" sz="2400" dirty="0"/>
                  <a:t>. The method is described in Appendix </a:t>
                </a:r>
                <a:r>
                  <a:rPr lang="en-US" sz="2400" dirty="0" smtClean="0"/>
                  <a:t>C, section </a:t>
                </a:r>
                <a:r>
                  <a:rPr lang="en-US" sz="2400" i="1" dirty="0"/>
                  <a:t>“Phase Angle Measurement”, </a:t>
                </a:r>
                <a:r>
                  <a:rPr lang="en-US" sz="2400" dirty="0"/>
                  <a:t>subsection </a:t>
                </a:r>
                <a:r>
                  <a:rPr lang="en-US" sz="2400" i="1" dirty="0"/>
                  <a:t>“For an oscilloscope with two </a:t>
                </a:r>
                <a:r>
                  <a:rPr lang="en-US" sz="2400" i="1" dirty="0" smtClean="0"/>
                  <a:t>vertical inputs</a:t>
                </a:r>
                <a:r>
                  <a:rPr lang="en-US" sz="2400" i="1" dirty="0"/>
                  <a:t>”</a:t>
                </a:r>
                <a:r>
                  <a:rPr lang="en-US" sz="2400" dirty="0"/>
                  <a:t>. Set the oscilloscope’s TRIGGER to EDGE and trigger on CHANNEL 0. You may </a:t>
                </a:r>
                <a:r>
                  <a:rPr lang="en-US" sz="2400" dirty="0" smtClean="0"/>
                  <a:t>use the </a:t>
                </a:r>
                <a:r>
                  <a:rPr lang="en-US" sz="2400" dirty="0"/>
                  <a:t>AUTOSCALE button to ensure the waveforms are approximately the same height </a:t>
                </a:r>
                <a:r>
                  <a:rPr lang="en-US" sz="2400" dirty="0" smtClean="0"/>
                  <a:t>and press </a:t>
                </a:r>
                <a:r>
                  <a:rPr lang="en-US" sz="2400" dirty="0"/>
                  <a:t>STOP to improve accuracy when taking cursor measurements</a:t>
                </a:r>
                <a:r>
                  <a:rPr lang="en-US" sz="2400" dirty="0" smtClean="0"/>
                  <a:t>.</a:t>
                </a:r>
              </a:p>
              <a:p>
                <a:pPr marL="457200" indent="-457200" algn="just">
                  <a:buFont typeface="+mj-lt"/>
                  <a:buAutoNum type="arabicPeriod" startAt="6"/>
                </a:pPr>
                <a:r>
                  <a:rPr lang="en-US" sz="2400" dirty="0"/>
                  <a:t>Compute the peak-to-peak current </a:t>
                </a:r>
                <a14:m>
                  <m:oMath xmlns="" xmlns:m="http://schemas.openxmlformats.org/officeDocument/2006/math">
                    <m:sSub>
                      <m:sSubPr>
                        <m:ctrlPr>
                          <a:rPr lang="en-US" sz="2400" i="1">
                            <a:latin typeface="Cambria Math"/>
                          </a:rPr>
                        </m:ctrlPr>
                      </m:sSubPr>
                      <m:e>
                        <m:r>
                          <a:rPr lang="en-US" sz="2400" b="0" i="1" smtClean="0">
                            <a:latin typeface="Cambria Math"/>
                          </a:rPr>
                          <m:t>𝐼</m:t>
                        </m:r>
                      </m:e>
                      <m:sub>
                        <m:r>
                          <a:rPr lang="en-US" sz="2400" b="0" i="1" smtClean="0">
                            <a:latin typeface="Cambria Math"/>
                          </a:rPr>
                          <m:t>𝑝𝑝</m:t>
                        </m:r>
                      </m:sub>
                    </m:sSub>
                  </m:oMath>
                </a14:m>
                <a:r>
                  <a:rPr lang="en-US" sz="2400" dirty="0"/>
                  <a:t> from </a:t>
                </a:r>
                <a14:m>
                  <m:oMath xmlns="" xmlns:m="http://schemas.openxmlformats.org/officeDocument/2006/math">
                    <m:sSub>
                      <m:sSubPr>
                        <m:ctrlPr>
                          <a:rPr lang="en-US" sz="2400" i="1">
                            <a:latin typeface="Cambria Math"/>
                          </a:rPr>
                        </m:ctrlPr>
                      </m:sSubPr>
                      <m:e>
                        <m:r>
                          <a:rPr lang="en-US" sz="2400" b="0" i="1" smtClean="0">
                            <a:latin typeface="Cambria Math"/>
                          </a:rPr>
                          <m:t>𝐼</m:t>
                        </m:r>
                      </m:e>
                      <m:sub>
                        <m:r>
                          <a:rPr lang="en-US" sz="2400" b="0" i="1" smtClean="0">
                            <a:latin typeface="Cambria Math"/>
                          </a:rPr>
                          <m:t>𝑝𝑝</m:t>
                        </m:r>
                      </m:sub>
                    </m:sSub>
                  </m:oMath>
                </a14:m>
                <a:r>
                  <a:rPr lang="en-US" sz="2400" dirty="0"/>
                  <a:t> = </a:t>
                </a:r>
                <a14:m>
                  <m:oMath xmlns="" xmlns:m="http://schemas.openxmlformats.org/officeDocument/2006/math">
                    <m:sSub>
                      <m:sSubPr>
                        <m:ctrlPr>
                          <a:rPr lang="en-US" sz="2400" i="1">
                            <a:latin typeface="Cambria Math"/>
                          </a:rPr>
                        </m:ctrlPr>
                      </m:sSubPr>
                      <m:e>
                        <m:r>
                          <a:rPr lang="en-US" sz="2400" i="1">
                            <a:latin typeface="Cambria Math"/>
                          </a:rPr>
                          <m:t>𝑉</m:t>
                        </m:r>
                      </m:e>
                      <m:sub>
                        <m:r>
                          <a:rPr lang="en-US" sz="2400" i="1">
                            <a:latin typeface="Cambria Math"/>
                          </a:rPr>
                          <m:t>𝑅</m:t>
                        </m:r>
                      </m:sub>
                    </m:sSub>
                  </m:oMath>
                </a14:m>
                <a:r>
                  <a:rPr lang="en-US" sz="2400" dirty="0"/>
                  <a:t>/</a:t>
                </a:r>
                <a:r>
                  <a:rPr lang="en-US" sz="2400" i="1" dirty="0"/>
                  <a:t>R</a:t>
                </a:r>
                <a:r>
                  <a:rPr lang="en-US" sz="2400" dirty="0"/>
                  <a:t>. Remember, the current is the </a:t>
                </a:r>
                <a:r>
                  <a:rPr lang="en-US" sz="2400" dirty="0" smtClean="0"/>
                  <a:t>same throughout </a:t>
                </a:r>
                <a:r>
                  <a:rPr lang="en-US" sz="2400" dirty="0"/>
                  <a:t>the circuit, so this current also flows through the capacitor.</a:t>
                </a: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7662" y="1109880"/>
                <a:ext cx="8229600" cy="5508625"/>
              </a:xfrm>
              <a:blipFill rotWithShape="1">
                <a:blip r:embed="rId2"/>
                <a:stretch>
                  <a:fillRect l="-1037" t="-885" r="-1111"/>
                </a:stretch>
              </a:blipFill>
            </p:spPr>
            <p:txBody>
              <a:bodyPr/>
              <a:lstStyle/>
              <a:p>
                <a:r>
                  <a:rPr lang="en-US">
                    <a:noFill/>
                  </a:rPr>
                  <a:t> </a:t>
                </a:r>
              </a:p>
            </p:txBody>
          </p:sp>
        </mc:Fallback>
      </mc:AlternateContent>
    </p:spTree>
    <p:extLst>
      <p:ext uri="{BB962C8B-B14F-4D97-AF65-F5344CB8AC3E}">
        <p14:creationId xmlns:p14="http://schemas.microsoft.com/office/powerpoint/2010/main" val="3172789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Procedure contd…</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7662" y="1109880"/>
                <a:ext cx="8229600" cy="5508625"/>
              </a:xfrm>
            </p:spPr>
            <p:txBody>
              <a:bodyPr/>
              <a:lstStyle/>
              <a:p>
                <a:pPr marL="457200" indent="-457200" algn="just">
                  <a:buFont typeface="+mj-lt"/>
                  <a:buAutoNum type="arabicPeriod" startAt="9"/>
                </a:pPr>
                <a:r>
                  <a:rPr lang="en-US" sz="2400" dirty="0" smtClean="0"/>
                  <a:t>Compute the capacitor’s reactance</a:t>
                </a:r>
                <a:r>
                  <a:rPr lang="en-US" sz="2400" dirty="0"/>
                  <a:t> </a:t>
                </a:r>
                <a14:m>
                  <m:oMath xmlns="" xmlns:m="http://schemas.openxmlformats.org/officeDocument/2006/math">
                    <m:sSub>
                      <m:sSubPr>
                        <m:ctrlPr>
                          <a:rPr lang="en-US" sz="2400" i="1">
                            <a:latin typeface="Cambria Math"/>
                          </a:rPr>
                        </m:ctrlPr>
                      </m:sSubPr>
                      <m:e>
                        <m:r>
                          <a:rPr lang="en-US" sz="2400" i="1">
                            <a:latin typeface="Cambria Math"/>
                          </a:rPr>
                          <m:t>𝑋</m:t>
                        </m:r>
                      </m:e>
                      <m:sub>
                        <m:r>
                          <a:rPr lang="en-US" sz="2400" i="1">
                            <a:latin typeface="Cambria Math"/>
                          </a:rPr>
                          <m:t>𝐶</m:t>
                        </m:r>
                        <m:r>
                          <a:rPr lang="en-US" sz="2400" i="1">
                            <a:latin typeface="Cambria Math"/>
                          </a:rPr>
                          <m:t>1</m:t>
                        </m:r>
                      </m:sub>
                    </m:sSub>
                    <m:r>
                      <a:rPr lang="en-US" sz="2400" i="1">
                        <a:latin typeface="Cambria Math"/>
                      </a:rPr>
                      <m:t> </m:t>
                    </m:r>
                  </m:oMath>
                </a14:m>
                <a:r>
                  <a:rPr lang="en-US" sz="2400" dirty="0" smtClean="0"/>
                  <a:t>from </a:t>
                </a:r>
                <a14:m>
                  <m:oMath xmlns="" xmlns:m="http://schemas.openxmlformats.org/officeDocument/2006/math">
                    <m:sSub>
                      <m:sSubPr>
                        <m:ctrlPr>
                          <a:rPr lang="en-US" sz="2400" i="1">
                            <a:latin typeface="Cambria Math"/>
                          </a:rPr>
                        </m:ctrlPr>
                      </m:sSubPr>
                      <m:e>
                        <m:r>
                          <a:rPr lang="en-US" sz="2400" b="0" i="1" smtClean="0">
                            <a:latin typeface="Cambria Math"/>
                          </a:rPr>
                          <m:t>𝑋</m:t>
                        </m:r>
                      </m:e>
                      <m:sub>
                        <m:r>
                          <a:rPr lang="en-US" sz="2400" b="0" i="1" smtClean="0">
                            <a:latin typeface="Cambria Math"/>
                          </a:rPr>
                          <m:t>𝐶</m:t>
                        </m:r>
                        <m:r>
                          <a:rPr lang="en-US" sz="2400" b="0" i="1" smtClean="0">
                            <a:latin typeface="Cambria Math"/>
                          </a:rPr>
                          <m:t>1</m:t>
                        </m:r>
                      </m:sub>
                    </m:sSub>
                  </m:oMath>
                </a14:m>
                <a:r>
                  <a:rPr lang="en-US" sz="2400" dirty="0" smtClean="0"/>
                  <a:t> = </a:t>
                </a:r>
                <a14:m>
                  <m:oMath xmlns="" xmlns:m="http://schemas.openxmlformats.org/officeDocument/2006/math">
                    <m:sSub>
                      <m:sSubPr>
                        <m:ctrlPr>
                          <a:rPr lang="en-US" sz="2400" i="1">
                            <a:latin typeface="Cambria Math"/>
                          </a:rPr>
                        </m:ctrlPr>
                      </m:sSubPr>
                      <m:e>
                        <m:r>
                          <a:rPr lang="en-US" sz="2400" i="1">
                            <a:latin typeface="Cambria Math"/>
                          </a:rPr>
                          <m:t>𝑉</m:t>
                        </m:r>
                      </m:e>
                      <m:sub>
                        <m:r>
                          <a:rPr lang="en-US" sz="2400" b="0" i="1" smtClean="0">
                            <a:latin typeface="Cambria Math"/>
                          </a:rPr>
                          <m:t>𝐶</m:t>
                        </m:r>
                      </m:sub>
                    </m:sSub>
                  </m:oMath>
                </a14:m>
                <a:r>
                  <a:rPr lang="en-US" sz="2400" dirty="0" smtClean="0"/>
                  <a:t>/</a:t>
                </a:r>
                <a:r>
                  <a:rPr lang="en-US" sz="2400" dirty="0"/>
                  <a:t> </a:t>
                </a:r>
                <a14:m>
                  <m:oMath xmlns="" xmlns:m="http://schemas.openxmlformats.org/officeDocument/2006/math">
                    <m:sSub>
                      <m:sSubPr>
                        <m:ctrlPr>
                          <a:rPr lang="en-US" sz="2400" i="1">
                            <a:latin typeface="Cambria Math"/>
                          </a:rPr>
                        </m:ctrlPr>
                      </m:sSubPr>
                      <m:e>
                        <m:r>
                          <a:rPr lang="en-US" sz="2400" i="1">
                            <a:latin typeface="Cambria Math"/>
                          </a:rPr>
                          <m:t>𝐼</m:t>
                        </m:r>
                      </m:e>
                      <m:sub>
                        <m:r>
                          <a:rPr lang="en-US" sz="2400" i="1">
                            <a:latin typeface="Cambria Math"/>
                          </a:rPr>
                          <m:t>𝑝𝑝</m:t>
                        </m:r>
                      </m:sub>
                    </m:sSub>
                  </m:oMath>
                </a14:m>
                <a:r>
                  <a:rPr lang="en-US" sz="2400" dirty="0" smtClean="0"/>
                  <a:t>. Compute </a:t>
                </a:r>
                <a14:m>
                  <m:oMath xmlns="" xmlns:m="http://schemas.openxmlformats.org/officeDocument/2006/math">
                    <m:sSub>
                      <m:sSubPr>
                        <m:ctrlPr>
                          <a:rPr lang="en-US" sz="2400" i="1">
                            <a:latin typeface="Cambria Math"/>
                          </a:rPr>
                        </m:ctrlPr>
                      </m:sSubPr>
                      <m:e>
                        <m:r>
                          <a:rPr lang="en-US" sz="2400" b="0" i="1" smtClean="0">
                            <a:latin typeface="Cambria Math"/>
                          </a:rPr>
                          <m:t>𝐶</m:t>
                        </m:r>
                      </m:e>
                      <m:sub>
                        <m:r>
                          <a:rPr lang="en-US" sz="2400" i="1">
                            <a:latin typeface="Cambria Math"/>
                          </a:rPr>
                          <m:t>1</m:t>
                        </m:r>
                      </m:sub>
                    </m:sSub>
                  </m:oMath>
                </a14:m>
                <a:r>
                  <a:rPr lang="en-US" sz="2400" dirty="0" smtClean="0"/>
                  <a:t> from the measured </a:t>
                </a:r>
                <a14:m>
                  <m:oMath xmlns="" xmlns:m="http://schemas.openxmlformats.org/officeDocument/2006/math">
                    <m:sSub>
                      <m:sSubPr>
                        <m:ctrlPr>
                          <a:rPr lang="en-US" sz="2400" i="1">
                            <a:latin typeface="Cambria Math"/>
                          </a:rPr>
                        </m:ctrlPr>
                      </m:sSubPr>
                      <m:e>
                        <m:r>
                          <a:rPr lang="en-US" sz="2400" i="1">
                            <a:latin typeface="Cambria Math"/>
                          </a:rPr>
                          <m:t>𝑋</m:t>
                        </m:r>
                      </m:e>
                      <m:sub>
                        <m:r>
                          <a:rPr lang="en-US" sz="2400" i="1">
                            <a:latin typeface="Cambria Math"/>
                          </a:rPr>
                          <m:t>𝐶</m:t>
                        </m:r>
                        <m:r>
                          <a:rPr lang="en-US" sz="2400" i="1">
                            <a:latin typeface="Cambria Math"/>
                          </a:rPr>
                          <m:t>1</m:t>
                        </m:r>
                      </m:sub>
                    </m:sSub>
                  </m:oMath>
                </a14:m>
                <a:r>
                  <a:rPr lang="en-US" sz="2400" dirty="0"/>
                  <a:t> and compare to your earlier measurement.</a:t>
                </a:r>
              </a:p>
              <a:p>
                <a:pPr marL="457200" indent="-457200" algn="just">
                  <a:buFont typeface="+mj-lt"/>
                  <a:buAutoNum type="arabicPeriod" startAt="9"/>
                </a:pPr>
                <a:r>
                  <a:rPr lang="en-US" sz="2400" dirty="0" smtClean="0"/>
                  <a:t>Compute </a:t>
                </a:r>
                <a:r>
                  <a:rPr lang="en-US" sz="2400" dirty="0"/>
                  <a:t>the total impedance </a:t>
                </a:r>
                <a14:m>
                  <m:oMath xmlns="" xmlns:m="http://schemas.openxmlformats.org/officeDocument/2006/math">
                    <m:sSub>
                      <m:sSubPr>
                        <m:ctrlPr>
                          <a:rPr lang="en-US" sz="2400" i="1">
                            <a:latin typeface="Cambria Math"/>
                          </a:rPr>
                        </m:ctrlPr>
                      </m:sSubPr>
                      <m:e>
                        <m:r>
                          <a:rPr lang="en-US" sz="2400" b="0" i="1" smtClean="0">
                            <a:latin typeface="Cambria Math"/>
                          </a:rPr>
                          <m:t>𝑍</m:t>
                        </m:r>
                      </m:e>
                      <m:sub>
                        <m:r>
                          <a:rPr lang="en-US" sz="2400" b="0" i="1" smtClean="0">
                            <a:latin typeface="Cambria Math"/>
                          </a:rPr>
                          <m:t>𝑇𝑜𝑡𝑎𝑙</m:t>
                        </m:r>
                      </m:sub>
                    </m:sSub>
                  </m:oMath>
                </a14:m>
                <a:r>
                  <a:rPr lang="en-US" sz="2400" dirty="0"/>
                  <a:t> by applying Ohm’s law to the circuit. Use the </a:t>
                </a:r>
                <a:r>
                  <a:rPr lang="en-US" sz="2400" dirty="0" smtClean="0"/>
                  <a:t>supply voltage </a:t>
                </a:r>
                <a:r>
                  <a:rPr lang="en-US" sz="2400" dirty="0"/>
                  <a:t>set in step 3 and the current found in step 4. Remember, the impedance has both </a:t>
                </a:r>
                <a:r>
                  <a:rPr lang="en-US" sz="2400" dirty="0" smtClean="0"/>
                  <a:t>a magnitude </a:t>
                </a:r>
                <a:r>
                  <a:rPr lang="en-US" sz="2400" dirty="0"/>
                  <a:t>and a phase angle (measured relative to the resistor).</a:t>
                </a:r>
              </a:p>
              <a:p>
                <a:pPr marL="457200" indent="-457200" algn="just">
                  <a:buFont typeface="+mj-lt"/>
                  <a:buAutoNum type="arabicPeriod" startAt="9"/>
                </a:pPr>
                <a:r>
                  <a:rPr lang="en-US" sz="2400" dirty="0" smtClean="0"/>
                  <a:t>Repeat </a:t>
                </a:r>
                <a:r>
                  <a:rPr lang="en-US" sz="2400" dirty="0"/>
                  <a:t>steps 3 to 10 (resetting </a:t>
                </a:r>
                <a14:m>
                  <m:oMath xmlns="" xmlns:m="http://schemas.openxmlformats.org/officeDocument/2006/math">
                    <m:sSub>
                      <m:sSubPr>
                        <m:ctrlPr>
                          <a:rPr lang="en-US" sz="2400" i="1">
                            <a:latin typeface="Cambria Math"/>
                          </a:rPr>
                        </m:ctrlPr>
                      </m:sSubPr>
                      <m:e>
                        <m:r>
                          <a:rPr lang="en-US" sz="2400" b="0" i="1" smtClean="0">
                            <a:latin typeface="Cambria Math"/>
                          </a:rPr>
                          <m:t>𝑉</m:t>
                        </m:r>
                      </m:e>
                      <m:sub>
                        <m:r>
                          <a:rPr lang="en-US" sz="2400" b="0" i="1" smtClean="0">
                            <a:latin typeface="Cambria Math"/>
                          </a:rPr>
                          <m:t>𝑠</m:t>
                        </m:r>
                      </m:sub>
                    </m:sSub>
                  </m:oMath>
                </a14:m>
                <a:r>
                  <a:rPr lang="en-US" sz="2400" dirty="0"/>
                  <a:t> if necessary) for the following frequencies: 1000, </a:t>
                </a:r>
                <a:r>
                  <a:rPr lang="en-US" sz="2400" dirty="0" smtClean="0"/>
                  <a:t>2000, 4000</a:t>
                </a:r>
                <a:r>
                  <a:rPr lang="en-US" sz="2400" dirty="0"/>
                  <a:t>, 8000 Hz.</a:t>
                </a:r>
              </a:p>
              <a:p>
                <a:pPr marL="457200" indent="-457200" algn="just">
                  <a:buFont typeface="+mj-lt"/>
                  <a:buAutoNum type="arabicPeriod" startAt="9"/>
                </a:pPr>
                <a:r>
                  <a:rPr lang="en-US" sz="2400" dirty="0" smtClean="0"/>
                  <a:t>Draw </a:t>
                </a:r>
                <a:r>
                  <a:rPr lang="en-US" sz="2400" dirty="0"/>
                  <a:t>impedance and voltage phasors (as in Figure 3.2) for frequency</a:t>
                </a:r>
                <a:r>
                  <a:rPr lang="en-US" sz="2400" i="1" dirty="0"/>
                  <a:t> f </a:t>
                </a:r>
                <a:r>
                  <a:rPr lang="en-US" sz="2400" dirty="0"/>
                  <a:t>= 1000 Hz.</a:t>
                </a:r>
              </a:p>
              <a:p>
                <a:pPr marL="457200" indent="-457200" algn="just">
                  <a:buFont typeface="+mj-lt"/>
                  <a:buAutoNum type="arabicPeriod" startAt="9"/>
                </a:pPr>
                <a:r>
                  <a:rPr lang="en-US" sz="2400" dirty="0" smtClean="0"/>
                  <a:t>Draw </a:t>
                </a:r>
                <a:r>
                  <a:rPr lang="en-US" sz="2400" dirty="0"/>
                  <a:t>impedance and voltage phasors for frequency </a:t>
                </a:r>
                <a:r>
                  <a:rPr lang="en-US" sz="2400" i="1" dirty="0"/>
                  <a:t>f </a:t>
                </a:r>
                <a:r>
                  <a:rPr lang="en-US" sz="2400" dirty="0"/>
                  <a:t>= 4000 Hz.</a:t>
                </a: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7662" y="1109880"/>
                <a:ext cx="8229600" cy="5508625"/>
              </a:xfrm>
              <a:blipFill rotWithShape="1">
                <a:blip r:embed="rId2"/>
                <a:stretch>
                  <a:fillRect l="-1037" t="-885" r="-1111" b="-2987"/>
                </a:stretch>
              </a:blipFill>
            </p:spPr>
            <p:txBody>
              <a:bodyPr/>
              <a:lstStyle/>
              <a:p>
                <a:r>
                  <a:rPr lang="en-US">
                    <a:noFill/>
                  </a:rPr>
                  <a:t> </a:t>
                </a:r>
              </a:p>
            </p:txBody>
          </p:sp>
        </mc:Fallback>
      </mc:AlternateContent>
    </p:spTree>
    <p:extLst>
      <p:ext uri="{BB962C8B-B14F-4D97-AF65-F5344CB8AC3E}">
        <p14:creationId xmlns:p14="http://schemas.microsoft.com/office/powerpoint/2010/main" val="4284031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Procedure contd…</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7662" y="1109880"/>
                <a:ext cx="8229600" cy="5508625"/>
              </a:xfrm>
            </p:spPr>
            <p:txBody>
              <a:bodyPr/>
              <a:lstStyle/>
              <a:p>
                <a:pPr marL="457200" indent="-457200" algn="just">
                  <a:buFont typeface="+mj-lt"/>
                  <a:buAutoNum type="arabicPeriod" startAt="14"/>
                </a:pPr>
                <a:r>
                  <a:rPr lang="en-US" sz="2400" dirty="0" smtClean="0"/>
                  <a:t> The phasor diagrams at various frequencies show how the impedances, and therefore the voltages</a:t>
                </a:r>
                <a:r>
                  <a:rPr lang="en-US" sz="2400" dirty="0"/>
                  <a:t>, change with frequency. To better see the net effect on the circuit, graph </a:t>
                </a:r>
                <a14:m>
                  <m:oMath xmlns="" xmlns:m="http://schemas.openxmlformats.org/officeDocument/2006/math">
                    <m:sSub>
                      <m:sSubPr>
                        <m:ctrlPr>
                          <a:rPr lang="en-US" sz="2400" i="1">
                            <a:latin typeface="Cambria Math"/>
                          </a:rPr>
                        </m:ctrlPr>
                      </m:sSubPr>
                      <m:e>
                        <m:r>
                          <a:rPr lang="en-US" sz="2400" i="1">
                            <a:latin typeface="Cambria Math"/>
                          </a:rPr>
                          <m:t>𝑉</m:t>
                        </m:r>
                      </m:e>
                      <m:sub>
                        <m:r>
                          <a:rPr lang="en-US" sz="2400" b="0" i="1" smtClean="0">
                            <a:latin typeface="Cambria Math"/>
                          </a:rPr>
                          <m:t>𝐶</m:t>
                        </m:r>
                        <m:r>
                          <a:rPr lang="en-US" sz="2400" b="0" i="1" smtClean="0">
                            <a:latin typeface="Cambria Math"/>
                          </a:rPr>
                          <m:t>1</m:t>
                        </m:r>
                      </m:sub>
                    </m:sSub>
                  </m:oMath>
                </a14:m>
                <a:r>
                  <a:rPr lang="en-US" sz="2400" dirty="0"/>
                  <a:t> </a:t>
                </a:r>
                <a:r>
                  <a:rPr lang="en-US" sz="2400" dirty="0" smtClean="0"/>
                  <a:t>and </a:t>
                </a:r>
                <a14:m>
                  <m:oMath xmlns="" xmlns:m="http://schemas.openxmlformats.org/officeDocument/2006/math">
                    <m:sSub>
                      <m:sSubPr>
                        <m:ctrlPr>
                          <a:rPr lang="en-US" sz="2400" i="1">
                            <a:latin typeface="Cambria Math"/>
                          </a:rPr>
                        </m:ctrlPr>
                      </m:sSubPr>
                      <m:e>
                        <m:r>
                          <a:rPr lang="en-US" sz="2400" i="1">
                            <a:latin typeface="Cambria Math"/>
                          </a:rPr>
                          <m:t>𝑉</m:t>
                        </m:r>
                      </m:e>
                      <m:sub>
                        <m:r>
                          <a:rPr lang="en-US" sz="2400" i="1">
                            <a:latin typeface="Cambria Math"/>
                          </a:rPr>
                          <m:t>𝑅</m:t>
                        </m:r>
                      </m:sub>
                    </m:sSub>
                  </m:oMath>
                </a14:m>
                <a:r>
                  <a:rPr lang="en-US" sz="2400" dirty="0" smtClean="0"/>
                  <a:t> </a:t>
                </a:r>
                <a:r>
                  <a:rPr lang="en-US" sz="2400" dirty="0"/>
                  <a:t>versus frequency for the values in Table 3.2. Label the curves.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7662" y="1109880"/>
                <a:ext cx="8229600" cy="5508625"/>
              </a:xfrm>
              <a:blipFill rotWithShape="1">
                <a:blip r:embed="rId2"/>
                <a:stretch>
                  <a:fillRect l="-1037" t="-885" r="-1111"/>
                </a:stretch>
              </a:blipFill>
            </p:spPr>
            <p:txBody>
              <a:bodyPr/>
              <a:lstStyle/>
              <a:p>
                <a:r>
                  <a:rPr lang="en-US">
                    <a:noFill/>
                  </a:rPr>
                  <a:t> </a:t>
                </a:r>
              </a:p>
            </p:txBody>
          </p:sp>
        </mc:Fallback>
      </mc:AlternateContent>
    </p:spTree>
    <p:extLst>
      <p:ext uri="{BB962C8B-B14F-4D97-AF65-F5344CB8AC3E}">
        <p14:creationId xmlns:p14="http://schemas.microsoft.com/office/powerpoint/2010/main" val="2408930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Lab </a:t>
            </a:r>
            <a:r>
              <a:rPr lang="en-US" b="1" dirty="0" smtClean="0"/>
              <a:t>3-Student </a:t>
            </a:r>
            <a:r>
              <a:rPr lang="en-US" b="1" dirty="0"/>
              <a:t>Tasks</a:t>
            </a:r>
          </a:p>
        </p:txBody>
      </p:sp>
      <p:sp>
        <p:nvSpPr>
          <p:cNvPr id="3" name="Content Placeholder 2"/>
          <p:cNvSpPr>
            <a:spLocks noGrp="1"/>
          </p:cNvSpPr>
          <p:nvPr>
            <p:ph idx="1"/>
          </p:nvPr>
        </p:nvSpPr>
        <p:spPr>
          <a:xfrm>
            <a:off x="337454" y="972094"/>
            <a:ext cx="8229600" cy="5508625"/>
          </a:xfrm>
        </p:spPr>
        <p:txBody>
          <a:bodyPr/>
          <a:lstStyle/>
          <a:p>
            <a:pPr marL="0" indent="0" algn="just">
              <a:buNone/>
            </a:pPr>
            <a:endParaRPr lang="en-US" sz="2400" dirty="0" smtClean="0"/>
          </a:p>
          <a:p>
            <a:pPr marL="457200" indent="-457200" algn="just">
              <a:buFont typeface="+mj-lt"/>
              <a:buAutoNum type="arabicPeriod"/>
            </a:pPr>
            <a:r>
              <a:rPr lang="en-US" sz="2400" dirty="0"/>
              <a:t>Describe what happens to the current in this RC series circuit as the frequency </a:t>
            </a:r>
            <a:r>
              <a:rPr lang="en-US" sz="2400" dirty="0" smtClean="0"/>
              <a:t>increases. Explain </a:t>
            </a:r>
            <a:r>
              <a:rPr lang="en-US" sz="2400" dirty="0"/>
              <a:t>in general terms why the observed change should occur</a:t>
            </a:r>
            <a:r>
              <a:rPr lang="en-US" sz="2400" dirty="0" smtClean="0"/>
              <a:t>.</a:t>
            </a:r>
          </a:p>
          <a:p>
            <a:pPr marL="457200" indent="-457200" algn="just">
              <a:buFont typeface="+mj-lt"/>
              <a:buAutoNum type="arabicPeriod"/>
            </a:pPr>
            <a:r>
              <a:rPr lang="en-US" sz="2400" dirty="0"/>
              <a:t>Simulate the circuit in B2-SPICE and graph VC1 and VR versus frequency over the </a:t>
            </a:r>
            <a:r>
              <a:rPr lang="en-US" sz="2400" dirty="0" smtClean="0"/>
              <a:t>range of </a:t>
            </a:r>
            <a:r>
              <a:rPr lang="en-US" sz="2400" dirty="0"/>
              <a:t>values in Table 3.2. Compare to your manually drawn curves. [Instructions for </a:t>
            </a:r>
            <a:r>
              <a:rPr lang="en-US" sz="2400" dirty="0" smtClean="0"/>
              <a:t>setting up </a:t>
            </a:r>
            <a:r>
              <a:rPr lang="en-US" sz="2400" dirty="0"/>
              <a:t>the necessary AC simulation in B2-SPICE are shown in Appendix D</a:t>
            </a:r>
            <a:r>
              <a:rPr lang="en-US" sz="2400" dirty="0" smtClean="0"/>
              <a:t>.]</a:t>
            </a:r>
          </a:p>
          <a:p>
            <a:pPr marL="457200" indent="-457200" algn="just">
              <a:buFont typeface="+mj-lt"/>
              <a:buAutoNum type="arabicPeriod"/>
            </a:pPr>
            <a:r>
              <a:rPr lang="en-US" sz="2400" dirty="0"/>
              <a:t>In this experiment it was shown that the voltage phasor diagram can be obtained by </a:t>
            </a:r>
            <a:r>
              <a:rPr lang="en-US" sz="2400" dirty="0" smtClean="0"/>
              <a:t>multiplying each </a:t>
            </a:r>
            <a:r>
              <a:rPr lang="en-US" sz="2400" dirty="0"/>
              <a:t>of the impedance phasors by the current in the circuit. If each of the </a:t>
            </a:r>
            <a:r>
              <a:rPr lang="en-US" sz="2400" dirty="0" smtClean="0"/>
              <a:t>voltage phasors </a:t>
            </a:r>
            <a:r>
              <a:rPr lang="en-US" sz="2400" dirty="0"/>
              <a:t>in the voltage phasor diagram is again multiplied by the current, the </a:t>
            </a:r>
            <a:r>
              <a:rPr lang="en-US" sz="2400" dirty="0" smtClean="0"/>
              <a:t>resulting diagram </a:t>
            </a:r>
            <a:r>
              <a:rPr lang="en-US" sz="2400" dirty="0"/>
              <a:t>is the </a:t>
            </a:r>
            <a:r>
              <a:rPr lang="en-US" sz="2400" b="1" dirty="0"/>
              <a:t>power phasor diagram</a:t>
            </a:r>
            <a:r>
              <a:rPr lang="en-US" sz="2400" dirty="0" smtClean="0"/>
              <a:t>. </a:t>
            </a:r>
            <a:r>
              <a:rPr lang="en-US" sz="2400" dirty="0"/>
              <a:t>Using the data in Table </a:t>
            </a:r>
            <a:r>
              <a:rPr lang="en-US" sz="2400" dirty="0" smtClean="0"/>
              <a:t>3.2 </a:t>
            </a:r>
            <a:r>
              <a:rPr lang="en-US" sz="2400" dirty="0"/>
              <a:t>convert </a:t>
            </a:r>
            <a:r>
              <a:rPr lang="en-US" sz="2400" dirty="0" smtClean="0"/>
              <a:t>the</a:t>
            </a:r>
            <a:endParaRPr lang="en-US" sz="2400" i="1" dirty="0" smtClean="0"/>
          </a:p>
        </p:txBody>
      </p:sp>
    </p:spTree>
    <p:extLst>
      <p:ext uri="{BB962C8B-B14F-4D97-AF65-F5344CB8AC3E}">
        <p14:creationId xmlns:p14="http://schemas.microsoft.com/office/powerpoint/2010/main" val="3862107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Lab </a:t>
            </a:r>
            <a:r>
              <a:rPr lang="en-US" b="1" dirty="0" smtClean="0"/>
              <a:t>3-Student Tasks contd…</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7454" y="972094"/>
                <a:ext cx="8229600" cy="5508625"/>
              </a:xfrm>
            </p:spPr>
            <p:txBody>
              <a:bodyPr/>
              <a:lstStyle/>
              <a:p>
                <a:pPr marL="0" indent="0" algn="just">
                  <a:buNone/>
                </a:pPr>
                <a:endParaRPr lang="en-US" sz="2400" dirty="0" smtClean="0"/>
              </a:p>
              <a:p>
                <a:pPr marL="463550" indent="0" algn="just">
                  <a:buNone/>
                </a:pPr>
                <a:r>
                  <a:rPr lang="en-US" sz="2400" dirty="0"/>
                  <a:t>current </a:t>
                </a:r>
                <a:r>
                  <a:rPr lang="en-US" sz="2400" i="1" dirty="0" smtClean="0"/>
                  <a:t>I</a:t>
                </a:r>
                <a:r>
                  <a:rPr lang="en-US" sz="2400" dirty="0" smtClean="0"/>
                  <a:t> and </a:t>
                </a:r>
                <a:r>
                  <a:rPr lang="en-US" sz="2400" dirty="0"/>
                  <a:t>source voltage </a:t>
                </a:r>
                <a14:m>
                  <m:oMath xmlns="" xmlns:m="http://schemas.openxmlformats.org/officeDocument/2006/math">
                    <m:sSub>
                      <m:sSubPr>
                        <m:ctrlPr>
                          <a:rPr lang="en-US" sz="2400" i="1">
                            <a:latin typeface="Cambria Math"/>
                          </a:rPr>
                        </m:ctrlPr>
                      </m:sSubPr>
                      <m:e>
                        <m:r>
                          <a:rPr lang="en-US" sz="2400" i="1">
                            <a:latin typeface="Cambria Math"/>
                          </a:rPr>
                          <m:t>𝑉</m:t>
                        </m:r>
                      </m:e>
                      <m:sub>
                        <m:r>
                          <a:rPr lang="en-US" sz="2400" b="0" i="1" smtClean="0">
                            <a:latin typeface="Cambria Math"/>
                          </a:rPr>
                          <m:t>𝑆</m:t>
                        </m:r>
                      </m:sub>
                    </m:sSub>
                  </m:oMath>
                </a14:m>
                <a:r>
                  <a:rPr lang="en-US" sz="2400" dirty="0"/>
                  <a:t> to RMS values. Then draw a plot of the power phasor diagrams at </a:t>
                </a:r>
                <a:r>
                  <a:rPr lang="en-US" sz="2400" dirty="0" smtClean="0"/>
                  <a:t>a frequency </a:t>
                </a:r>
                <a:r>
                  <a:rPr lang="en-US" sz="2400" dirty="0"/>
                  <a:t>of 1000 Hz and another at a frequency of 4000 Hz. Determine the real </a:t>
                </a:r>
                <a:r>
                  <a:rPr lang="en-US" sz="2400" dirty="0" smtClean="0"/>
                  <a:t>power, the </a:t>
                </a:r>
                <a:r>
                  <a:rPr lang="en-US" sz="2400" dirty="0"/>
                  <a:t>reactive power, and the apparent power in the RC circuit at those frequencies.</a:t>
                </a:r>
                <a:endParaRPr lang="en-US" sz="2400"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7454" y="972094"/>
                <a:ext cx="8229600" cy="5508625"/>
              </a:xfrm>
              <a:blipFill rotWithShape="1">
                <a:blip r:embed="rId2"/>
                <a:stretch>
                  <a:fillRect r="-1185"/>
                </a:stretch>
              </a:blipFill>
            </p:spPr>
            <p:txBody>
              <a:bodyPr/>
              <a:lstStyle/>
              <a:p>
                <a:r>
                  <a:rPr lang="en-US">
                    <a:noFill/>
                  </a:rPr>
                  <a:t> </a:t>
                </a:r>
              </a:p>
            </p:txBody>
          </p:sp>
        </mc:Fallback>
      </mc:AlternateContent>
    </p:spTree>
    <p:extLst>
      <p:ext uri="{BB962C8B-B14F-4D97-AF65-F5344CB8AC3E}">
        <p14:creationId xmlns:p14="http://schemas.microsoft.com/office/powerpoint/2010/main" val="1511295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Preparations for Next Week</a:t>
            </a:r>
          </a:p>
        </p:txBody>
      </p:sp>
      <p:sp>
        <p:nvSpPr>
          <p:cNvPr id="3" name="Content Placeholder 2"/>
          <p:cNvSpPr>
            <a:spLocks noGrp="1"/>
          </p:cNvSpPr>
          <p:nvPr>
            <p:ph idx="1"/>
          </p:nvPr>
        </p:nvSpPr>
        <p:spPr>
          <a:xfrm>
            <a:off x="457200" y="1625137"/>
            <a:ext cx="8229600" cy="5508625"/>
          </a:xfrm>
        </p:spPr>
        <p:txBody>
          <a:bodyPr/>
          <a:lstStyle/>
          <a:p>
            <a:r>
              <a:rPr lang="en-US" sz="2400" b="1" dirty="0"/>
              <a:t>Reading:-</a:t>
            </a:r>
            <a:r>
              <a:rPr lang="en-US" sz="2400" dirty="0"/>
              <a:t> (1) Study the Background section of this Laboratory experiment</a:t>
            </a:r>
            <a:r>
              <a:rPr lang="en-US" sz="2400" dirty="0" smtClean="0"/>
              <a:t>. (</a:t>
            </a:r>
            <a:r>
              <a:rPr lang="en-US" sz="2400" dirty="0"/>
              <a:t>2) Review Appendix C, especially </a:t>
            </a:r>
            <a:r>
              <a:rPr lang="en-US" sz="2400" i="1" dirty="0"/>
              <a:t>Avoiding Grounding Errors with Oscilloscope, </a:t>
            </a:r>
            <a:r>
              <a:rPr lang="en-US" sz="2400" dirty="0" smtClean="0"/>
              <a:t>and </a:t>
            </a:r>
            <a:r>
              <a:rPr lang="en-US" sz="2400" i="1" dirty="0" smtClean="0"/>
              <a:t>Phase-Angle </a:t>
            </a:r>
            <a:r>
              <a:rPr lang="en-US" sz="2400" i="1" dirty="0"/>
              <a:t>Measurement </a:t>
            </a:r>
            <a:r>
              <a:rPr lang="en-US" sz="2400" dirty="0"/>
              <a:t>for an oscilloscope with two vertical inputs</a:t>
            </a:r>
            <a:r>
              <a:rPr lang="en-US" sz="2400" dirty="0" smtClean="0"/>
              <a:t>.</a:t>
            </a:r>
          </a:p>
          <a:p>
            <a:r>
              <a:rPr lang="en-US" sz="2400" b="1" dirty="0" smtClean="0"/>
              <a:t>Written:- </a:t>
            </a:r>
            <a:r>
              <a:rPr lang="en-US" sz="2400" dirty="0"/>
              <a:t>(1) In your lab notebook sketch the circuit diagram to be used in the procedure</a:t>
            </a:r>
            <a:r>
              <a:rPr lang="en-US" sz="2400" dirty="0" smtClean="0"/>
              <a:t>. (</a:t>
            </a:r>
            <a:r>
              <a:rPr lang="en-US" sz="2400" dirty="0"/>
              <a:t>2) Prepare tables to record the data</a:t>
            </a:r>
            <a:r>
              <a:rPr lang="en-US" sz="2400" dirty="0" smtClean="0"/>
              <a:t>. (</a:t>
            </a:r>
            <a:r>
              <a:rPr lang="en-US" sz="2400" dirty="0"/>
              <a:t>3) Sketch the impedance and voltage phasors diagrams (as in Figure 4.2) you would get </a:t>
            </a:r>
            <a:r>
              <a:rPr lang="en-US" sz="2400" dirty="0" smtClean="0"/>
              <a:t>at 10 </a:t>
            </a:r>
            <a:r>
              <a:rPr lang="en-US" sz="2400" dirty="0"/>
              <a:t>kHz for the circuit in Figure 4.3, using nominal values for the components. Make a </a:t>
            </a:r>
            <a:r>
              <a:rPr lang="en-US" sz="2400" dirty="0" smtClean="0"/>
              <a:t>table of </a:t>
            </a:r>
            <a:r>
              <a:rPr lang="en-US" sz="2400" dirty="0"/>
              <a:t>the magnitudes and phase angles. You will use this to check that your </a:t>
            </a:r>
            <a:r>
              <a:rPr lang="en-US" sz="2400" dirty="0" smtClean="0"/>
              <a:t>experimental setup </a:t>
            </a:r>
            <a:r>
              <a:rPr lang="en-US" sz="2400" dirty="0"/>
              <a:t>is correct.</a:t>
            </a:r>
          </a:p>
        </p:txBody>
      </p:sp>
    </p:spTree>
    <p:extLst>
      <p:ext uri="{BB962C8B-B14F-4D97-AF65-F5344CB8AC3E}">
        <p14:creationId xmlns:p14="http://schemas.microsoft.com/office/powerpoint/2010/main" val="1287140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References</a:t>
            </a:r>
            <a:endParaRPr lang="en-US" b="1" dirty="0"/>
          </a:p>
        </p:txBody>
      </p:sp>
      <p:sp>
        <p:nvSpPr>
          <p:cNvPr id="3" name="Content Placeholder 2"/>
          <p:cNvSpPr>
            <a:spLocks noGrp="1"/>
          </p:cNvSpPr>
          <p:nvPr>
            <p:ph idx="1"/>
          </p:nvPr>
        </p:nvSpPr>
        <p:spPr>
          <a:xfrm>
            <a:off x="457200" y="1625137"/>
            <a:ext cx="8229600" cy="5508625"/>
          </a:xfrm>
        </p:spPr>
        <p:txBody>
          <a:bodyPr/>
          <a:lstStyle/>
          <a:p>
            <a:pPr algn="just"/>
            <a:r>
              <a:rPr lang="en-US" sz="2400" dirty="0"/>
              <a:t>ECE 212 – Electrical Engineering Lab II. Latest Revised January 2010.</a:t>
            </a:r>
          </a:p>
          <a:p>
            <a:pPr algn="just"/>
            <a:r>
              <a:rPr lang="en-US" sz="2400" dirty="0"/>
              <a:t>http://</a:t>
            </a:r>
            <a:r>
              <a:rPr lang="en-US" sz="2400" dirty="0" smtClean="0"/>
              <a:t>www.tvrepairkits.com/xcart/1000uf-16v-high-temp-capacitor.html.</a:t>
            </a:r>
            <a:endParaRPr lang="en-US" sz="2400" dirty="0"/>
          </a:p>
        </p:txBody>
      </p:sp>
    </p:spTree>
    <p:extLst>
      <p:ext uri="{BB962C8B-B14F-4D97-AF65-F5344CB8AC3E}">
        <p14:creationId xmlns:p14="http://schemas.microsoft.com/office/powerpoint/2010/main" val="777027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4814" y="2900486"/>
            <a:ext cx="8204119" cy="1200329"/>
          </a:xfrm>
          <a:prstGeom prst="rect">
            <a:avLst/>
          </a:prstGeom>
          <a:noFill/>
        </p:spPr>
        <p:txBody>
          <a:bodyPr wrap="square" lIns="91440" tIns="45720" rIns="91440" bIns="45720">
            <a:spAutoFit/>
          </a:bodyPr>
          <a:lstStyle/>
          <a:p>
            <a:pPr algn="ctr"/>
            <a:r>
              <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 you !!!</a:t>
            </a:r>
            <a:endPar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01473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7089" y="1097272"/>
            <a:ext cx="8772225" cy="1470025"/>
          </a:xfrm>
        </p:spPr>
        <p:txBody>
          <a:bodyPr>
            <a:normAutofit/>
          </a:bodyPr>
          <a:lstStyle/>
          <a:p>
            <a:pPr algn="ctr"/>
            <a:r>
              <a:rPr lang="en-US" b="1" dirty="0"/>
              <a:t>ECE </a:t>
            </a:r>
            <a:r>
              <a:rPr lang="en-US" b="1" dirty="0" smtClean="0"/>
              <a:t>212 </a:t>
            </a:r>
            <a:r>
              <a:rPr lang="en-US" b="1" dirty="0"/>
              <a:t>- Electrical Engineering Lab </a:t>
            </a:r>
            <a:r>
              <a:rPr lang="en-US" b="1" dirty="0" smtClean="0"/>
              <a:t>IV</a:t>
            </a:r>
          </a:p>
        </p:txBody>
      </p:sp>
      <p:sp>
        <p:nvSpPr>
          <p:cNvPr id="5" name="Subtitle 4"/>
          <p:cNvSpPr>
            <a:spLocks noGrp="1"/>
          </p:cNvSpPr>
          <p:nvPr>
            <p:ph type="subTitle" idx="1"/>
          </p:nvPr>
        </p:nvSpPr>
        <p:spPr>
          <a:xfrm>
            <a:off x="768613" y="4954979"/>
            <a:ext cx="7569177" cy="1752600"/>
          </a:xfrm>
        </p:spPr>
        <p:txBody>
          <a:bodyPr/>
          <a:lstStyle/>
          <a:p>
            <a:r>
              <a:rPr lang="en-US" b="1" dirty="0" smtClean="0"/>
              <a:t>Pre-labs for ECE 212</a:t>
            </a:r>
          </a:p>
          <a:p>
            <a:r>
              <a:rPr lang="en-US" b="1" dirty="0" smtClean="0"/>
              <a:t>Douglas Dawson</a:t>
            </a:r>
          </a:p>
          <a:p>
            <a:r>
              <a:rPr lang="en-US" b="1" dirty="0" smtClean="0"/>
              <a:t>Created: 02/16/2013  Updated: 02/23/2013</a:t>
            </a:r>
          </a:p>
        </p:txBody>
      </p:sp>
    </p:spTree>
    <p:extLst>
      <p:ext uri="{BB962C8B-B14F-4D97-AF65-F5344CB8AC3E}">
        <p14:creationId xmlns:p14="http://schemas.microsoft.com/office/powerpoint/2010/main" val="4137790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972" y="2477130"/>
            <a:ext cx="7772400" cy="1362075"/>
          </a:xfrm>
        </p:spPr>
        <p:txBody>
          <a:bodyPr/>
          <a:lstStyle/>
          <a:p>
            <a:pPr algn="ctr"/>
            <a:r>
              <a:rPr lang="en-US" sz="60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Inductors and Series RL Circuits</a:t>
            </a:r>
            <a:endParaRPr lang="en-US" sz="6000"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387093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Use of laboratory instruments</a:t>
            </a:r>
            <a:endParaRPr lang="en-US" dirty="0"/>
          </a:p>
        </p:txBody>
      </p:sp>
      <p:sp>
        <p:nvSpPr>
          <p:cNvPr id="3" name="Content Placeholder 2"/>
          <p:cNvSpPr>
            <a:spLocks noGrp="1"/>
          </p:cNvSpPr>
          <p:nvPr>
            <p:ph idx="1"/>
          </p:nvPr>
        </p:nvSpPr>
        <p:spPr/>
        <p:txBody>
          <a:bodyPr/>
          <a:lstStyle/>
          <a:p>
            <a:r>
              <a:rPr lang="en-US" sz="2400" dirty="0" smtClean="0"/>
              <a:t>Instrument protection rules</a:t>
            </a:r>
          </a:p>
          <a:p>
            <a:pPr marL="457200" indent="-457200">
              <a:buFont typeface="+mj-lt"/>
              <a:buAutoNum type="arabicPeriod"/>
            </a:pPr>
            <a:r>
              <a:rPr lang="en-US" sz="2400" dirty="0"/>
              <a:t>Set instrument scales to the highest range before applying power.</a:t>
            </a:r>
          </a:p>
          <a:p>
            <a:pPr marL="457200" indent="-457200">
              <a:buFont typeface="+mj-lt"/>
              <a:buAutoNum type="arabicPeriod"/>
            </a:pPr>
            <a:r>
              <a:rPr lang="en-US" sz="2400" dirty="0"/>
              <a:t>When using an oscilloscope, especially one with a cathode ray tube, do not leave a bright </a:t>
            </a:r>
            <a:r>
              <a:rPr lang="en-US" sz="2400" dirty="0" smtClean="0"/>
              <a:t>dot or </a:t>
            </a:r>
            <a:r>
              <a:rPr lang="en-US" sz="2400" dirty="0"/>
              <a:t>trace on the screen for long periods of time. To avoid burning the image into the </a:t>
            </a:r>
            <a:r>
              <a:rPr lang="en-US" sz="2400" dirty="0" smtClean="0"/>
              <a:t>screen, reduce </a:t>
            </a:r>
            <a:r>
              <a:rPr lang="en-US" sz="2400" dirty="0"/>
              <a:t>the intensity until the dot or trace is barely visible</a:t>
            </a:r>
            <a:r>
              <a:rPr lang="en-US" sz="2400" dirty="0" smtClean="0"/>
              <a:t>.</a:t>
            </a:r>
          </a:p>
          <a:p>
            <a:pPr marL="457200" indent="-457200">
              <a:buFont typeface="+mj-lt"/>
              <a:buAutoNum type="arabicPeriod"/>
            </a:pPr>
            <a:r>
              <a:rPr lang="en-US" sz="2400" dirty="0"/>
              <a:t>Be sure instrument grounds are connected properly. Avoid accidental grounding of "hot“ leads, i.e., those that are above ground potential. (See especially “Avoiding Grounding Errors with Oscilloscope” in Appendix C.)</a:t>
            </a:r>
          </a:p>
          <a:p>
            <a:pPr marL="457200" indent="-457200">
              <a:buFont typeface="+mj-lt"/>
              <a:buAutoNum type="arabicPeriod"/>
            </a:pPr>
            <a:r>
              <a:rPr lang="en-US" sz="2400" dirty="0"/>
              <a:t>Check polarity markings and connections of instruments and components carefully before connecting or turning on power.</a:t>
            </a:r>
          </a:p>
        </p:txBody>
      </p:sp>
    </p:spTree>
    <p:extLst>
      <p:ext uri="{BB962C8B-B14F-4D97-AF65-F5344CB8AC3E}">
        <p14:creationId xmlns:p14="http://schemas.microsoft.com/office/powerpoint/2010/main" val="2687147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a:xfrm>
            <a:off x="457200" y="1324321"/>
            <a:ext cx="8229600" cy="5508625"/>
          </a:xfrm>
        </p:spPr>
        <p:txBody>
          <a:bodyPr/>
          <a:lstStyle/>
          <a:p>
            <a:pPr algn="just"/>
            <a:r>
              <a:rPr lang="en-US" sz="2400" dirty="0" smtClean="0"/>
              <a:t>In this lab, we will investigate circuits with resistors and inductors and AC voltage sources.</a:t>
            </a:r>
            <a:endParaRPr lang="en-US" sz="2400" dirty="0"/>
          </a:p>
          <a:p>
            <a:pPr algn="just"/>
            <a:r>
              <a:rPr lang="en-US" sz="2400" dirty="0" smtClean="0"/>
              <a:t>By the end of the lab you should be able to:</a:t>
            </a:r>
          </a:p>
          <a:p>
            <a:pPr lvl="1" algn="just"/>
            <a:r>
              <a:rPr lang="en-US" sz="2400" dirty="0" smtClean="0"/>
              <a:t>Be able to predict and measure inductive reactance.</a:t>
            </a:r>
          </a:p>
          <a:p>
            <a:pPr lvl="1" algn="just"/>
            <a:r>
              <a:rPr lang="en-US" sz="2400" dirty="0" smtClean="0"/>
              <a:t>Be able to apply Ohms law for RL circuits</a:t>
            </a:r>
          </a:p>
          <a:p>
            <a:pPr lvl="1" algn="just"/>
            <a:r>
              <a:rPr lang="en-US" sz="2400" dirty="0" smtClean="0"/>
              <a:t>Be able to construct </a:t>
            </a:r>
            <a:r>
              <a:rPr lang="en-US" sz="2400" dirty="0" err="1" smtClean="0"/>
              <a:t>phasor</a:t>
            </a:r>
            <a:r>
              <a:rPr lang="en-US" sz="2400" dirty="0" smtClean="0"/>
              <a:t> diagrams for impedances and voltages</a:t>
            </a:r>
          </a:p>
          <a:p>
            <a:pPr lvl="1" algn="just"/>
            <a:r>
              <a:rPr lang="en-US" sz="2400" dirty="0" smtClean="0"/>
              <a:t>Be able to calculate the complex power for AC circuits and create power </a:t>
            </a:r>
            <a:r>
              <a:rPr lang="en-US" sz="2400" dirty="0" err="1" smtClean="0"/>
              <a:t>phasor</a:t>
            </a:r>
            <a:r>
              <a:rPr lang="en-US" sz="2400" dirty="0" smtClean="0"/>
              <a:t> diagrams</a:t>
            </a:r>
          </a:p>
          <a:p>
            <a:pPr algn="just"/>
            <a:r>
              <a:rPr lang="en-US" sz="2400" dirty="0" smtClean="0"/>
              <a:t>By studying the voltage </a:t>
            </a:r>
            <a:r>
              <a:rPr lang="en-US" sz="2400" dirty="0" err="1" smtClean="0"/>
              <a:t>phasor</a:t>
            </a:r>
            <a:r>
              <a:rPr lang="en-US" sz="2400" dirty="0" smtClean="0"/>
              <a:t> diagrams, we will be able to verify Kirchhoff’s Voltage Law.</a:t>
            </a:r>
          </a:p>
        </p:txBody>
      </p:sp>
    </p:spTree>
    <p:extLst>
      <p:ext uri="{BB962C8B-B14F-4D97-AF65-F5344CB8AC3E}">
        <p14:creationId xmlns:p14="http://schemas.microsoft.com/office/powerpoint/2010/main" val="927069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endParaRPr lang="en-US" dirty="0"/>
          </a:p>
        </p:txBody>
      </p:sp>
      <p:sp>
        <p:nvSpPr>
          <p:cNvPr id="3" name="Content Placeholder 2"/>
          <p:cNvSpPr>
            <a:spLocks noGrp="1"/>
          </p:cNvSpPr>
          <p:nvPr>
            <p:ph idx="1"/>
          </p:nvPr>
        </p:nvSpPr>
        <p:spPr/>
        <p:txBody>
          <a:bodyPr/>
          <a:lstStyle/>
          <a:p>
            <a:r>
              <a:rPr lang="en-US" dirty="0" smtClean="0"/>
              <a:t>Inductors are coils of wires.  </a:t>
            </a:r>
          </a:p>
          <a:p>
            <a:r>
              <a:rPr lang="en-US" dirty="0" smtClean="0"/>
              <a:t>When current flows through the coil, a magnetic field is formed.  </a:t>
            </a:r>
          </a:p>
          <a:p>
            <a:r>
              <a:rPr lang="en-US" dirty="0" smtClean="0"/>
              <a:t>As the current changes, the magnetic field will also change a voltage is induced opposing the change in current.</a:t>
            </a:r>
          </a:p>
          <a:p>
            <a:r>
              <a:rPr lang="en-US" dirty="0" smtClean="0"/>
              <a:t>Thus, the voltage across the inductor is proportional to the change in current:</a:t>
            </a:r>
          </a:p>
          <a:p>
            <a:endParaRPr lang="en-US" dirty="0"/>
          </a:p>
          <a:p>
            <a:r>
              <a:rPr lang="en-US" dirty="0" smtClean="0"/>
              <a:t>So, if                  , then </a:t>
            </a:r>
          </a:p>
          <a:p>
            <a:r>
              <a:rPr lang="en-US" dirty="0" smtClean="0"/>
              <a:t>Or, in </a:t>
            </a:r>
            <a:r>
              <a:rPr lang="en-US" dirty="0" err="1" smtClean="0"/>
              <a:t>phasor</a:t>
            </a:r>
            <a:r>
              <a:rPr lang="en-US" dirty="0" smtClean="0"/>
              <a:t> form: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724574065"/>
              </p:ext>
            </p:extLst>
          </p:nvPr>
        </p:nvGraphicFramePr>
        <p:xfrm>
          <a:off x="4591639" y="4572000"/>
          <a:ext cx="1460090" cy="685800"/>
        </p:xfrm>
        <a:graphic>
          <a:graphicData uri="http://schemas.openxmlformats.org/presentationml/2006/ole">
            <mc:AlternateContent xmlns:mc="http://schemas.openxmlformats.org/markup-compatibility/2006">
              <mc:Choice xmlns:v="urn:schemas-microsoft-com:vml" Requires="v">
                <p:oleObj spid="_x0000_s1256" name="Equation" r:id="rId3" imgW="838080" imgH="393480" progId="Equation.DSMT4">
                  <p:embed/>
                </p:oleObj>
              </mc:Choice>
              <mc:Fallback>
                <p:oleObj name="Equation" r:id="rId3" imgW="838080" imgH="393480" progId="Equation.DSMT4">
                  <p:embed/>
                  <p:pic>
                    <p:nvPicPr>
                      <p:cNvPr id="0" name=""/>
                      <p:cNvPicPr/>
                      <p:nvPr/>
                    </p:nvPicPr>
                    <p:blipFill>
                      <a:blip r:embed="rId4"/>
                      <a:stretch>
                        <a:fillRect/>
                      </a:stretch>
                    </p:blipFill>
                    <p:spPr>
                      <a:xfrm>
                        <a:off x="4591639" y="4572000"/>
                        <a:ext cx="1460090" cy="6858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98953582"/>
              </p:ext>
            </p:extLst>
          </p:nvPr>
        </p:nvGraphicFramePr>
        <p:xfrm>
          <a:off x="1752600" y="5562600"/>
          <a:ext cx="1551477" cy="381000"/>
        </p:xfrm>
        <a:graphic>
          <a:graphicData uri="http://schemas.openxmlformats.org/presentationml/2006/ole">
            <mc:AlternateContent xmlns:mc="http://schemas.openxmlformats.org/markup-compatibility/2006">
              <mc:Choice xmlns:v="urn:schemas-microsoft-com:vml" Requires="v">
                <p:oleObj spid="_x0000_s1257" name="Equation" r:id="rId5" imgW="825480" imgH="203040" progId="Equation.DSMT4">
                  <p:embed/>
                </p:oleObj>
              </mc:Choice>
              <mc:Fallback>
                <p:oleObj name="Equation" r:id="rId5" imgW="825480" imgH="203040" progId="Equation.DSMT4">
                  <p:embed/>
                  <p:pic>
                    <p:nvPicPr>
                      <p:cNvPr id="0" name=""/>
                      <p:cNvPicPr/>
                      <p:nvPr/>
                    </p:nvPicPr>
                    <p:blipFill>
                      <a:blip r:embed="rId6"/>
                      <a:stretch>
                        <a:fillRect/>
                      </a:stretch>
                    </p:blipFill>
                    <p:spPr>
                      <a:xfrm>
                        <a:off x="1752600" y="5562600"/>
                        <a:ext cx="1551477" cy="3810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73060746"/>
              </p:ext>
            </p:extLst>
          </p:nvPr>
        </p:nvGraphicFramePr>
        <p:xfrm>
          <a:off x="4267200" y="5562600"/>
          <a:ext cx="3704167" cy="381000"/>
        </p:xfrm>
        <a:graphic>
          <a:graphicData uri="http://schemas.openxmlformats.org/presentationml/2006/ole">
            <mc:AlternateContent xmlns:mc="http://schemas.openxmlformats.org/markup-compatibility/2006">
              <mc:Choice xmlns:v="urn:schemas-microsoft-com:vml" Requires="v">
                <p:oleObj spid="_x0000_s1258" name="Equation" r:id="rId7" imgW="2222280" imgH="228600" progId="Equation.DSMT4">
                  <p:embed/>
                </p:oleObj>
              </mc:Choice>
              <mc:Fallback>
                <p:oleObj name="Equation" r:id="rId7" imgW="2222280" imgH="228600" progId="Equation.DSMT4">
                  <p:embed/>
                  <p:pic>
                    <p:nvPicPr>
                      <p:cNvPr id="0" name=""/>
                      <p:cNvPicPr/>
                      <p:nvPr/>
                    </p:nvPicPr>
                    <p:blipFill>
                      <a:blip r:embed="rId8"/>
                      <a:stretch>
                        <a:fillRect/>
                      </a:stretch>
                    </p:blipFill>
                    <p:spPr>
                      <a:xfrm>
                        <a:off x="4267200" y="5562600"/>
                        <a:ext cx="3704167" cy="381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79819287"/>
              </p:ext>
            </p:extLst>
          </p:nvPr>
        </p:nvGraphicFramePr>
        <p:xfrm>
          <a:off x="3733800" y="6096000"/>
          <a:ext cx="1371600" cy="438912"/>
        </p:xfrm>
        <a:graphic>
          <a:graphicData uri="http://schemas.openxmlformats.org/presentationml/2006/ole">
            <mc:AlternateContent xmlns:mc="http://schemas.openxmlformats.org/markup-compatibility/2006">
              <mc:Choice xmlns:v="urn:schemas-microsoft-com:vml" Requires="v">
                <p:oleObj spid="_x0000_s1259" name="Equation" r:id="rId9" imgW="634680" imgH="203040" progId="Equation.DSMT4">
                  <p:embed/>
                </p:oleObj>
              </mc:Choice>
              <mc:Fallback>
                <p:oleObj name="Equation" r:id="rId9" imgW="634680" imgH="203040" progId="Equation.DSMT4">
                  <p:embed/>
                  <p:pic>
                    <p:nvPicPr>
                      <p:cNvPr id="0" name=""/>
                      <p:cNvPicPr/>
                      <p:nvPr/>
                    </p:nvPicPr>
                    <p:blipFill>
                      <a:blip r:embed="rId10"/>
                      <a:stretch>
                        <a:fillRect/>
                      </a:stretch>
                    </p:blipFill>
                    <p:spPr>
                      <a:xfrm>
                        <a:off x="3733800" y="6096000"/>
                        <a:ext cx="1371600" cy="438912"/>
                      </a:xfrm>
                      <a:prstGeom prst="rect">
                        <a:avLst/>
                      </a:prstGeom>
                    </p:spPr>
                  </p:pic>
                </p:oleObj>
              </mc:Fallback>
            </mc:AlternateContent>
          </a:graphicData>
        </a:graphic>
      </p:graphicFrame>
    </p:spTree>
    <p:extLst>
      <p:ext uri="{BB962C8B-B14F-4D97-AF65-F5344CB8AC3E}">
        <p14:creationId xmlns:p14="http://schemas.microsoft.com/office/powerpoint/2010/main" val="915968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5170" y="1190625"/>
            <a:ext cx="6813660" cy="5508625"/>
          </a:xfrm>
        </p:spPr>
      </p:pic>
    </p:spTree>
    <p:extLst>
      <p:ext uri="{BB962C8B-B14F-4D97-AF65-F5344CB8AC3E}">
        <p14:creationId xmlns:p14="http://schemas.microsoft.com/office/powerpoint/2010/main" val="902162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The inductive reactance is given by:</a:t>
            </a:r>
          </a:p>
          <a:p>
            <a:r>
              <a:rPr lang="en-US" dirty="0" smtClean="0"/>
              <a:t>The inductive impedance is given by:</a:t>
            </a:r>
          </a:p>
          <a:p>
            <a:r>
              <a:rPr lang="en-US" dirty="0" smtClean="0"/>
              <a:t>Suppose we have the following circuit: </a:t>
            </a:r>
            <a:r>
              <a:rPr lang="en-US" dirty="0"/>
              <a:t/>
            </a:r>
            <a:br>
              <a:rPr lang="en-US" dirty="0"/>
            </a:br>
            <a:r>
              <a:rPr lang="en-US" dirty="0" smtClean="0"/>
              <a:t>with </a:t>
            </a:r>
          </a:p>
          <a:p>
            <a:r>
              <a:rPr lang="en-US" dirty="0" smtClean="0"/>
              <a:t>Then:</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102242105"/>
              </p:ext>
            </p:extLst>
          </p:nvPr>
        </p:nvGraphicFramePr>
        <p:xfrm>
          <a:off x="6096000" y="1219200"/>
          <a:ext cx="2489200" cy="533400"/>
        </p:xfrm>
        <a:graphic>
          <a:graphicData uri="http://schemas.openxmlformats.org/presentationml/2006/ole">
            <mc:AlternateContent xmlns:mc="http://schemas.openxmlformats.org/markup-compatibility/2006">
              <mc:Choice xmlns:v="urn:schemas-microsoft-com:vml" Requires="v">
                <p:oleObj spid="_x0000_s2451" name="Equation" r:id="rId3" imgW="1066680" imgH="228600" progId="Equation.DSMT4">
                  <p:embed/>
                </p:oleObj>
              </mc:Choice>
              <mc:Fallback>
                <p:oleObj name="Equation" r:id="rId3" imgW="1066680" imgH="228600" progId="Equation.DSMT4">
                  <p:embed/>
                  <p:pic>
                    <p:nvPicPr>
                      <p:cNvPr id="0" name=""/>
                      <p:cNvPicPr/>
                      <p:nvPr/>
                    </p:nvPicPr>
                    <p:blipFill>
                      <a:blip r:embed="rId4"/>
                      <a:stretch>
                        <a:fillRect/>
                      </a:stretch>
                    </p:blipFill>
                    <p:spPr>
                      <a:xfrm>
                        <a:off x="6096000" y="1219200"/>
                        <a:ext cx="2489200" cy="5334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67093612"/>
              </p:ext>
            </p:extLst>
          </p:nvPr>
        </p:nvGraphicFramePr>
        <p:xfrm>
          <a:off x="6400800" y="1752600"/>
          <a:ext cx="1295400" cy="466344"/>
        </p:xfrm>
        <a:graphic>
          <a:graphicData uri="http://schemas.openxmlformats.org/presentationml/2006/ole">
            <mc:AlternateContent xmlns:mc="http://schemas.openxmlformats.org/markup-compatibility/2006">
              <mc:Choice xmlns:v="urn:schemas-microsoft-com:vml" Requires="v">
                <p:oleObj spid="_x0000_s2452" name="Equation" r:id="rId5" imgW="634680" imgH="228600" progId="Equation.DSMT4">
                  <p:embed/>
                </p:oleObj>
              </mc:Choice>
              <mc:Fallback>
                <p:oleObj name="Equation" r:id="rId5" imgW="634680" imgH="228600" progId="Equation.DSMT4">
                  <p:embed/>
                  <p:pic>
                    <p:nvPicPr>
                      <p:cNvPr id="0" name=""/>
                      <p:cNvPicPr/>
                      <p:nvPr/>
                    </p:nvPicPr>
                    <p:blipFill>
                      <a:blip r:embed="rId6"/>
                      <a:stretch>
                        <a:fillRect/>
                      </a:stretch>
                    </p:blipFill>
                    <p:spPr>
                      <a:xfrm>
                        <a:off x="6400800" y="1752600"/>
                        <a:ext cx="1295400" cy="466344"/>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96055698"/>
              </p:ext>
            </p:extLst>
          </p:nvPr>
        </p:nvGraphicFramePr>
        <p:xfrm>
          <a:off x="1676399" y="2743200"/>
          <a:ext cx="2149929" cy="381000"/>
        </p:xfrm>
        <a:graphic>
          <a:graphicData uri="http://schemas.openxmlformats.org/presentationml/2006/ole">
            <mc:AlternateContent xmlns:mc="http://schemas.openxmlformats.org/markup-compatibility/2006">
              <mc:Choice xmlns:v="urn:schemas-microsoft-com:vml" Requires="v">
                <p:oleObj spid="_x0000_s2453" name="Equation" r:id="rId7" imgW="1002960" imgH="177480" progId="Equation.DSMT4">
                  <p:embed/>
                </p:oleObj>
              </mc:Choice>
              <mc:Fallback>
                <p:oleObj name="Equation" r:id="rId7" imgW="1002960" imgH="177480" progId="Equation.DSMT4">
                  <p:embed/>
                  <p:pic>
                    <p:nvPicPr>
                      <p:cNvPr id="0" name=""/>
                      <p:cNvPicPr/>
                      <p:nvPr/>
                    </p:nvPicPr>
                    <p:blipFill>
                      <a:blip r:embed="rId8"/>
                      <a:stretch>
                        <a:fillRect/>
                      </a:stretch>
                    </p:blipFill>
                    <p:spPr>
                      <a:xfrm>
                        <a:off x="1676399" y="2743200"/>
                        <a:ext cx="2149929" cy="381000"/>
                      </a:xfrm>
                      <a:prstGeom prst="rect">
                        <a:avLst/>
                      </a:prstGeom>
                    </p:spPr>
                  </p:pic>
                </p:oleObj>
              </mc:Fallback>
            </mc:AlternateContent>
          </a:graphicData>
        </a:graphic>
      </p:graphicFrame>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00600" y="2743200"/>
            <a:ext cx="4114800" cy="2491610"/>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35783251"/>
              </p:ext>
            </p:extLst>
          </p:nvPr>
        </p:nvGraphicFramePr>
        <p:xfrm>
          <a:off x="914400" y="3733800"/>
          <a:ext cx="2667000" cy="533400"/>
        </p:xfrm>
        <a:graphic>
          <a:graphicData uri="http://schemas.openxmlformats.org/presentationml/2006/ole">
            <mc:AlternateContent xmlns:mc="http://schemas.openxmlformats.org/markup-compatibility/2006">
              <mc:Choice xmlns:v="urn:schemas-microsoft-com:vml" Requires="v">
                <p:oleObj spid="_x0000_s2454" name="Equation" r:id="rId10" imgW="1143000" imgH="228600" progId="Equation.DSMT4">
                  <p:embed/>
                </p:oleObj>
              </mc:Choice>
              <mc:Fallback>
                <p:oleObj name="Equation" r:id="rId10" imgW="1143000" imgH="228600" progId="Equation.DSMT4">
                  <p:embed/>
                  <p:pic>
                    <p:nvPicPr>
                      <p:cNvPr id="0" name=""/>
                      <p:cNvPicPr/>
                      <p:nvPr/>
                    </p:nvPicPr>
                    <p:blipFill>
                      <a:blip r:embed="rId11"/>
                      <a:stretch>
                        <a:fillRect/>
                      </a:stretch>
                    </p:blipFill>
                    <p:spPr>
                      <a:xfrm>
                        <a:off x="914400" y="3733800"/>
                        <a:ext cx="2667000" cy="5334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632621596"/>
              </p:ext>
            </p:extLst>
          </p:nvPr>
        </p:nvGraphicFramePr>
        <p:xfrm>
          <a:off x="851369" y="4396610"/>
          <a:ext cx="3952373" cy="914400"/>
        </p:xfrm>
        <a:graphic>
          <a:graphicData uri="http://schemas.openxmlformats.org/presentationml/2006/ole">
            <mc:AlternateContent xmlns:mc="http://schemas.openxmlformats.org/markup-compatibility/2006">
              <mc:Choice xmlns:v="urn:schemas-microsoft-com:vml" Requires="v">
                <p:oleObj spid="_x0000_s2455" name="Equation" r:id="rId12" imgW="1866600" imgH="431640" progId="Equation.DSMT4">
                  <p:embed/>
                </p:oleObj>
              </mc:Choice>
              <mc:Fallback>
                <p:oleObj name="Equation" r:id="rId12" imgW="1866600" imgH="431640" progId="Equation.DSMT4">
                  <p:embed/>
                  <p:pic>
                    <p:nvPicPr>
                      <p:cNvPr id="0" name=""/>
                      <p:cNvPicPr/>
                      <p:nvPr/>
                    </p:nvPicPr>
                    <p:blipFill>
                      <a:blip r:embed="rId13"/>
                      <a:stretch>
                        <a:fillRect/>
                      </a:stretch>
                    </p:blipFill>
                    <p:spPr>
                      <a:xfrm>
                        <a:off x="851369" y="4396610"/>
                        <a:ext cx="3952373" cy="9144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141037813"/>
              </p:ext>
            </p:extLst>
          </p:nvPr>
        </p:nvGraphicFramePr>
        <p:xfrm>
          <a:off x="838200" y="5486400"/>
          <a:ext cx="3229535" cy="838200"/>
        </p:xfrm>
        <a:graphic>
          <a:graphicData uri="http://schemas.openxmlformats.org/presentationml/2006/ole">
            <mc:AlternateContent xmlns:mc="http://schemas.openxmlformats.org/markup-compatibility/2006">
              <mc:Choice xmlns:v="urn:schemas-microsoft-com:vml" Requires="v">
                <p:oleObj spid="_x0000_s2456" name="Equation" r:id="rId14" imgW="1663560" imgH="431640" progId="Equation.DSMT4">
                  <p:embed/>
                </p:oleObj>
              </mc:Choice>
              <mc:Fallback>
                <p:oleObj name="Equation" r:id="rId14" imgW="1663560" imgH="431640" progId="Equation.DSMT4">
                  <p:embed/>
                  <p:pic>
                    <p:nvPicPr>
                      <p:cNvPr id="0" name=""/>
                      <p:cNvPicPr/>
                      <p:nvPr/>
                    </p:nvPicPr>
                    <p:blipFill>
                      <a:blip r:embed="rId15"/>
                      <a:stretch>
                        <a:fillRect/>
                      </a:stretch>
                    </p:blipFill>
                    <p:spPr>
                      <a:xfrm>
                        <a:off x="838200" y="5486400"/>
                        <a:ext cx="3229535" cy="8382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884927505"/>
              </p:ext>
            </p:extLst>
          </p:nvPr>
        </p:nvGraphicFramePr>
        <p:xfrm>
          <a:off x="4378325" y="5486400"/>
          <a:ext cx="3006725" cy="838200"/>
        </p:xfrm>
        <a:graphic>
          <a:graphicData uri="http://schemas.openxmlformats.org/presentationml/2006/ole">
            <mc:AlternateContent xmlns:mc="http://schemas.openxmlformats.org/markup-compatibility/2006">
              <mc:Choice xmlns:v="urn:schemas-microsoft-com:vml" Requires="v">
                <p:oleObj spid="_x0000_s2457" name="Equation" r:id="rId16" imgW="1549080" imgH="431640" progId="Equation.DSMT4">
                  <p:embed/>
                </p:oleObj>
              </mc:Choice>
              <mc:Fallback>
                <p:oleObj name="Equation" r:id="rId16" imgW="1549080" imgH="431640" progId="Equation.DSMT4">
                  <p:embed/>
                  <p:pic>
                    <p:nvPicPr>
                      <p:cNvPr id="0" name="Object 10"/>
                      <p:cNvPicPr>
                        <a:picLocks noChangeAspect="1" noChangeArrowheads="1"/>
                      </p:cNvPicPr>
                      <p:nvPr/>
                    </p:nvPicPr>
                    <p:blipFill>
                      <a:blip r:embed="rId17"/>
                      <a:srcRect/>
                      <a:stretch>
                        <a:fillRect/>
                      </a:stretch>
                    </p:blipFill>
                    <p:spPr bwMode="auto">
                      <a:xfrm>
                        <a:off x="4378325" y="5486400"/>
                        <a:ext cx="30067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60046433"/>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r>
              <a:rPr lang="en-US" dirty="0" err="1" smtClean="0"/>
              <a:t>Phasors</a:t>
            </a:r>
            <a:endParaRPr lang="en-US" dirty="0"/>
          </a:p>
        </p:txBody>
      </p:sp>
      <p:sp>
        <p:nvSpPr>
          <p:cNvPr id="3" name="Content Placeholder 2"/>
          <p:cNvSpPr>
            <a:spLocks noGrp="1"/>
          </p:cNvSpPr>
          <p:nvPr>
            <p:ph idx="1"/>
          </p:nvPr>
        </p:nvSpPr>
        <p:spPr>
          <a:xfrm>
            <a:off x="457200" y="1190625"/>
            <a:ext cx="3276600" cy="1019175"/>
          </a:xfrm>
        </p:spPr>
        <p:txBody>
          <a:bodyPr/>
          <a:lstStyle/>
          <a:p>
            <a:pPr marL="0" indent="0">
              <a:buNone/>
            </a:pPr>
            <a:r>
              <a:rPr lang="en-US" dirty="0" smtClean="0"/>
              <a:t>Impedance </a:t>
            </a:r>
            <a:r>
              <a:rPr lang="en-US" dirty="0" err="1" smtClean="0"/>
              <a:t>Phasor</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00200"/>
            <a:ext cx="4569332" cy="5029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633978"/>
            <a:ext cx="4447846" cy="4995421"/>
          </a:xfrm>
          <a:prstGeom prst="rect">
            <a:avLst/>
          </a:prstGeom>
        </p:spPr>
      </p:pic>
      <p:sp>
        <p:nvSpPr>
          <p:cNvPr id="8" name="Content Placeholder 2"/>
          <p:cNvSpPr txBox="1">
            <a:spLocks/>
          </p:cNvSpPr>
          <p:nvPr/>
        </p:nvSpPr>
        <p:spPr bwMode="auto">
          <a:xfrm>
            <a:off x="4724400" y="1190625"/>
            <a:ext cx="3276600" cy="1019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dirty="0" smtClean="0"/>
              <a:t>Voltage </a:t>
            </a:r>
            <a:r>
              <a:rPr lang="en-US" dirty="0" err="1" smtClean="0"/>
              <a:t>Phasor</a:t>
            </a:r>
            <a:r>
              <a:rPr lang="en-US" dirty="0" smtClean="0"/>
              <a:t>:</a:t>
            </a:r>
            <a:endParaRPr lang="en-US" dirty="0"/>
          </a:p>
        </p:txBody>
      </p:sp>
    </p:spTree>
    <p:extLst>
      <p:ext uri="{BB962C8B-B14F-4D97-AF65-F5344CB8AC3E}">
        <p14:creationId xmlns:p14="http://schemas.microsoft.com/office/powerpoint/2010/main" val="627131603"/>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943600" y="2819400"/>
            <a:ext cx="2781300" cy="19050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Background: Power</a:t>
            </a:r>
            <a:endParaRPr lang="en-US" dirty="0"/>
          </a:p>
        </p:txBody>
      </p:sp>
      <p:sp>
        <p:nvSpPr>
          <p:cNvPr id="3" name="Content Placeholder 2"/>
          <p:cNvSpPr>
            <a:spLocks noGrp="1"/>
          </p:cNvSpPr>
          <p:nvPr>
            <p:ph idx="1"/>
          </p:nvPr>
        </p:nvSpPr>
        <p:spPr/>
        <p:txBody>
          <a:bodyPr/>
          <a:lstStyle/>
          <a:p>
            <a:r>
              <a:rPr lang="en-US" dirty="0" smtClean="0"/>
              <a:t>The complex power for an element is related to the RMS current through and RMS voltage across it:</a:t>
            </a:r>
          </a:p>
          <a:p>
            <a:endParaRPr lang="en-US" dirty="0"/>
          </a:p>
          <a:p>
            <a:r>
              <a:rPr lang="en-US" dirty="0" smtClean="0"/>
              <a:t>For our previous circuit:</a:t>
            </a:r>
          </a:p>
          <a:p>
            <a:endParaRPr lang="en-US" dirty="0"/>
          </a:p>
          <a:p>
            <a:endParaRPr lang="en-US" dirty="0" smtClean="0"/>
          </a:p>
          <a:p>
            <a:endParaRPr lang="en-US" dirty="0"/>
          </a:p>
          <a:p>
            <a:r>
              <a:rPr lang="en-US" dirty="0" smtClean="0"/>
              <a:t>Thus:</a:t>
            </a:r>
          </a:p>
        </p:txBody>
      </p:sp>
      <p:graphicFrame>
        <p:nvGraphicFramePr>
          <p:cNvPr id="4" name="Object 3"/>
          <p:cNvGraphicFramePr>
            <a:graphicFrameLocks noChangeAspect="1"/>
          </p:cNvGraphicFramePr>
          <p:nvPr>
            <p:extLst>
              <p:ext uri="{D42A27DB-BD31-4B8C-83A1-F6EECF244321}">
                <p14:modId xmlns:p14="http://schemas.microsoft.com/office/powerpoint/2010/main" val="2285025655"/>
              </p:ext>
            </p:extLst>
          </p:nvPr>
        </p:nvGraphicFramePr>
        <p:xfrm>
          <a:off x="2209800" y="2209800"/>
          <a:ext cx="4091940" cy="457200"/>
        </p:xfrm>
        <a:graphic>
          <a:graphicData uri="http://schemas.openxmlformats.org/presentationml/2006/ole">
            <mc:AlternateContent xmlns:mc="http://schemas.openxmlformats.org/markup-compatibility/2006">
              <mc:Choice xmlns:v="urn:schemas-microsoft-com:vml" Requires="v">
                <p:oleObj spid="_x0000_s3350" name="Equation" r:id="rId3" imgW="2273040" imgH="253800" progId="Equation.DSMT4">
                  <p:embed/>
                </p:oleObj>
              </mc:Choice>
              <mc:Fallback>
                <p:oleObj name="Equation" r:id="rId3" imgW="2273040" imgH="253800" progId="Equation.DSMT4">
                  <p:embed/>
                  <p:pic>
                    <p:nvPicPr>
                      <p:cNvPr id="0" name=""/>
                      <p:cNvPicPr/>
                      <p:nvPr/>
                    </p:nvPicPr>
                    <p:blipFill>
                      <a:blip r:embed="rId4"/>
                      <a:stretch>
                        <a:fillRect/>
                      </a:stretch>
                    </p:blipFill>
                    <p:spPr>
                      <a:xfrm>
                        <a:off x="2209800" y="2209800"/>
                        <a:ext cx="4091940" cy="4572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3311471"/>
              </p:ext>
            </p:extLst>
          </p:nvPr>
        </p:nvGraphicFramePr>
        <p:xfrm>
          <a:off x="762000" y="3200400"/>
          <a:ext cx="4642152" cy="1447800"/>
        </p:xfrm>
        <a:graphic>
          <a:graphicData uri="http://schemas.openxmlformats.org/presentationml/2006/ole">
            <mc:AlternateContent xmlns:mc="http://schemas.openxmlformats.org/markup-compatibility/2006">
              <mc:Choice xmlns:v="urn:schemas-microsoft-com:vml" Requires="v">
                <p:oleObj spid="_x0000_s3351" name="Equation" r:id="rId5" imgW="2565360" imgH="799920" progId="Equation.DSMT4">
                  <p:embed/>
                </p:oleObj>
              </mc:Choice>
              <mc:Fallback>
                <p:oleObj name="Equation" r:id="rId5" imgW="2565360" imgH="799920" progId="Equation.DSMT4">
                  <p:embed/>
                  <p:pic>
                    <p:nvPicPr>
                      <p:cNvPr id="0" name=""/>
                      <p:cNvPicPr/>
                      <p:nvPr/>
                    </p:nvPicPr>
                    <p:blipFill>
                      <a:blip r:embed="rId6"/>
                      <a:stretch>
                        <a:fillRect/>
                      </a:stretch>
                    </p:blipFill>
                    <p:spPr>
                      <a:xfrm>
                        <a:off x="762000" y="3200400"/>
                        <a:ext cx="4642152" cy="14478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51207895"/>
              </p:ext>
            </p:extLst>
          </p:nvPr>
        </p:nvGraphicFramePr>
        <p:xfrm>
          <a:off x="5359400" y="3263900"/>
          <a:ext cx="914400" cy="198438"/>
        </p:xfrm>
        <a:graphic>
          <a:graphicData uri="http://schemas.openxmlformats.org/presentationml/2006/ole">
            <mc:AlternateContent xmlns:mc="http://schemas.openxmlformats.org/markup-compatibility/2006">
              <mc:Choice xmlns:v="urn:schemas-microsoft-com:vml" Requires="v">
                <p:oleObj spid="_x0000_s3352" name="Equation" r:id="rId7" imgW="914400" imgH="198720" progId="Equation.DSMT4">
                  <p:embed/>
                </p:oleObj>
              </mc:Choice>
              <mc:Fallback>
                <p:oleObj name="Equation" r:id="rId7" imgW="914400" imgH="198720" progId="Equation.DSMT4">
                  <p:embed/>
                  <p:pic>
                    <p:nvPicPr>
                      <p:cNvPr id="0" name=""/>
                      <p:cNvPicPr/>
                      <p:nvPr/>
                    </p:nvPicPr>
                    <p:blipFill>
                      <a:blip r:embed="rId8"/>
                      <a:stretch>
                        <a:fillRect/>
                      </a:stretch>
                    </p:blipFill>
                    <p:spPr>
                      <a:xfrm>
                        <a:off x="5359400" y="3263900"/>
                        <a:ext cx="914400" cy="19843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17857643"/>
              </p:ext>
            </p:extLst>
          </p:nvPr>
        </p:nvGraphicFramePr>
        <p:xfrm>
          <a:off x="1828800" y="4800600"/>
          <a:ext cx="4822825" cy="1347788"/>
        </p:xfrm>
        <a:graphic>
          <a:graphicData uri="http://schemas.openxmlformats.org/presentationml/2006/ole">
            <mc:AlternateContent xmlns:mc="http://schemas.openxmlformats.org/markup-compatibility/2006">
              <mc:Choice xmlns:v="urn:schemas-microsoft-com:vml" Requires="v">
                <p:oleObj spid="_x0000_s3353" name="Equation" r:id="rId9" imgW="2679480" imgH="749160" progId="Equation.DSMT4">
                  <p:embed/>
                </p:oleObj>
              </mc:Choice>
              <mc:Fallback>
                <p:oleObj name="Equation" r:id="rId9" imgW="2679480" imgH="749160" progId="Equation.DSMT4">
                  <p:embed/>
                  <p:pic>
                    <p:nvPicPr>
                      <p:cNvPr id="0" name="Object 3"/>
                      <p:cNvPicPr>
                        <a:picLocks noChangeAspect="1" noChangeArrowheads="1"/>
                      </p:cNvPicPr>
                      <p:nvPr/>
                    </p:nvPicPr>
                    <p:blipFill>
                      <a:blip r:embed="rId10"/>
                      <a:srcRect/>
                      <a:stretch>
                        <a:fillRect/>
                      </a:stretch>
                    </p:blipFill>
                    <p:spPr bwMode="auto">
                      <a:xfrm>
                        <a:off x="1828800" y="4800600"/>
                        <a:ext cx="4822825"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5943600" y="2895600"/>
            <a:ext cx="2781300" cy="1200329"/>
          </a:xfrm>
          <a:prstGeom prst="rect">
            <a:avLst/>
          </a:prstGeom>
          <a:noFill/>
        </p:spPr>
        <p:txBody>
          <a:bodyPr wrap="square" rtlCol="0">
            <a:spAutoFit/>
          </a:bodyPr>
          <a:lstStyle/>
          <a:p>
            <a:r>
              <a:rPr lang="en-US" dirty="0" smtClean="0"/>
              <a:t>Reminder:  In the lab you will be using peak-to-peak, voltages and currents not peak. So:</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2513135294"/>
              </p:ext>
            </p:extLst>
          </p:nvPr>
        </p:nvGraphicFramePr>
        <p:xfrm>
          <a:off x="6148795" y="4038600"/>
          <a:ext cx="2370909" cy="685800"/>
        </p:xfrm>
        <a:graphic>
          <a:graphicData uri="http://schemas.openxmlformats.org/presentationml/2006/ole">
            <mc:AlternateContent xmlns:mc="http://schemas.openxmlformats.org/markup-compatibility/2006">
              <mc:Choice xmlns:v="urn:schemas-microsoft-com:vml" Requires="v">
                <p:oleObj spid="_x0000_s3354" name="Equation" r:id="rId11" imgW="1536480" imgH="444240" progId="Equation.DSMT4">
                  <p:embed/>
                </p:oleObj>
              </mc:Choice>
              <mc:Fallback>
                <p:oleObj name="Equation" r:id="rId11" imgW="1536480" imgH="444240" progId="Equation.DSMT4">
                  <p:embed/>
                  <p:pic>
                    <p:nvPicPr>
                      <p:cNvPr id="0" name=""/>
                      <p:cNvPicPr/>
                      <p:nvPr/>
                    </p:nvPicPr>
                    <p:blipFill>
                      <a:blip r:embed="rId12"/>
                      <a:stretch>
                        <a:fillRect/>
                      </a:stretch>
                    </p:blipFill>
                    <p:spPr>
                      <a:xfrm>
                        <a:off x="6148795" y="4038600"/>
                        <a:ext cx="2370909" cy="685800"/>
                      </a:xfrm>
                      <a:prstGeom prst="rect">
                        <a:avLst/>
                      </a:prstGeom>
                    </p:spPr>
                  </p:pic>
                </p:oleObj>
              </mc:Fallback>
            </mc:AlternateContent>
          </a:graphicData>
        </a:graphic>
      </p:graphicFrame>
    </p:spTree>
    <p:extLst>
      <p:ext uri="{BB962C8B-B14F-4D97-AF65-F5344CB8AC3E}">
        <p14:creationId xmlns:p14="http://schemas.microsoft.com/office/powerpoint/2010/main" val="2564559656"/>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Power </a:t>
            </a:r>
            <a:r>
              <a:rPr lang="en-US" dirty="0" err="1" smtClean="0"/>
              <a:t>Phasor</a:t>
            </a:r>
            <a:endParaRPr lang="en-US" dirty="0"/>
          </a:p>
        </p:txBody>
      </p:sp>
      <p:sp>
        <p:nvSpPr>
          <p:cNvPr id="3" name="Content Placeholder 2"/>
          <p:cNvSpPr>
            <a:spLocks noGrp="1"/>
          </p:cNvSpPr>
          <p:nvPr>
            <p:ph idx="1"/>
          </p:nvPr>
        </p:nvSpPr>
        <p:spPr/>
        <p:txBody>
          <a:bodyPr/>
          <a:lstStyle/>
          <a:p>
            <a:r>
              <a:rPr lang="en-US" dirty="0" smtClean="0"/>
              <a:t>Power </a:t>
            </a:r>
            <a:r>
              <a:rPr lang="en-US" dirty="0" err="1" smtClean="0"/>
              <a:t>Phasor</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225485"/>
            <a:ext cx="4392000" cy="5162400"/>
          </a:xfrm>
          <a:prstGeom prst="rect">
            <a:avLst/>
          </a:prstGeom>
        </p:spPr>
      </p:pic>
    </p:spTree>
    <p:extLst>
      <p:ext uri="{BB962C8B-B14F-4D97-AF65-F5344CB8AC3E}">
        <p14:creationId xmlns:p14="http://schemas.microsoft.com/office/powerpoint/2010/main" val="4187810597"/>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Experimental Objectives:</a:t>
            </a:r>
            <a:endParaRPr lang="en-US" dirty="0"/>
          </a:p>
          <a:p>
            <a:pPr lvl="1"/>
            <a:r>
              <a:rPr lang="en-US" dirty="0" smtClean="0"/>
              <a:t>Determine </a:t>
            </a:r>
            <a:r>
              <a:rPr lang="en-US" dirty="0"/>
              <a:t>the reactance of an inductor in a series RL circuit by measuring voltages.</a:t>
            </a:r>
          </a:p>
          <a:p>
            <a:pPr lvl="1"/>
            <a:r>
              <a:rPr lang="en-US" dirty="0" smtClean="0"/>
              <a:t>Draw </a:t>
            </a:r>
            <a:r>
              <a:rPr lang="en-US" dirty="0"/>
              <a:t>impedance and voltage </a:t>
            </a:r>
            <a:r>
              <a:rPr lang="en-US" dirty="0" err="1"/>
              <a:t>phasor</a:t>
            </a:r>
            <a:r>
              <a:rPr lang="en-US" dirty="0"/>
              <a:t> diagrams for a series RL circuit.</a:t>
            </a:r>
          </a:p>
          <a:p>
            <a:pPr lvl="1"/>
            <a:r>
              <a:rPr lang="en-US" dirty="0" smtClean="0"/>
              <a:t>Determine </a:t>
            </a:r>
            <a:r>
              <a:rPr lang="en-US" dirty="0"/>
              <a:t>the real, reactive, and apparent power for a series RL circuit.</a:t>
            </a:r>
          </a:p>
          <a:p>
            <a:pPr lvl="1"/>
            <a:r>
              <a:rPr lang="en-US" dirty="0" smtClean="0"/>
              <a:t>Explain </a:t>
            </a:r>
            <a:r>
              <a:rPr lang="en-US" dirty="0"/>
              <a:t>the effect of frequency on the impedance and voltage </a:t>
            </a:r>
            <a:r>
              <a:rPr lang="en-US" dirty="0" err="1"/>
              <a:t>phasors</a:t>
            </a:r>
            <a:r>
              <a:rPr lang="en-US" dirty="0"/>
              <a:t> for a series RL circuit</a:t>
            </a:r>
          </a:p>
          <a:p>
            <a:endParaRPr lang="en-US" dirty="0"/>
          </a:p>
        </p:txBody>
      </p:sp>
    </p:spTree>
    <p:extLst>
      <p:ext uri="{BB962C8B-B14F-4D97-AF65-F5344CB8AC3E}">
        <p14:creationId xmlns:p14="http://schemas.microsoft.com/office/powerpoint/2010/main" val="2177156378"/>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sp>
        <p:nvSpPr>
          <p:cNvPr id="3" name="Content Placeholder 2"/>
          <p:cNvSpPr>
            <a:spLocks noGrp="1"/>
          </p:cNvSpPr>
          <p:nvPr>
            <p:ph idx="1"/>
          </p:nvPr>
        </p:nvSpPr>
        <p:spPr/>
        <p:txBody>
          <a:bodyPr/>
          <a:lstStyle/>
          <a:p>
            <a:r>
              <a:rPr lang="en-US" dirty="0"/>
              <a:t>NI-ELVIS workstation</a:t>
            </a:r>
          </a:p>
          <a:p>
            <a:r>
              <a:rPr lang="en-US" dirty="0" smtClean="0"/>
              <a:t>Resistor,                (Discrete or substitution box)</a:t>
            </a:r>
          </a:p>
          <a:p>
            <a:r>
              <a:rPr lang="en-US" dirty="0" smtClean="0"/>
              <a:t>Inductor,</a:t>
            </a:r>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395432136"/>
              </p:ext>
            </p:extLst>
          </p:nvPr>
        </p:nvGraphicFramePr>
        <p:xfrm>
          <a:off x="2286000" y="1752600"/>
          <a:ext cx="914400" cy="457200"/>
        </p:xfrm>
        <a:graphic>
          <a:graphicData uri="http://schemas.openxmlformats.org/presentationml/2006/ole">
            <mc:AlternateContent xmlns:mc="http://schemas.openxmlformats.org/markup-compatibility/2006">
              <mc:Choice xmlns:v="urn:schemas-microsoft-com:vml" Requires="v">
                <p:oleObj spid="_x0000_s4206" name="Equation" r:id="rId3" imgW="355320" imgH="177480" progId="Equation.DSMT4">
                  <p:embed/>
                </p:oleObj>
              </mc:Choice>
              <mc:Fallback>
                <p:oleObj name="Equation" r:id="rId3" imgW="355320" imgH="177480" progId="Equation.DSMT4">
                  <p:embed/>
                  <p:pic>
                    <p:nvPicPr>
                      <p:cNvPr id="0" name=""/>
                      <p:cNvPicPr/>
                      <p:nvPr/>
                    </p:nvPicPr>
                    <p:blipFill>
                      <a:blip r:embed="rId4"/>
                      <a:stretch>
                        <a:fillRect/>
                      </a:stretch>
                    </p:blipFill>
                    <p:spPr>
                      <a:xfrm>
                        <a:off x="2286000" y="1752600"/>
                        <a:ext cx="914400" cy="4572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2177550"/>
              </p:ext>
            </p:extLst>
          </p:nvPr>
        </p:nvGraphicFramePr>
        <p:xfrm>
          <a:off x="2220912" y="2286000"/>
          <a:ext cx="1208088" cy="457200"/>
        </p:xfrm>
        <a:graphic>
          <a:graphicData uri="http://schemas.openxmlformats.org/presentationml/2006/ole">
            <mc:AlternateContent xmlns:mc="http://schemas.openxmlformats.org/markup-compatibility/2006">
              <mc:Choice xmlns:v="urn:schemas-microsoft-com:vml" Requires="v">
                <p:oleObj spid="_x0000_s4207" name="Equation" r:id="rId5" imgW="469800" imgH="177480" progId="Equation.DSMT4">
                  <p:embed/>
                </p:oleObj>
              </mc:Choice>
              <mc:Fallback>
                <p:oleObj name="Equation" r:id="rId5" imgW="469800" imgH="177480" progId="Equation.DSMT4">
                  <p:embed/>
                  <p:pic>
                    <p:nvPicPr>
                      <p:cNvPr id="0" name="Object 3"/>
                      <p:cNvPicPr>
                        <a:picLocks noChangeAspect="1" noChangeArrowheads="1"/>
                      </p:cNvPicPr>
                      <p:nvPr/>
                    </p:nvPicPr>
                    <p:blipFill>
                      <a:blip r:embed="rId6"/>
                      <a:srcRect/>
                      <a:stretch>
                        <a:fillRect/>
                      </a:stretch>
                    </p:blipFill>
                    <p:spPr bwMode="auto">
                      <a:xfrm>
                        <a:off x="2220912" y="2286000"/>
                        <a:ext cx="1208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102" name="Picture 6" descr="380500 - Inductance Decade Bo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9924" y="3135016"/>
            <a:ext cx="1971675" cy="24669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lvis2.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2659" y="3044642"/>
            <a:ext cx="4515541" cy="2673155"/>
          </a:xfrm>
          <a:prstGeom prst="rect">
            <a:avLst/>
          </a:prstGeom>
        </p:spPr>
      </p:pic>
      <p:pic>
        <p:nvPicPr>
          <p:cNvPr id="8" name="Picture 7" descr="649551524258b43d3addc2f754e6.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48200" y="3333234"/>
            <a:ext cx="1729597" cy="2201305"/>
          </a:xfrm>
          <a:prstGeom prst="rect">
            <a:avLst/>
          </a:prstGeom>
        </p:spPr>
      </p:pic>
    </p:spTree>
    <p:extLst>
      <p:ext uri="{BB962C8B-B14F-4D97-AF65-F5344CB8AC3E}">
        <p14:creationId xmlns:p14="http://schemas.microsoft.com/office/powerpoint/2010/main" val="2517767416"/>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lstStyle/>
          <a:p>
            <a:pPr marL="0" indent="0">
              <a:buNone/>
            </a:pPr>
            <a:r>
              <a:rPr lang="en-US" dirty="0"/>
              <a:t>The measurement instruments indicated in the following procedures are built into the </a:t>
            </a:r>
            <a:r>
              <a:rPr lang="en-US" dirty="0" smtClean="0"/>
              <a:t>NI-ELVIS system</a:t>
            </a:r>
            <a:r>
              <a:rPr lang="en-US" dirty="0"/>
              <a:t>. Use peak-to-peak readings for all voltage and current measurements in this experiment.</a:t>
            </a:r>
          </a:p>
          <a:p>
            <a:pPr marL="514350" indent="-514350">
              <a:buFont typeface="+mj-lt"/>
              <a:buAutoNum type="arabicPeriod"/>
            </a:pPr>
            <a:r>
              <a:rPr lang="en-US" dirty="0" smtClean="0"/>
              <a:t>Construct </a:t>
            </a:r>
            <a:r>
              <a:rPr lang="en-US" dirty="0"/>
              <a:t>a table for recording experimental data:</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5374100"/>
              </p:ext>
            </p:extLst>
          </p:nvPr>
        </p:nvGraphicFramePr>
        <p:xfrm>
          <a:off x="533400" y="4572000"/>
          <a:ext cx="8153400" cy="1179745"/>
        </p:xfrm>
        <a:graphic>
          <a:graphicData uri="http://schemas.openxmlformats.org/drawingml/2006/table">
            <a:tbl>
              <a:tblPr firstRow="1" bandRow="1">
                <a:tableStyleId>{5C22544A-7EE6-4342-B048-85BDC9FD1C3A}</a:tableStyleId>
              </a:tblPr>
              <a:tblGrid>
                <a:gridCol w="679450"/>
                <a:gridCol w="679450"/>
                <a:gridCol w="679450"/>
                <a:gridCol w="679450"/>
                <a:gridCol w="679450"/>
                <a:gridCol w="679450"/>
                <a:gridCol w="679450"/>
                <a:gridCol w="679450"/>
                <a:gridCol w="584200"/>
                <a:gridCol w="533400"/>
                <a:gridCol w="838200"/>
                <a:gridCol w="762000"/>
              </a:tblGrid>
              <a:tr h="762000">
                <a:tc>
                  <a:txBody>
                    <a:bodyPr/>
                    <a:lstStyle/>
                    <a:p>
                      <a:pPr algn="ctr"/>
                      <a:r>
                        <a:rPr lang="en-US" dirty="0" smtClean="0"/>
                        <a:t>R</a:t>
                      </a:r>
                      <a:endParaRPr lang="en-US" dirty="0"/>
                    </a:p>
                  </a:txBody>
                  <a:tcPr/>
                </a:tc>
                <a:tc>
                  <a:txBody>
                    <a:bodyPr/>
                    <a:lstStyle/>
                    <a:p>
                      <a:pPr algn="ctr"/>
                      <a:r>
                        <a:rPr lang="en-US" dirty="0" smtClean="0"/>
                        <a:t>L</a:t>
                      </a:r>
                      <a:endParaRPr lang="en-US" dirty="0"/>
                    </a:p>
                  </a:txBody>
                  <a:tcPr/>
                </a:tc>
                <a:tc>
                  <a:txBody>
                    <a:bodyPr/>
                    <a:lstStyle/>
                    <a:p>
                      <a:pPr algn="ctr"/>
                      <a:r>
                        <a:rPr lang="en-US" dirty="0" smtClean="0"/>
                        <a:t>f</a:t>
                      </a:r>
                      <a:endParaRPr lang="en-US" dirty="0"/>
                    </a:p>
                  </a:txBody>
                  <a:tcPr/>
                </a:tc>
                <a:tc>
                  <a:txBody>
                    <a:bodyPr/>
                    <a:lstStyle/>
                    <a:p>
                      <a:pPr algn="ctr"/>
                      <a:r>
                        <a:rPr lang="en-US" dirty="0" err="1" smtClean="0"/>
                        <a:t>Vs</a:t>
                      </a:r>
                      <a:r>
                        <a:rPr lang="en-US" baseline="0" dirty="0" smtClean="0"/>
                        <a:t> (gen)</a:t>
                      </a:r>
                      <a:endParaRPr lang="en-US" dirty="0"/>
                    </a:p>
                  </a:txBody>
                  <a:tcPr/>
                </a:tc>
                <a:tc>
                  <a:txBody>
                    <a:bodyPr/>
                    <a:lstStyle/>
                    <a:p>
                      <a:pPr algn="ctr"/>
                      <a:r>
                        <a:rPr lang="en-US" dirty="0" err="1" smtClean="0"/>
                        <a:t>Vs</a:t>
                      </a:r>
                      <a:r>
                        <a:rPr lang="en-US" dirty="0" smtClean="0"/>
                        <a:t> (</a:t>
                      </a:r>
                      <a:r>
                        <a:rPr lang="en-US" dirty="0" err="1" smtClean="0"/>
                        <a:t>osc</a:t>
                      </a:r>
                      <a:r>
                        <a:rPr lang="en-US" dirty="0" smtClean="0"/>
                        <a:t>)</a:t>
                      </a:r>
                      <a:endParaRPr lang="en-US" dirty="0"/>
                    </a:p>
                  </a:txBody>
                  <a:tcPr/>
                </a:tc>
                <a:tc>
                  <a:txBody>
                    <a:bodyPr/>
                    <a:lstStyle/>
                    <a:p>
                      <a:pPr algn="ctr"/>
                      <a:r>
                        <a:rPr lang="en-US" dirty="0" smtClean="0"/>
                        <a:t>V</a:t>
                      </a:r>
                      <a:r>
                        <a:rPr lang="en-US" strike="noStrike" baseline="-25000" dirty="0" smtClean="0"/>
                        <a:t>R</a:t>
                      </a:r>
                      <a:endParaRPr lang="en-US" dirty="0"/>
                    </a:p>
                  </a:txBody>
                  <a:tcPr/>
                </a:tc>
                <a:tc>
                  <a:txBody>
                    <a:bodyPr/>
                    <a:lstStyle/>
                    <a:p>
                      <a:pPr algn="ctr"/>
                      <a:r>
                        <a:rPr lang="en-US" dirty="0" smtClean="0"/>
                        <a:t>V</a:t>
                      </a:r>
                      <a:r>
                        <a:rPr lang="en-US" baseline="-25000" dirty="0" smtClean="0"/>
                        <a:t>L</a:t>
                      </a:r>
                      <a:endParaRPr lang="en-US" dirty="0"/>
                    </a:p>
                  </a:txBody>
                  <a:tcPr/>
                </a:tc>
                <a:tc>
                  <a:txBody>
                    <a:bodyPr/>
                    <a:lstStyle/>
                    <a:p>
                      <a:pPr algn="ctr"/>
                      <a:r>
                        <a:rPr lang="en-US" dirty="0" smtClean="0"/>
                        <a:t>I</a:t>
                      </a:r>
                      <a:endParaRPr lang="en-US" dirty="0"/>
                    </a:p>
                  </a:txBody>
                  <a:tcPr/>
                </a:tc>
                <a:tc>
                  <a:txBody>
                    <a:bodyPr/>
                    <a:lstStyle/>
                    <a:p>
                      <a:pPr algn="ctr"/>
                      <a:r>
                        <a:rPr lang="en-US" dirty="0" smtClean="0"/>
                        <a:t>X</a:t>
                      </a:r>
                      <a:r>
                        <a:rPr lang="en-US" baseline="-25000" dirty="0" smtClean="0"/>
                        <a:t>L</a:t>
                      </a:r>
                      <a:endParaRPr lang="en-US" dirty="0"/>
                    </a:p>
                  </a:txBody>
                  <a:tcPr/>
                </a:tc>
                <a:tc>
                  <a:txBody>
                    <a:bodyPr/>
                    <a:lstStyle/>
                    <a:p>
                      <a:pPr algn="ctr"/>
                      <a:r>
                        <a:rPr lang="en-US" dirty="0" smtClean="0"/>
                        <a:t>Z</a:t>
                      </a:r>
                      <a:r>
                        <a:rPr lang="en-US" baseline="-25000" dirty="0" smtClean="0"/>
                        <a:t>T</a:t>
                      </a:r>
                      <a:endParaRPr lang="en-US" dirty="0"/>
                    </a:p>
                  </a:txBody>
                  <a:tcPr/>
                </a:tc>
                <a:tc>
                  <a:txBody>
                    <a:bodyPr/>
                    <a:lstStyle/>
                    <a:p>
                      <a:pPr algn="ctr"/>
                      <a:r>
                        <a:rPr lang="en-US" dirty="0" smtClean="0"/>
                        <a:t>Phi</a:t>
                      </a:r>
                      <a:r>
                        <a:rPr lang="en-US" baseline="0" dirty="0" smtClean="0"/>
                        <a:t> (</a:t>
                      </a:r>
                      <a:r>
                        <a:rPr lang="en-US" baseline="0" dirty="0" err="1" smtClean="0"/>
                        <a:t>meas</a:t>
                      </a:r>
                      <a:r>
                        <a:rPr lang="en-US" baseline="0" dirty="0" smtClean="0"/>
                        <a:t>)</a:t>
                      </a:r>
                      <a:endParaRPr lang="en-US" dirty="0"/>
                    </a:p>
                  </a:txBody>
                  <a:tcPr/>
                </a:tc>
                <a:tc>
                  <a:txBody>
                    <a:bodyPr/>
                    <a:lstStyle/>
                    <a:p>
                      <a:pPr algn="ctr"/>
                      <a:r>
                        <a:rPr lang="en-US" dirty="0" smtClean="0"/>
                        <a:t>Phi (</a:t>
                      </a:r>
                      <a:r>
                        <a:rPr lang="en-US" dirty="0" err="1" smtClean="0"/>
                        <a:t>calc</a:t>
                      </a:r>
                      <a:r>
                        <a:rPr lang="en-US" dirty="0" smtClean="0"/>
                        <a:t>)</a:t>
                      </a:r>
                      <a:endParaRPr lang="en-US" dirty="0"/>
                    </a:p>
                  </a:txBody>
                  <a:tcPr/>
                </a:tc>
              </a:tr>
              <a:tr h="417745">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32190478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Custom Design">
  <a:themeElements>
    <a:clrScheme name="Custom 4">
      <a:dk1>
        <a:sysClr val="windowText" lastClr="000000"/>
      </a:dk1>
      <a:lt1>
        <a:sysClr val="window" lastClr="FFFFFF"/>
      </a:lt1>
      <a:dk2>
        <a:srgbClr val="1F497D"/>
      </a:dk2>
      <a:lt2>
        <a:srgbClr val="4F81BD"/>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ll 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Custom 4">
      <a:dk1>
        <a:sysClr val="windowText" lastClr="000000"/>
      </a:dk1>
      <a:lt1>
        <a:sysClr val="window" lastClr="FFFFFF"/>
      </a:lt1>
      <a:dk2>
        <a:srgbClr val="1F497D"/>
      </a:dk2>
      <a:lt2>
        <a:srgbClr val="4F81BD"/>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ll 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2041</TotalTime>
  <Words>14556</Words>
  <Application>Microsoft Macintosh PowerPoint</Application>
  <PresentationFormat>On-screen Show (4:3)</PresentationFormat>
  <Paragraphs>1061</Paragraphs>
  <Slides>190</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190</vt:i4>
      </vt:variant>
    </vt:vector>
  </HeadingPairs>
  <TitlesOfParts>
    <vt:vector size="193" baseType="lpstr">
      <vt:lpstr>2_Custom Design</vt:lpstr>
      <vt:lpstr>3_Custom Design</vt:lpstr>
      <vt:lpstr>Equation</vt:lpstr>
      <vt:lpstr>Pre-Labs for ECE 212</vt:lpstr>
      <vt:lpstr>ECE 212 - Electrical Engineering Lab I</vt:lpstr>
      <vt:lpstr>ORIENTATION</vt:lpstr>
      <vt:lpstr>Introduction</vt:lpstr>
      <vt:lpstr>Lab Objectives</vt:lpstr>
      <vt:lpstr>Lab Objectives contd…</vt:lpstr>
      <vt:lpstr>Lab Objectives contd…</vt:lpstr>
      <vt:lpstr>Student Responsibilities</vt:lpstr>
      <vt:lpstr>Use of laboratory instruments</vt:lpstr>
      <vt:lpstr>Use of laboratory instruments contd…</vt:lpstr>
      <vt:lpstr>Lab Policy</vt:lpstr>
      <vt:lpstr>Lab Policy contd…</vt:lpstr>
      <vt:lpstr>Grading Policy</vt:lpstr>
      <vt:lpstr>The Laboratory Notebook</vt:lpstr>
      <vt:lpstr>The Laboratory Report</vt:lpstr>
      <vt:lpstr>The Laboratory Report-Format</vt:lpstr>
      <vt:lpstr>Tentative Schedule</vt:lpstr>
      <vt:lpstr>Contact Information</vt:lpstr>
      <vt:lpstr>Safety</vt:lpstr>
      <vt:lpstr>Safety contd…</vt:lpstr>
      <vt:lpstr>Physiology of Electrical Injuries</vt:lpstr>
      <vt:lpstr>Prevention of Electrical Injuries</vt:lpstr>
      <vt:lpstr>Prevention of Electrical Injuries contd…</vt:lpstr>
      <vt:lpstr>After Accident Action</vt:lpstr>
      <vt:lpstr>After Accident Action contd…</vt:lpstr>
      <vt:lpstr>Emergency Numbers</vt:lpstr>
      <vt:lpstr>Safety Video</vt:lpstr>
      <vt:lpstr>Conclusions</vt:lpstr>
      <vt:lpstr>Preparations for Next Week</vt:lpstr>
      <vt:lpstr>Preparations for Next Week contd…</vt:lpstr>
      <vt:lpstr>References</vt:lpstr>
      <vt:lpstr>PowerPoint Presentation</vt:lpstr>
      <vt:lpstr>ECE 212 - Electrical Engineering Lab II</vt:lpstr>
      <vt:lpstr>AVERAGE AND RMS VALUES</vt:lpstr>
      <vt:lpstr>Introduction</vt:lpstr>
      <vt:lpstr>Lab Objective</vt:lpstr>
      <vt:lpstr>Equipment Needed</vt:lpstr>
      <vt:lpstr>Background</vt:lpstr>
      <vt:lpstr>Background contd…</vt:lpstr>
      <vt:lpstr>Background contd…</vt:lpstr>
      <vt:lpstr>Background contd…</vt:lpstr>
      <vt:lpstr>Background contd…</vt:lpstr>
      <vt:lpstr>Background contd…</vt:lpstr>
      <vt:lpstr>Background contd…</vt:lpstr>
      <vt:lpstr>Background contd…</vt:lpstr>
      <vt:lpstr>Background contd…</vt:lpstr>
      <vt:lpstr>Background contd…</vt:lpstr>
      <vt:lpstr>Procedure</vt:lpstr>
      <vt:lpstr>Procedure contd…</vt:lpstr>
      <vt:lpstr>Procedure contd…</vt:lpstr>
      <vt:lpstr>Procedure contd…</vt:lpstr>
      <vt:lpstr>Lab 2-Student Tasks</vt:lpstr>
      <vt:lpstr>Preparations for Next Week</vt:lpstr>
      <vt:lpstr>References</vt:lpstr>
      <vt:lpstr>PowerPoint Presentation</vt:lpstr>
      <vt:lpstr>ECE 212 - Electrical Engineering Lab III</vt:lpstr>
      <vt:lpstr>CAPACITORS  AND SERIES RC CIRCUITS</vt:lpstr>
      <vt:lpstr>Introduction</vt:lpstr>
      <vt:lpstr>Lab Objective</vt:lpstr>
      <vt:lpstr>Lab Objective contd…</vt:lpstr>
      <vt:lpstr>Equipment Needed</vt:lpstr>
      <vt:lpstr>Background</vt:lpstr>
      <vt:lpstr>Background contd…</vt:lpstr>
      <vt:lpstr>Background contd…</vt:lpstr>
      <vt:lpstr>Background contd…</vt:lpstr>
      <vt:lpstr>Background contd…</vt:lpstr>
      <vt:lpstr>Background contd…</vt:lpstr>
      <vt:lpstr>Background contd…</vt:lpstr>
      <vt:lpstr>Background contd…</vt:lpstr>
      <vt:lpstr>Background contd…</vt:lpstr>
      <vt:lpstr>Background contd…</vt:lpstr>
      <vt:lpstr>Background contd…</vt:lpstr>
      <vt:lpstr>Background contd…</vt:lpstr>
      <vt:lpstr>Safety Precautions</vt:lpstr>
      <vt:lpstr>Procedure</vt:lpstr>
      <vt:lpstr>Procedure contd…</vt:lpstr>
      <vt:lpstr>Procedure contd…</vt:lpstr>
      <vt:lpstr>Procedure contd…</vt:lpstr>
      <vt:lpstr>Procedure contd…</vt:lpstr>
      <vt:lpstr>Procedure contd…</vt:lpstr>
      <vt:lpstr>Procedure contd…</vt:lpstr>
      <vt:lpstr>Procedure contd…</vt:lpstr>
      <vt:lpstr>Lab 3-Student Tasks</vt:lpstr>
      <vt:lpstr>Lab 3-Student Tasks contd…</vt:lpstr>
      <vt:lpstr>Preparations for Next Week</vt:lpstr>
      <vt:lpstr>References</vt:lpstr>
      <vt:lpstr>PowerPoint Presentation</vt:lpstr>
      <vt:lpstr>ECE 212 - Electrical Engineering Lab IV</vt:lpstr>
      <vt:lpstr>Inductors and Series RL Circuits</vt:lpstr>
      <vt:lpstr>Introduction</vt:lpstr>
      <vt:lpstr>Background: </vt:lpstr>
      <vt:lpstr>Background</vt:lpstr>
      <vt:lpstr>Background</vt:lpstr>
      <vt:lpstr>Background: Phasors</vt:lpstr>
      <vt:lpstr>Background: Power</vt:lpstr>
      <vt:lpstr>Background: Power Phasor</vt:lpstr>
      <vt:lpstr>Objectives</vt:lpstr>
      <vt:lpstr>Equipment</vt:lpstr>
      <vt:lpstr>Procedure</vt:lpstr>
      <vt:lpstr>Procedure</vt:lpstr>
      <vt:lpstr>Procedure</vt:lpstr>
      <vt:lpstr>Procedure</vt:lpstr>
      <vt:lpstr>Procedure</vt:lpstr>
      <vt:lpstr>Preparations for Next Week</vt:lpstr>
      <vt:lpstr>ECE 212 - Electrical Engineering Lab V</vt:lpstr>
      <vt:lpstr>Parallel RC &amp; RL Circuits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ECE 212 - Electrical Engineering Lab VI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ECE 212 - Electrical Engineering Lab VII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ECE 212 - Electrical Engineering Lab VIII</vt:lpstr>
      <vt:lpstr>Transformers</vt:lpstr>
      <vt:lpstr>Introduction</vt:lpstr>
      <vt:lpstr>Background</vt:lpstr>
      <vt:lpstr>Background</vt:lpstr>
      <vt:lpstr>Background: Impedance Matching</vt:lpstr>
      <vt:lpstr>Objectives</vt:lpstr>
      <vt:lpstr>Equipment</vt:lpstr>
      <vt:lpstr>Procedure</vt:lpstr>
      <vt:lpstr>Procedure</vt:lpstr>
      <vt:lpstr>PowerPoint Presentation</vt:lpstr>
      <vt:lpstr>PowerPoint Presentation</vt:lpstr>
      <vt:lpstr>PowerPoint Presentation</vt:lpstr>
      <vt:lpstr>PowerPoint Presentation</vt:lpstr>
      <vt:lpstr>PowerPoint Presentation</vt:lpstr>
      <vt:lpstr>PowerPoint Presentation</vt:lpstr>
      <vt:lpstr>Preparations for Next Week</vt:lpstr>
      <vt:lpstr>ECE 212 - Electrical Engineering Lab IX</vt:lpstr>
      <vt:lpstr>Two-Port Network Characterization</vt:lpstr>
      <vt:lpstr>Introduction</vt:lpstr>
      <vt:lpstr>Background</vt:lpstr>
      <vt:lpstr>Background</vt:lpstr>
      <vt:lpstr>Background: Estimating the parameters</vt:lpstr>
      <vt:lpstr>Background: Estimating the parameters</vt:lpstr>
      <vt:lpstr>Background: Estimating the parameters</vt:lpstr>
      <vt:lpstr>Background</vt:lpstr>
      <vt:lpstr>Information</vt:lpstr>
      <vt:lpstr>Information</vt:lpstr>
      <vt:lpstr>Objectives</vt:lpstr>
      <vt:lpstr>Equipment</vt:lpstr>
      <vt:lpstr>Procedure:</vt:lpstr>
      <vt:lpstr>Procedure: Z parameters</vt:lpstr>
      <vt:lpstr>Procedure</vt:lpstr>
      <vt:lpstr>Preparations for Next Week</vt:lpstr>
      <vt:lpstr>PowerPoint Presentation</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Inductors and Series RL Circuits</dc:title>
  <dc:creator> </dc:creator>
  <cp:lastModifiedBy>Guneet Bedi</cp:lastModifiedBy>
  <cp:revision>93</cp:revision>
  <dcterms:created xsi:type="dcterms:W3CDTF">2013-03-06T02:04:52Z</dcterms:created>
  <dcterms:modified xsi:type="dcterms:W3CDTF">2013-05-01T04:41:45Z</dcterms:modified>
</cp:coreProperties>
</file>