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73"/>
  </p:notesMasterIdLst>
  <p:handoutMasterIdLst>
    <p:handoutMasterId r:id="rId74"/>
  </p:handoutMasterIdLst>
  <p:sldIdLst>
    <p:sldId id="483" r:id="rId2"/>
    <p:sldId id="486" r:id="rId3"/>
    <p:sldId id="484" r:id="rId4"/>
    <p:sldId id="543" r:id="rId5"/>
    <p:sldId id="544" r:id="rId6"/>
    <p:sldId id="488" r:id="rId7"/>
    <p:sldId id="542" r:id="rId8"/>
    <p:sldId id="485" r:id="rId9"/>
    <p:sldId id="489" r:id="rId10"/>
    <p:sldId id="487" r:id="rId11"/>
    <p:sldId id="490" r:id="rId12"/>
    <p:sldId id="547" r:id="rId13"/>
    <p:sldId id="548" r:id="rId14"/>
    <p:sldId id="549" r:id="rId15"/>
    <p:sldId id="550" r:id="rId16"/>
    <p:sldId id="551" r:id="rId17"/>
    <p:sldId id="590" r:id="rId18"/>
    <p:sldId id="591" r:id="rId19"/>
    <p:sldId id="592" r:id="rId20"/>
    <p:sldId id="593" r:id="rId21"/>
    <p:sldId id="594" r:id="rId22"/>
    <p:sldId id="595" r:id="rId23"/>
    <p:sldId id="598" r:id="rId24"/>
    <p:sldId id="597" r:id="rId25"/>
    <p:sldId id="599" r:id="rId26"/>
    <p:sldId id="600" r:id="rId27"/>
    <p:sldId id="601" r:id="rId28"/>
    <p:sldId id="602" r:id="rId29"/>
    <p:sldId id="603" r:id="rId30"/>
    <p:sldId id="604" r:id="rId31"/>
    <p:sldId id="605" r:id="rId32"/>
    <p:sldId id="606" r:id="rId33"/>
    <p:sldId id="607" r:id="rId34"/>
    <p:sldId id="608" r:id="rId35"/>
    <p:sldId id="575" r:id="rId36"/>
    <p:sldId id="576" r:id="rId37"/>
    <p:sldId id="577" r:id="rId38"/>
    <p:sldId id="578" r:id="rId39"/>
    <p:sldId id="579" r:id="rId40"/>
    <p:sldId id="580" r:id="rId41"/>
    <p:sldId id="581" r:id="rId42"/>
    <p:sldId id="582" r:id="rId43"/>
    <p:sldId id="583" r:id="rId44"/>
    <p:sldId id="584" r:id="rId45"/>
    <p:sldId id="586" r:id="rId46"/>
    <p:sldId id="587" r:id="rId47"/>
    <p:sldId id="588" r:id="rId48"/>
    <p:sldId id="589" r:id="rId49"/>
    <p:sldId id="573" r:id="rId50"/>
    <p:sldId id="552" r:id="rId51"/>
    <p:sldId id="553" r:id="rId52"/>
    <p:sldId id="554" r:id="rId53"/>
    <p:sldId id="555" r:id="rId54"/>
    <p:sldId id="556" r:id="rId55"/>
    <p:sldId id="557" r:id="rId56"/>
    <p:sldId id="558" r:id="rId57"/>
    <p:sldId id="559" r:id="rId58"/>
    <p:sldId id="560" r:id="rId59"/>
    <p:sldId id="561" r:id="rId60"/>
    <p:sldId id="562" r:id="rId61"/>
    <p:sldId id="563" r:id="rId62"/>
    <p:sldId id="564" r:id="rId63"/>
    <p:sldId id="565" r:id="rId64"/>
    <p:sldId id="566" r:id="rId65"/>
    <p:sldId id="567" r:id="rId66"/>
    <p:sldId id="568" r:id="rId67"/>
    <p:sldId id="569" r:id="rId68"/>
    <p:sldId id="570" r:id="rId69"/>
    <p:sldId id="571" r:id="rId70"/>
    <p:sldId id="572" r:id="rId71"/>
    <p:sldId id="609" r:id="rId72"/>
  </p:sldIdLst>
  <p:sldSz cx="9144000" cy="6858000" type="screen4x3"/>
  <p:notesSz cx="6940550" cy="9226550"/>
  <p:custDataLst>
    <p:tags r:id="rId76"/>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D60093"/>
    <a:srgbClr val="0000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88" autoAdjust="0"/>
    <p:restoredTop sz="86441" autoAdjust="0"/>
  </p:normalViewPr>
  <p:slideViewPr>
    <p:cSldViewPr snapToGrid="0">
      <p:cViewPr varScale="1">
        <p:scale>
          <a:sx n="69" d="100"/>
          <a:sy n="69" d="100"/>
        </p:scale>
        <p:origin x="-104" y="-3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699"/>
    </p:cViewPr>
  </p:sorterViewPr>
  <p:notesViewPr>
    <p:cSldViewPr snapToGrid="0">
      <p:cViewPr varScale="1">
        <p:scale>
          <a:sx n="81" d="100"/>
          <a:sy n="81" d="100"/>
        </p:scale>
        <p:origin x="-3804" y="-90"/>
      </p:cViewPr>
      <p:guideLst>
        <p:guide orient="horz" pos="2906"/>
        <p:guide pos="218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notesMaster" Target="notesMasters/notesMaster1.xml"/><Relationship Id="rId74" Type="http://schemas.openxmlformats.org/officeDocument/2006/relationships/handoutMaster" Target="handoutMasters/handoutMaster1.xml"/><Relationship Id="rId75" Type="http://schemas.openxmlformats.org/officeDocument/2006/relationships/printerSettings" Target="printerSettings/printerSettings1.bin"/><Relationship Id="rId76" Type="http://schemas.openxmlformats.org/officeDocument/2006/relationships/tags" Target="tags/tag1.xml"/><Relationship Id="rId77" Type="http://schemas.openxmlformats.org/officeDocument/2006/relationships/presProps" Target="presProps.xml"/><Relationship Id="rId78" Type="http://schemas.openxmlformats.org/officeDocument/2006/relationships/viewProps" Target="viewProps.xml"/><Relationship Id="rId79" Type="http://schemas.openxmlformats.org/officeDocument/2006/relationships/theme" Target="theme/theme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08313" cy="460375"/>
          </a:xfrm>
          <a:prstGeom prst="rect">
            <a:avLst/>
          </a:prstGeom>
        </p:spPr>
        <p:txBody>
          <a:bodyPr vert="horz" lIns="87381" tIns="43691" rIns="87381" bIns="43691" rtlCol="0"/>
          <a:lstStyle>
            <a:lvl1pPr algn="l">
              <a:defRPr sz="1100"/>
            </a:lvl1pPr>
          </a:lstStyle>
          <a:p>
            <a:pPr>
              <a:defRPr/>
            </a:pPr>
            <a:endParaRPr lang="en-US" dirty="0"/>
          </a:p>
        </p:txBody>
      </p:sp>
      <p:sp>
        <p:nvSpPr>
          <p:cNvPr id="3" name="Date Placeholder 2"/>
          <p:cNvSpPr>
            <a:spLocks noGrp="1"/>
          </p:cNvSpPr>
          <p:nvPr>
            <p:ph type="dt" sz="quarter" idx="1"/>
          </p:nvPr>
        </p:nvSpPr>
        <p:spPr>
          <a:xfrm>
            <a:off x="3930651" y="1"/>
            <a:ext cx="3008313" cy="460375"/>
          </a:xfrm>
          <a:prstGeom prst="rect">
            <a:avLst/>
          </a:prstGeom>
        </p:spPr>
        <p:txBody>
          <a:bodyPr vert="horz" lIns="87381" tIns="43691" rIns="87381" bIns="43691" rtlCol="0"/>
          <a:lstStyle>
            <a:lvl1pPr algn="r">
              <a:defRPr sz="1100"/>
            </a:lvl1pPr>
          </a:lstStyle>
          <a:p>
            <a:pPr>
              <a:defRPr/>
            </a:pPr>
            <a:fld id="{C8419570-1A6E-415F-88AB-002A3E7A36C6}" type="datetimeFigureOut">
              <a:rPr lang="en-US"/>
              <a:pPr>
                <a:defRPr/>
              </a:pPr>
              <a:t>01/05/13</a:t>
            </a:fld>
            <a:endParaRPr lang="en-US" dirty="0"/>
          </a:p>
        </p:txBody>
      </p:sp>
      <p:sp>
        <p:nvSpPr>
          <p:cNvPr id="4" name="Footer Placeholder 3"/>
          <p:cNvSpPr>
            <a:spLocks noGrp="1"/>
          </p:cNvSpPr>
          <p:nvPr>
            <p:ph type="ftr" sz="quarter" idx="2"/>
          </p:nvPr>
        </p:nvSpPr>
        <p:spPr>
          <a:xfrm>
            <a:off x="0" y="8764589"/>
            <a:ext cx="3008313" cy="460375"/>
          </a:xfrm>
          <a:prstGeom prst="rect">
            <a:avLst/>
          </a:prstGeom>
        </p:spPr>
        <p:txBody>
          <a:bodyPr vert="horz" lIns="87381" tIns="43691" rIns="87381" bIns="43691" rtlCol="0" anchor="b"/>
          <a:lstStyle>
            <a:lvl1pPr algn="l">
              <a:defRPr sz="1100"/>
            </a:lvl1pPr>
          </a:lstStyle>
          <a:p>
            <a:pPr>
              <a:defRPr/>
            </a:pPr>
            <a:endParaRPr lang="en-US" dirty="0"/>
          </a:p>
        </p:txBody>
      </p:sp>
      <p:sp>
        <p:nvSpPr>
          <p:cNvPr id="5" name="Slide Number Placeholder 4"/>
          <p:cNvSpPr>
            <a:spLocks noGrp="1"/>
          </p:cNvSpPr>
          <p:nvPr>
            <p:ph type="sldNum" sz="quarter" idx="3"/>
          </p:nvPr>
        </p:nvSpPr>
        <p:spPr>
          <a:xfrm>
            <a:off x="3930651" y="8764589"/>
            <a:ext cx="3008313" cy="460375"/>
          </a:xfrm>
          <a:prstGeom prst="rect">
            <a:avLst/>
          </a:prstGeom>
        </p:spPr>
        <p:txBody>
          <a:bodyPr vert="horz" lIns="87381" tIns="43691" rIns="87381" bIns="43691" rtlCol="0" anchor="b"/>
          <a:lstStyle>
            <a:lvl1pPr algn="r">
              <a:defRPr sz="1100"/>
            </a:lvl1pPr>
          </a:lstStyle>
          <a:p>
            <a:pPr>
              <a:defRPr/>
            </a:pPr>
            <a:fld id="{7B674B00-B759-4AA5-AAF0-E77442041824}" type="slidenum">
              <a:rPr lang="en-US"/>
              <a:pPr>
                <a:defRPr/>
              </a:pPr>
              <a:t>‹#›</a:t>
            </a:fld>
            <a:endParaRPr lang="en-US" dirty="0"/>
          </a:p>
        </p:txBody>
      </p:sp>
    </p:spTree>
    <p:extLst>
      <p:ext uri="{BB962C8B-B14F-4D97-AF65-F5344CB8AC3E}">
        <p14:creationId xmlns:p14="http://schemas.microsoft.com/office/powerpoint/2010/main" val="12311756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1"/>
            <a:ext cx="3008313" cy="460375"/>
          </a:xfrm>
          <a:prstGeom prst="rect">
            <a:avLst/>
          </a:prstGeom>
          <a:noFill/>
          <a:ln w="9525">
            <a:noFill/>
            <a:miter lim="800000"/>
            <a:headEnd/>
            <a:tailEnd/>
          </a:ln>
          <a:effectLst/>
        </p:spPr>
        <p:txBody>
          <a:bodyPr vert="horz" wrap="square" lIns="87381" tIns="43691" rIns="87381" bIns="43691" numCol="1" anchor="t" anchorCtr="0" compatLnSpc="1">
            <a:prstTxWarp prst="textNoShape">
              <a:avLst/>
            </a:prstTxWarp>
          </a:bodyPr>
          <a:lstStyle>
            <a:lvl1pPr eaLnBrk="1" hangingPunct="1">
              <a:defRPr sz="1100"/>
            </a:lvl1pPr>
          </a:lstStyle>
          <a:p>
            <a:pPr>
              <a:defRPr/>
            </a:pPr>
            <a:endParaRPr lang="en-US" dirty="0"/>
          </a:p>
        </p:txBody>
      </p:sp>
      <p:sp>
        <p:nvSpPr>
          <p:cNvPr id="56323" name="Rectangle 3"/>
          <p:cNvSpPr>
            <a:spLocks noGrp="1" noChangeArrowheads="1"/>
          </p:cNvSpPr>
          <p:nvPr>
            <p:ph type="dt" idx="1"/>
          </p:nvPr>
        </p:nvSpPr>
        <p:spPr bwMode="auto">
          <a:xfrm>
            <a:off x="3930651" y="1"/>
            <a:ext cx="3008313" cy="460375"/>
          </a:xfrm>
          <a:prstGeom prst="rect">
            <a:avLst/>
          </a:prstGeom>
          <a:noFill/>
          <a:ln w="9525">
            <a:noFill/>
            <a:miter lim="800000"/>
            <a:headEnd/>
            <a:tailEnd/>
          </a:ln>
          <a:effectLst/>
        </p:spPr>
        <p:txBody>
          <a:bodyPr vert="horz" wrap="square" lIns="87381" tIns="43691" rIns="87381" bIns="43691" numCol="1" anchor="t" anchorCtr="0" compatLnSpc="1">
            <a:prstTxWarp prst="textNoShape">
              <a:avLst/>
            </a:prstTxWarp>
          </a:bodyPr>
          <a:lstStyle>
            <a:lvl1pPr algn="r" eaLnBrk="1" hangingPunct="1">
              <a:defRPr sz="1100"/>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1163638" y="692150"/>
            <a:ext cx="4613275" cy="346075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93739" y="4383089"/>
            <a:ext cx="5553075" cy="4151312"/>
          </a:xfrm>
          <a:prstGeom prst="rect">
            <a:avLst/>
          </a:prstGeom>
          <a:noFill/>
          <a:ln w="9525">
            <a:noFill/>
            <a:miter lim="800000"/>
            <a:headEnd/>
            <a:tailEnd/>
          </a:ln>
          <a:effectLst/>
        </p:spPr>
        <p:txBody>
          <a:bodyPr vert="horz" wrap="square" lIns="87381" tIns="43691" rIns="87381" bIns="436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326" name="Rectangle 6"/>
          <p:cNvSpPr>
            <a:spLocks noGrp="1" noChangeArrowheads="1"/>
          </p:cNvSpPr>
          <p:nvPr>
            <p:ph type="ftr" sz="quarter" idx="4"/>
          </p:nvPr>
        </p:nvSpPr>
        <p:spPr bwMode="auto">
          <a:xfrm>
            <a:off x="0" y="8764589"/>
            <a:ext cx="3008313" cy="460375"/>
          </a:xfrm>
          <a:prstGeom prst="rect">
            <a:avLst/>
          </a:prstGeom>
          <a:noFill/>
          <a:ln w="9525">
            <a:noFill/>
            <a:miter lim="800000"/>
            <a:headEnd/>
            <a:tailEnd/>
          </a:ln>
          <a:effectLst/>
        </p:spPr>
        <p:txBody>
          <a:bodyPr vert="horz" wrap="square" lIns="87381" tIns="43691" rIns="87381" bIns="43691" numCol="1" anchor="b" anchorCtr="0" compatLnSpc="1">
            <a:prstTxWarp prst="textNoShape">
              <a:avLst/>
            </a:prstTxWarp>
          </a:bodyPr>
          <a:lstStyle>
            <a:lvl1pPr eaLnBrk="1" hangingPunct="1">
              <a:defRPr sz="1100"/>
            </a:lvl1pPr>
          </a:lstStyle>
          <a:p>
            <a:pPr>
              <a:defRPr/>
            </a:pPr>
            <a:endParaRPr lang="en-US" dirty="0"/>
          </a:p>
        </p:txBody>
      </p:sp>
      <p:sp>
        <p:nvSpPr>
          <p:cNvPr id="56327" name="Rectangle 7"/>
          <p:cNvSpPr>
            <a:spLocks noGrp="1" noChangeArrowheads="1"/>
          </p:cNvSpPr>
          <p:nvPr>
            <p:ph type="sldNum" sz="quarter" idx="5"/>
          </p:nvPr>
        </p:nvSpPr>
        <p:spPr bwMode="auto">
          <a:xfrm>
            <a:off x="3930651" y="8764589"/>
            <a:ext cx="3008313" cy="460375"/>
          </a:xfrm>
          <a:prstGeom prst="rect">
            <a:avLst/>
          </a:prstGeom>
          <a:noFill/>
          <a:ln w="9525">
            <a:noFill/>
            <a:miter lim="800000"/>
            <a:headEnd/>
            <a:tailEnd/>
          </a:ln>
          <a:effectLst/>
        </p:spPr>
        <p:txBody>
          <a:bodyPr vert="horz" wrap="square" lIns="87381" tIns="43691" rIns="87381" bIns="43691" numCol="1" anchor="b" anchorCtr="0" compatLnSpc="1">
            <a:prstTxWarp prst="textNoShape">
              <a:avLst/>
            </a:prstTxWarp>
          </a:bodyPr>
          <a:lstStyle>
            <a:lvl1pPr algn="r" eaLnBrk="1" hangingPunct="1">
              <a:defRPr sz="1100"/>
            </a:lvl1pPr>
          </a:lstStyle>
          <a:p>
            <a:pPr>
              <a:defRPr/>
            </a:pPr>
            <a:fld id="{EDF89370-1576-419C-8D17-A382FD2A54D3}" type="slidenum">
              <a:rPr lang="en-US"/>
              <a:pPr>
                <a:defRPr/>
              </a:pPr>
              <a:t>‹#›</a:t>
            </a:fld>
            <a:endParaRPr lang="en-US" dirty="0"/>
          </a:p>
        </p:txBody>
      </p:sp>
    </p:spTree>
    <p:extLst>
      <p:ext uri="{BB962C8B-B14F-4D97-AF65-F5344CB8AC3E}">
        <p14:creationId xmlns:p14="http://schemas.microsoft.com/office/powerpoint/2010/main" val="2538413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16</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35</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36</a:t>
            </a:fld>
            <a:endParaRPr lang="en-US"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37</a:t>
            </a:fld>
            <a:endParaRPr lang="en-US" dirty="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38</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39</a:t>
            </a:fld>
            <a:endParaRPr 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40</a:t>
            </a:fld>
            <a:endParaRPr lang="en-US"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41</a:t>
            </a:fld>
            <a:endParaRPr lang="en-US"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42</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43</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44</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17</a:t>
            </a:fld>
            <a:endParaRPr lang="en-US"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46</a:t>
            </a:fld>
            <a:endParaRPr lang="en-US"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47</a:t>
            </a:fld>
            <a:endParaRPr lang="en-US" dirty="0">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48</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49</a:t>
            </a:fld>
            <a:endParaRPr lang="en-US" dirty="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50</a:t>
            </a:fld>
            <a:endParaRPr lang="en-US" dirty="0">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51</a:t>
            </a:fld>
            <a:endParaRPr lang="en-US" dirty="0">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52</a:t>
            </a:fld>
            <a:endParaRPr lang="en-US" dirty="0">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53</a:t>
            </a:fld>
            <a:endParaRPr lang="en-US" dirty="0">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54</a:t>
            </a:fld>
            <a:endParaRPr lang="en-US" dirty="0">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55</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18</a:t>
            </a:fld>
            <a:endParaRPr lang="en-US" dirty="0">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56</a:t>
            </a:fld>
            <a:endParaRPr lang="en-US" dirty="0">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57</a:t>
            </a:fld>
            <a:endParaRPr lang="en-US" dirty="0">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58</a:t>
            </a:fld>
            <a:endParaRPr lang="en-US" dirty="0">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a:solidFill>
                  <a:prstClr val="black"/>
                </a:solidFill>
              </a:rPr>
              <a:pPr>
                <a:defRPr/>
              </a:pPr>
              <a:t>59</a:t>
            </a:fld>
            <a:endParaRPr lang="en-US" dirty="0">
              <a:solidFill>
                <a:prstClr val="black"/>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a:solidFill>
                  <a:prstClr val="black"/>
                </a:solidFill>
              </a:rPr>
              <a:pPr>
                <a:defRPr/>
              </a:pPr>
              <a:t>60</a:t>
            </a:fld>
            <a:endParaRPr lang="en-US" dirty="0">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DF89370-1576-419C-8D17-A382FD2A54D3}" type="slidenum">
              <a:rPr lang="en-US">
                <a:solidFill>
                  <a:prstClr val="black"/>
                </a:solidFill>
              </a:rPr>
              <a:pPr>
                <a:defRPr/>
              </a:pPr>
              <a:t>61</a:t>
            </a:fld>
            <a:endParaRPr lang="en-US" dirty="0">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66</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19</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20</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21</a:t>
            </a:fld>
            <a:endParaRPr lang="en-US"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22</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23</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DF89370-1576-419C-8D17-A382FD2A54D3}" type="slidenum">
              <a:rPr lang="en-US" smtClean="0">
                <a:solidFill>
                  <a:prstClr val="black"/>
                </a:solidFill>
              </a:rPr>
              <a:pPr>
                <a:defRPr/>
              </a:pPr>
              <a:t>30</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DSCN1392.JPG"/>
          <p:cNvPicPr>
            <a:picLocks noChangeAspect="1"/>
          </p:cNvPicPr>
          <p:nvPr userDrawn="1"/>
        </p:nvPicPr>
        <p:blipFill>
          <a:blip r:embed="rId2" cstate="print">
            <a:duotone>
              <a:schemeClr val="accent4">
                <a:shade val="45000"/>
                <a:satMod val="135000"/>
              </a:schemeClr>
              <a:prstClr val="white"/>
            </a:duotone>
          </a:blip>
          <a:srcRect/>
          <a:stretch>
            <a:fillRect/>
          </a:stretch>
        </p:blipFill>
        <p:spPr>
          <a:xfrm>
            <a:off x="3443845" y="2612571"/>
            <a:ext cx="2214109" cy="2232561"/>
          </a:xfrm>
          <a:prstGeom prst="rect">
            <a:avLst/>
          </a:prstGeom>
        </p:spPr>
      </p:pic>
      <p:sp>
        <p:nvSpPr>
          <p:cNvPr id="2" name="Title 1"/>
          <p:cNvSpPr>
            <a:spLocks noGrp="1"/>
          </p:cNvSpPr>
          <p:nvPr>
            <p:ph type="ctrTitle"/>
          </p:nvPr>
        </p:nvSpPr>
        <p:spPr>
          <a:xfrm>
            <a:off x="0" y="1097272"/>
            <a:ext cx="7772400" cy="1470025"/>
          </a:xfrm>
        </p:spPr>
        <p:txBody>
          <a:bodyPr>
            <a:normAutofit/>
          </a:bodyPr>
          <a:lstStyle>
            <a:lvl1pPr>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1383476" y="4954979"/>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25908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8200" y="10668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13" descr="DSCN1392.JPG"/>
          <p:cNvPicPr>
            <a:picLocks noChangeAspect="1"/>
          </p:cNvPicPr>
          <p:nvPr userDrawn="1"/>
        </p:nvPicPr>
        <p:blipFill>
          <a:blip r:embed="rId13" cstate="print"/>
          <a:srcRect/>
          <a:stretch>
            <a:fillRect/>
          </a:stretch>
        </p:blipFill>
        <p:spPr bwMode="auto">
          <a:xfrm>
            <a:off x="617538" y="1057275"/>
            <a:ext cx="5800725" cy="5800725"/>
          </a:xfrm>
          <a:prstGeom prst="rect">
            <a:avLst/>
          </a:prstGeom>
          <a:noFill/>
          <a:ln w="9525">
            <a:noFill/>
            <a:miter lim="800000"/>
            <a:headEnd/>
            <a:tailEnd/>
          </a:ln>
        </p:spPr>
      </p:pic>
      <p:sp>
        <p:nvSpPr>
          <p:cNvPr id="8" name="Rectangle 9"/>
          <p:cNvSpPr>
            <a:spLocks noChangeArrowheads="1"/>
          </p:cNvSpPr>
          <p:nvPr userDrawn="1"/>
        </p:nvSpPr>
        <p:spPr bwMode="auto">
          <a:xfrm>
            <a:off x="0" y="0"/>
            <a:ext cx="9144000" cy="6858000"/>
          </a:xfrm>
          <a:prstGeom prst="rect">
            <a:avLst/>
          </a:prstGeom>
          <a:solidFill>
            <a:schemeClr val="bg1"/>
          </a:solidFill>
          <a:ln w="57150">
            <a:solidFill>
              <a:srgbClr val="7030A0"/>
            </a:solidFill>
            <a:miter lim="800000"/>
            <a:headEnd/>
            <a:tailEnd/>
          </a:ln>
          <a:effectLst/>
        </p:spPr>
        <p:txBody>
          <a:bodyPr wrap="none" anchor="ctr"/>
          <a:lstStyle/>
          <a:p>
            <a:pPr eaLnBrk="0" hangingPunct="0">
              <a:defRPr/>
            </a:pPr>
            <a:endParaRPr lang="en-US" dirty="0">
              <a:latin typeface="Times New Roman" pitchFamily="18" charset="0"/>
              <a:cs typeface="Times New Roman" pitchFamily="18" charset="0"/>
            </a:endParaRPr>
          </a:p>
        </p:txBody>
      </p:sp>
      <p:sp>
        <p:nvSpPr>
          <p:cNvPr id="9" name="Rectangle 7"/>
          <p:cNvSpPr>
            <a:spLocks noChangeArrowheads="1"/>
          </p:cNvSpPr>
          <p:nvPr userDrawn="1"/>
        </p:nvSpPr>
        <p:spPr bwMode="auto">
          <a:xfrm>
            <a:off x="0" y="0"/>
            <a:ext cx="9144000" cy="1023938"/>
          </a:xfrm>
          <a:prstGeom prst="rect">
            <a:avLst/>
          </a:prstGeom>
          <a:gradFill flip="none" rotWithShape="1">
            <a:gsLst>
              <a:gs pos="0">
                <a:srgbClr val="7030A0">
                  <a:tint val="66000"/>
                  <a:satMod val="160000"/>
                </a:srgbClr>
              </a:gs>
              <a:gs pos="80000">
                <a:schemeClr val="bg1"/>
              </a:gs>
            </a:gsLst>
            <a:lin ang="0" scaled="1"/>
            <a:tileRect/>
          </a:gradFill>
          <a:ln w="57150">
            <a:solidFill>
              <a:srgbClr val="7030A0"/>
            </a:solidFill>
            <a:miter lim="800000"/>
            <a:headEnd/>
            <a:tailEnd/>
          </a:ln>
          <a:effectLst/>
        </p:spPr>
        <p:txBody>
          <a:bodyPr wrap="none" anchor="ctr"/>
          <a:lstStyle/>
          <a:p>
            <a:pPr algn="ctr">
              <a:defRPr/>
            </a:pPr>
            <a:endParaRPr lang="en-US" sz="1600" dirty="0">
              <a:latin typeface="Times New Roman" pitchFamily="18" charset="0"/>
              <a:cs typeface="Times New Roman" pitchFamily="18" charset="0"/>
            </a:endParaRPr>
          </a:p>
        </p:txBody>
      </p:sp>
      <p:sp>
        <p:nvSpPr>
          <p:cNvPr id="1030" name="Title Placeholder 1"/>
          <p:cNvSpPr>
            <a:spLocks noGrp="1"/>
          </p:cNvSpPr>
          <p:nvPr>
            <p:ph type="title"/>
          </p:nvPr>
        </p:nvSpPr>
        <p:spPr bwMode="auto">
          <a:xfrm>
            <a:off x="127001" y="210840"/>
            <a:ext cx="6654800" cy="7572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1" name="Text Placeholder 2"/>
          <p:cNvSpPr>
            <a:spLocks noGrp="1"/>
          </p:cNvSpPr>
          <p:nvPr>
            <p:ph type="body" idx="1"/>
          </p:nvPr>
        </p:nvSpPr>
        <p:spPr bwMode="auto">
          <a:xfrm>
            <a:off x="457200" y="1190625"/>
            <a:ext cx="8229600" cy="5508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TextBox 10"/>
          <p:cNvSpPr txBox="1"/>
          <p:nvPr userDrawn="1"/>
        </p:nvSpPr>
        <p:spPr>
          <a:xfrm>
            <a:off x="8364537" y="76200"/>
            <a:ext cx="627063" cy="307975"/>
          </a:xfrm>
          <a:prstGeom prst="rect">
            <a:avLst/>
          </a:prstGeom>
          <a:noFill/>
        </p:spPr>
        <p:txBody>
          <a:bodyPr rIns="0">
            <a:spAutoFit/>
          </a:bodyPr>
          <a:lstStyle/>
          <a:p>
            <a:pPr algn="r" eaLnBrk="0" hangingPunct="0">
              <a:defRPr/>
            </a:pPr>
            <a:fld id="{A0348DDE-7315-4B8C-AB46-C83754DD7AB8}" type="slidenum">
              <a:rPr lang="en-US" sz="1400"/>
              <a:pPr algn="r" eaLnBrk="0" hangingPunct="0">
                <a:defRPr/>
              </a:pPr>
              <a:t>‹#›</a:t>
            </a:fld>
            <a:endParaRPr lang="en-US" sz="1400" dirty="0"/>
          </a:p>
        </p:txBody>
      </p:sp>
      <p:sp>
        <p:nvSpPr>
          <p:cNvPr id="12" name="TextBox 11"/>
          <p:cNvSpPr txBox="1"/>
          <p:nvPr userDrawn="1"/>
        </p:nvSpPr>
        <p:spPr>
          <a:xfrm>
            <a:off x="2881313" y="9144"/>
            <a:ext cx="3360737" cy="223838"/>
          </a:xfrm>
          <a:prstGeom prst="rect">
            <a:avLst/>
          </a:prstGeom>
          <a:noFill/>
        </p:spPr>
        <p:txBody>
          <a:bodyPr tIns="0" bIns="0">
            <a:spAutoFit/>
          </a:bodyPr>
          <a:lstStyle/>
          <a:p>
            <a:pPr eaLnBrk="0" hangingPunct="0">
              <a:defRPr/>
            </a:pPr>
            <a:r>
              <a:rPr lang="en-US" sz="1400" dirty="0" smtClean="0">
                <a:solidFill>
                  <a:schemeClr val="bg1">
                    <a:lumMod val="50000"/>
                  </a:schemeClr>
                </a:solidFill>
              </a:rPr>
              <a:t>Clemson</a:t>
            </a:r>
            <a:r>
              <a:rPr lang="en-US" sz="1400" baseline="0" dirty="0" smtClean="0">
                <a:solidFill>
                  <a:schemeClr val="bg1">
                    <a:lumMod val="50000"/>
                  </a:schemeClr>
                </a:solidFill>
              </a:rPr>
              <a:t> ECE Laboratories</a:t>
            </a:r>
            <a:endParaRPr lang="en-US" sz="1400" dirty="0">
              <a:solidFill>
                <a:schemeClr val="bg1">
                  <a:lumMod val="50000"/>
                </a:schemeClr>
              </a:solidFill>
            </a:endParaRPr>
          </a:p>
        </p:txBody>
      </p:sp>
      <p:pic>
        <p:nvPicPr>
          <p:cNvPr id="10" name="Picture 1" descr="academicSymbolWdm_copur"/>
          <p:cNvPicPr>
            <a:picLocks noChangeAspect="1" noChangeArrowheads="1"/>
          </p:cNvPicPr>
          <p:nvPr userDrawn="1"/>
        </p:nvPicPr>
        <p:blipFill>
          <a:blip r:embed="rId14" cstate="print"/>
          <a:srcRect/>
          <a:stretch>
            <a:fillRect/>
          </a:stretch>
        </p:blipFill>
        <p:spPr bwMode="auto">
          <a:xfrm>
            <a:off x="6858000" y="431800"/>
            <a:ext cx="2209800" cy="482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2800" kern="12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Times New Roman" pitchFamily="18" charset="0"/>
        </a:defRPr>
      </a:lvl2pPr>
      <a:lvl3pPr algn="l" rtl="0" eaLnBrk="0" fontAlgn="base" hangingPunct="0">
        <a:spcBef>
          <a:spcPct val="0"/>
        </a:spcBef>
        <a:spcAft>
          <a:spcPct val="0"/>
        </a:spcAft>
        <a:defRPr sz="2800">
          <a:solidFill>
            <a:schemeClr val="tx1"/>
          </a:solidFill>
          <a:latin typeface="Times New Roman" pitchFamily="18" charset="0"/>
        </a:defRPr>
      </a:lvl3pPr>
      <a:lvl4pPr algn="l" rtl="0" eaLnBrk="0" fontAlgn="base" hangingPunct="0">
        <a:spcBef>
          <a:spcPct val="0"/>
        </a:spcBef>
        <a:spcAft>
          <a:spcPct val="0"/>
        </a:spcAft>
        <a:defRPr sz="2800">
          <a:solidFill>
            <a:schemeClr val="tx1"/>
          </a:solidFill>
          <a:latin typeface="Times New Roman" pitchFamily="18" charset="0"/>
        </a:defRPr>
      </a:lvl4pPr>
      <a:lvl5pPr algn="l" rtl="0" eaLnBrk="0" fontAlgn="base" hangingPunct="0">
        <a:spcBef>
          <a:spcPct val="0"/>
        </a:spcBef>
        <a:spcAft>
          <a:spcPct val="0"/>
        </a:spcAft>
        <a:defRPr sz="2800">
          <a:solidFill>
            <a:schemeClr val="tx1"/>
          </a:solidFill>
          <a:latin typeface="Times New Roman" pitchFamily="18" charset="0"/>
        </a:defRPr>
      </a:lvl5pPr>
      <a:lvl6pPr marL="457200" algn="l" rtl="0" fontAlgn="base">
        <a:spcBef>
          <a:spcPct val="0"/>
        </a:spcBef>
        <a:spcAft>
          <a:spcPct val="0"/>
        </a:spcAft>
        <a:defRPr sz="2800">
          <a:solidFill>
            <a:schemeClr val="tx1"/>
          </a:solidFill>
          <a:latin typeface="Times New Roman" pitchFamily="18" charset="0"/>
        </a:defRPr>
      </a:lvl6pPr>
      <a:lvl7pPr marL="914400" algn="l" rtl="0" fontAlgn="base">
        <a:spcBef>
          <a:spcPct val="0"/>
        </a:spcBef>
        <a:spcAft>
          <a:spcPct val="0"/>
        </a:spcAft>
        <a:defRPr sz="2800">
          <a:solidFill>
            <a:schemeClr val="tx1"/>
          </a:solidFill>
          <a:latin typeface="Times New Roman" pitchFamily="18" charset="0"/>
        </a:defRPr>
      </a:lvl7pPr>
      <a:lvl8pPr marL="1371600" algn="l" rtl="0" fontAlgn="base">
        <a:spcBef>
          <a:spcPct val="0"/>
        </a:spcBef>
        <a:spcAft>
          <a:spcPct val="0"/>
        </a:spcAft>
        <a:defRPr sz="2800">
          <a:solidFill>
            <a:schemeClr val="tx1"/>
          </a:solidFill>
          <a:latin typeface="Times New Roman" pitchFamily="18" charset="0"/>
        </a:defRPr>
      </a:lvl8pPr>
      <a:lvl9pPr marL="1828800" algn="l" rtl="0" fontAlgn="base">
        <a:spcBef>
          <a:spcPct val="0"/>
        </a:spcBef>
        <a:spcAft>
          <a:spcPct val="0"/>
        </a:spcAft>
        <a:defRPr sz="2800">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lemson.edu/ces/departments/ece/document_resource/undergrad/273Lab/ECE273.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65672" y="1097272"/>
            <a:ext cx="9010650" cy="1470025"/>
          </a:xfrm>
        </p:spPr>
        <p:txBody>
          <a:bodyPr>
            <a:normAutofit/>
          </a:bodyPr>
          <a:lstStyle/>
          <a:p>
            <a:r>
              <a:rPr lang="en-US" b="1" dirty="0"/>
              <a:t>ECE </a:t>
            </a:r>
            <a:r>
              <a:rPr lang="en-US" b="1" dirty="0" smtClean="0"/>
              <a:t>273 – Computer Organization</a:t>
            </a:r>
          </a:p>
        </p:txBody>
      </p:sp>
      <p:sp>
        <p:nvSpPr>
          <p:cNvPr id="5" name="Subtitle 4"/>
          <p:cNvSpPr>
            <a:spLocks noGrp="1"/>
          </p:cNvSpPr>
          <p:nvPr>
            <p:ph type="subTitle" idx="1"/>
          </p:nvPr>
        </p:nvSpPr>
        <p:spPr>
          <a:xfrm>
            <a:off x="294521" y="4824349"/>
            <a:ext cx="8577965" cy="1903021"/>
          </a:xfrm>
        </p:spPr>
        <p:txBody>
          <a:bodyPr/>
          <a:lstStyle/>
          <a:p>
            <a:r>
              <a:rPr lang="en-US" b="1" dirty="0" smtClean="0"/>
              <a:t>Pre-labs for ECE 273</a:t>
            </a:r>
          </a:p>
          <a:p>
            <a:r>
              <a:rPr lang="en-US" b="1" dirty="0" smtClean="0"/>
              <a:t>Created by </a:t>
            </a:r>
            <a:r>
              <a:rPr lang="en-US" b="1" dirty="0" err="1" smtClean="0"/>
              <a:t>Ranajeet</a:t>
            </a:r>
            <a:r>
              <a:rPr lang="en-US" b="1" dirty="0" smtClean="0"/>
              <a:t> </a:t>
            </a:r>
            <a:r>
              <a:rPr lang="en-US" b="1" dirty="0" err="1" smtClean="0"/>
              <a:t>Anand</a:t>
            </a:r>
            <a:r>
              <a:rPr lang="en-US" b="1" dirty="0" smtClean="0"/>
              <a:t>, </a:t>
            </a:r>
            <a:r>
              <a:rPr lang="en-US" b="1" dirty="0" err="1" smtClean="0"/>
              <a:t>Poornapragna</a:t>
            </a:r>
            <a:r>
              <a:rPr lang="en-US" b="1" dirty="0" smtClean="0"/>
              <a:t> </a:t>
            </a:r>
            <a:r>
              <a:rPr lang="en-US" b="1" dirty="0" err="1" smtClean="0"/>
              <a:t>Lakkoo</a:t>
            </a:r>
            <a:r>
              <a:rPr lang="en-US" b="1" dirty="0" smtClean="0"/>
              <a:t>, and Ryan </a:t>
            </a:r>
            <a:r>
              <a:rPr lang="en-US" b="1" dirty="0" err="1" smtClean="0"/>
              <a:t>Mattfeld</a:t>
            </a:r>
            <a:r>
              <a:rPr lang="en-US" b="1" dirty="0" smtClean="0"/>
              <a:t>, Spring 2013 </a:t>
            </a:r>
          </a:p>
          <a:p>
            <a:r>
              <a:rPr lang="en-US" b="1" dirty="0" smtClean="0"/>
              <a:t>Last Updated: 3/31/2013</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Laboratory 2 – Simple Assignments</a:t>
            </a:r>
            <a:endParaRPr lang="en-US" dirty="0"/>
          </a:p>
        </p:txBody>
      </p:sp>
    </p:spTree>
    <p:extLst>
      <p:ext uri="{BB962C8B-B14F-4D97-AF65-F5344CB8AC3E}">
        <p14:creationId xmlns:p14="http://schemas.microsoft.com/office/powerpoint/2010/main" val="74027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Lab 2</a:t>
            </a:r>
            <a:endParaRPr lang="en-US" dirty="0"/>
          </a:p>
        </p:txBody>
      </p:sp>
      <p:sp>
        <p:nvSpPr>
          <p:cNvPr id="3" name="Content Placeholder 2"/>
          <p:cNvSpPr>
            <a:spLocks noGrp="1"/>
          </p:cNvSpPr>
          <p:nvPr>
            <p:ph idx="1"/>
          </p:nvPr>
        </p:nvSpPr>
        <p:spPr/>
        <p:txBody>
          <a:bodyPr/>
          <a:lstStyle/>
          <a:p>
            <a:r>
              <a:rPr lang="en-US" dirty="0" smtClean="0"/>
              <a:t>To create assembly programs, some basic commands are necessary</a:t>
            </a:r>
          </a:p>
          <a:p>
            <a:pPr lvl="1"/>
            <a:r>
              <a:rPr lang="en-US" dirty="0" smtClean="0"/>
              <a:t>Creating Variables</a:t>
            </a:r>
          </a:p>
          <a:p>
            <a:pPr lvl="1"/>
            <a:r>
              <a:rPr lang="en-US" dirty="0" smtClean="0"/>
              <a:t>Modifying Variables</a:t>
            </a:r>
          </a:p>
          <a:p>
            <a:pPr lvl="1"/>
            <a:r>
              <a:rPr lang="en-US" dirty="0" smtClean="0"/>
              <a:t>Copying Variables</a:t>
            </a: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5" name="Rectangle 7"/>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Lab 2</a:t>
            </a:r>
            <a:endParaRPr lang="en-US" dirty="0"/>
          </a:p>
        </p:txBody>
      </p:sp>
      <p:sp>
        <p:nvSpPr>
          <p:cNvPr id="3" name="Content Placeholder 2"/>
          <p:cNvSpPr>
            <a:spLocks noGrp="1"/>
          </p:cNvSpPr>
          <p:nvPr>
            <p:ph idx="1"/>
          </p:nvPr>
        </p:nvSpPr>
        <p:spPr/>
        <p:txBody>
          <a:bodyPr/>
          <a:lstStyle/>
          <a:p>
            <a:r>
              <a:rPr lang="en-US" dirty="0" smtClean="0"/>
              <a:t>Registers are used to temporarily store data</a:t>
            </a:r>
          </a:p>
          <a:p>
            <a:pPr lvl="1"/>
            <a:r>
              <a:rPr lang="en-US" dirty="0" smtClean="0"/>
              <a:t>%</a:t>
            </a:r>
            <a:r>
              <a:rPr lang="en-US" dirty="0" err="1" smtClean="0"/>
              <a:t>eax</a:t>
            </a:r>
            <a:r>
              <a:rPr lang="en-US" dirty="0" smtClean="0"/>
              <a:t>, %</a:t>
            </a:r>
            <a:r>
              <a:rPr lang="en-US" dirty="0" err="1" smtClean="0"/>
              <a:t>ebx</a:t>
            </a:r>
            <a:r>
              <a:rPr lang="en-US" dirty="0" smtClean="0"/>
              <a:t>, %</a:t>
            </a:r>
            <a:r>
              <a:rPr lang="en-US" dirty="0" err="1" smtClean="0"/>
              <a:t>ecx</a:t>
            </a:r>
            <a:r>
              <a:rPr lang="en-US" dirty="0" smtClean="0"/>
              <a:t>, %</a:t>
            </a:r>
            <a:r>
              <a:rPr lang="en-US" dirty="0" err="1" smtClean="0"/>
              <a:t>edx</a:t>
            </a:r>
            <a:r>
              <a:rPr lang="en-US" dirty="0" smtClean="0"/>
              <a:t> are registers</a:t>
            </a:r>
          </a:p>
          <a:p>
            <a:r>
              <a:rPr lang="en-US" dirty="0" smtClean="0"/>
              <a:t>Assembly can only perform one mathematical operation at a time:</a:t>
            </a:r>
          </a:p>
          <a:p>
            <a:pPr lvl="1"/>
            <a:r>
              <a:rPr lang="pt-BR" sz="2400" dirty="0"/>
              <a:t>a = ((b + c) - (d + e)) - 10</a:t>
            </a:r>
            <a:r>
              <a:rPr lang="pt-BR" sz="2400" dirty="0" smtClean="0"/>
              <a:t>;</a:t>
            </a:r>
          </a:p>
          <a:p>
            <a:pPr lvl="2"/>
            <a:r>
              <a:rPr lang="en-US" sz="2000" dirty="0" err="1"/>
              <a:t>movl</a:t>
            </a:r>
            <a:r>
              <a:rPr lang="en-US" sz="2000" dirty="0"/>
              <a:t> b,%</a:t>
            </a:r>
            <a:r>
              <a:rPr lang="en-US" sz="2000" dirty="0" err="1"/>
              <a:t>eax</a:t>
            </a:r>
            <a:r>
              <a:rPr lang="en-US" sz="2000" dirty="0"/>
              <a:t> ; move b into register ax</a:t>
            </a:r>
          </a:p>
          <a:p>
            <a:pPr lvl="2"/>
            <a:r>
              <a:rPr lang="en-US" sz="2000" dirty="0" err="1"/>
              <a:t>addl</a:t>
            </a:r>
            <a:r>
              <a:rPr lang="en-US" sz="2000" dirty="0"/>
              <a:t> c,%</a:t>
            </a:r>
            <a:r>
              <a:rPr lang="en-US" sz="2000" dirty="0" err="1"/>
              <a:t>eax</a:t>
            </a:r>
            <a:r>
              <a:rPr lang="en-US" sz="2000" dirty="0"/>
              <a:t> ; add c to register ax</a:t>
            </a:r>
          </a:p>
          <a:p>
            <a:pPr lvl="2"/>
            <a:r>
              <a:rPr lang="en-US" sz="2000" dirty="0" err="1"/>
              <a:t>movl</a:t>
            </a:r>
            <a:r>
              <a:rPr lang="en-US" sz="2000" dirty="0"/>
              <a:t> d,%</a:t>
            </a:r>
            <a:r>
              <a:rPr lang="en-US" sz="2000" dirty="0" err="1"/>
              <a:t>ebx</a:t>
            </a:r>
            <a:r>
              <a:rPr lang="en-US" sz="2000" dirty="0"/>
              <a:t> ; move d into register </a:t>
            </a:r>
            <a:r>
              <a:rPr lang="en-US" sz="2000" dirty="0" err="1"/>
              <a:t>bx</a:t>
            </a:r>
            <a:endParaRPr lang="en-US" sz="2000" dirty="0"/>
          </a:p>
          <a:p>
            <a:pPr lvl="2"/>
            <a:r>
              <a:rPr lang="en-US" sz="2000" dirty="0" err="1"/>
              <a:t>addl</a:t>
            </a:r>
            <a:r>
              <a:rPr lang="en-US" sz="2000" dirty="0"/>
              <a:t> e,%</a:t>
            </a:r>
            <a:r>
              <a:rPr lang="en-US" sz="2000" dirty="0" err="1"/>
              <a:t>ebx</a:t>
            </a:r>
            <a:r>
              <a:rPr lang="en-US" sz="2000" dirty="0"/>
              <a:t> ; add e to register </a:t>
            </a:r>
            <a:r>
              <a:rPr lang="en-US" sz="2000" dirty="0" err="1"/>
              <a:t>bx</a:t>
            </a:r>
            <a:endParaRPr lang="en-US" sz="2000" dirty="0"/>
          </a:p>
          <a:p>
            <a:pPr lvl="2"/>
            <a:r>
              <a:rPr lang="en-US" sz="2000" dirty="0" err="1"/>
              <a:t>subl</a:t>
            </a:r>
            <a:r>
              <a:rPr lang="en-US" sz="2000" dirty="0"/>
              <a:t> %</a:t>
            </a:r>
            <a:r>
              <a:rPr lang="en-US" sz="2000" dirty="0" err="1"/>
              <a:t>ebx</a:t>
            </a:r>
            <a:r>
              <a:rPr lang="en-US" sz="2000" dirty="0"/>
              <a:t>,%</a:t>
            </a:r>
            <a:r>
              <a:rPr lang="en-US" sz="2000" dirty="0" err="1"/>
              <a:t>eax</a:t>
            </a:r>
            <a:r>
              <a:rPr lang="en-US" sz="2000" dirty="0"/>
              <a:t> ; subtract register </a:t>
            </a:r>
            <a:r>
              <a:rPr lang="en-US" sz="2000" dirty="0" err="1"/>
              <a:t>bx</a:t>
            </a:r>
            <a:r>
              <a:rPr lang="en-US" sz="2000" dirty="0"/>
              <a:t> from register ax</a:t>
            </a:r>
          </a:p>
          <a:p>
            <a:pPr lvl="2"/>
            <a:r>
              <a:rPr lang="en-US" sz="2000" dirty="0" err="1"/>
              <a:t>subl</a:t>
            </a:r>
            <a:r>
              <a:rPr lang="en-US" sz="2000" dirty="0"/>
              <a:t> $10,%eax ; subtract 10 from register ax</a:t>
            </a:r>
          </a:p>
          <a:p>
            <a:pPr lvl="2"/>
            <a:r>
              <a:rPr lang="en-US" sz="2000" dirty="0" err="1"/>
              <a:t>movl</a:t>
            </a:r>
            <a:r>
              <a:rPr lang="en-US" sz="2000" dirty="0"/>
              <a:t> %</a:t>
            </a:r>
            <a:r>
              <a:rPr lang="en-US" sz="2000" dirty="0" err="1"/>
              <a:t>eax,a</a:t>
            </a:r>
            <a:r>
              <a:rPr lang="en-US" sz="2000" dirty="0"/>
              <a:t> ; move register ax out to a</a:t>
            </a:r>
            <a:endParaRPr lang="en-US" sz="2000" dirty="0" smtClean="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5" name="Rectangle 7"/>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72285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Lab 2</a:t>
            </a:r>
            <a:endParaRPr lang="en-US" dirty="0"/>
          </a:p>
        </p:txBody>
      </p:sp>
      <p:sp>
        <p:nvSpPr>
          <p:cNvPr id="3" name="Content Placeholder 2"/>
          <p:cNvSpPr>
            <a:spLocks noGrp="1"/>
          </p:cNvSpPr>
          <p:nvPr>
            <p:ph idx="1"/>
          </p:nvPr>
        </p:nvSpPr>
        <p:spPr/>
        <p:txBody>
          <a:bodyPr/>
          <a:lstStyle/>
          <a:p>
            <a:r>
              <a:rPr lang="en-US" dirty="0" smtClean="0"/>
              <a:t>List of basic commands</a:t>
            </a:r>
          </a:p>
          <a:p>
            <a:pPr lvl="1"/>
            <a:r>
              <a:rPr lang="en-US" dirty="0" err="1" smtClean="0"/>
              <a:t>movl</a:t>
            </a:r>
            <a:r>
              <a:rPr lang="en-US" dirty="0"/>
              <a:t> </a:t>
            </a:r>
            <a:r>
              <a:rPr lang="en-US" dirty="0" err="1" smtClean="0"/>
              <a:t>src</a:t>
            </a:r>
            <a:r>
              <a:rPr lang="en-US" dirty="0" smtClean="0"/>
              <a:t>, </a:t>
            </a:r>
            <a:r>
              <a:rPr lang="en-US" dirty="0" err="1" smtClean="0"/>
              <a:t>dst</a:t>
            </a:r>
            <a:endParaRPr lang="en-US" dirty="0" smtClean="0"/>
          </a:p>
          <a:p>
            <a:pPr lvl="2"/>
            <a:r>
              <a:rPr lang="en-US" dirty="0" smtClean="0"/>
              <a:t>Copies value from </a:t>
            </a:r>
            <a:r>
              <a:rPr lang="en-US" dirty="0" err="1" smtClean="0"/>
              <a:t>src</a:t>
            </a:r>
            <a:r>
              <a:rPr lang="en-US" dirty="0" smtClean="0"/>
              <a:t> to </a:t>
            </a:r>
            <a:r>
              <a:rPr lang="en-US" dirty="0" err="1" smtClean="0"/>
              <a:t>dst</a:t>
            </a:r>
            <a:endParaRPr lang="en-US" dirty="0" smtClean="0"/>
          </a:p>
          <a:p>
            <a:pPr lvl="1"/>
            <a:r>
              <a:rPr lang="en-US" dirty="0" err="1" smtClean="0"/>
              <a:t>addl</a:t>
            </a:r>
            <a:r>
              <a:rPr lang="en-US" dirty="0" smtClean="0"/>
              <a:t> </a:t>
            </a:r>
            <a:r>
              <a:rPr lang="en-US" dirty="0" err="1" smtClean="0"/>
              <a:t>src</a:t>
            </a:r>
            <a:r>
              <a:rPr lang="en-US" dirty="0" smtClean="0"/>
              <a:t>, </a:t>
            </a:r>
            <a:r>
              <a:rPr lang="en-US" dirty="0" err="1" smtClean="0"/>
              <a:t>dst</a:t>
            </a:r>
            <a:endParaRPr lang="en-US" dirty="0" smtClean="0"/>
          </a:p>
          <a:p>
            <a:pPr lvl="2"/>
            <a:r>
              <a:rPr lang="en-US" dirty="0" smtClean="0"/>
              <a:t>Adds </a:t>
            </a:r>
            <a:r>
              <a:rPr lang="en-US" dirty="0" err="1" smtClean="0"/>
              <a:t>src</a:t>
            </a:r>
            <a:r>
              <a:rPr lang="en-US" dirty="0" smtClean="0"/>
              <a:t> to </a:t>
            </a:r>
            <a:r>
              <a:rPr lang="en-US" dirty="0" err="1" smtClean="0"/>
              <a:t>dst</a:t>
            </a:r>
            <a:r>
              <a:rPr lang="en-US" dirty="0" smtClean="0"/>
              <a:t> and stores the result in </a:t>
            </a:r>
            <a:r>
              <a:rPr lang="en-US" dirty="0" err="1" smtClean="0"/>
              <a:t>dst</a:t>
            </a:r>
            <a:endParaRPr lang="en-US" dirty="0" smtClean="0"/>
          </a:p>
          <a:p>
            <a:pPr lvl="1"/>
            <a:r>
              <a:rPr lang="en-US" dirty="0" err="1" smtClean="0"/>
              <a:t>subl</a:t>
            </a:r>
            <a:r>
              <a:rPr lang="en-US" dirty="0" smtClean="0"/>
              <a:t> &lt;number to subtract&gt;, &lt;subtract from&gt;</a:t>
            </a:r>
          </a:p>
          <a:p>
            <a:pPr lvl="2"/>
            <a:r>
              <a:rPr lang="en-US" dirty="0" smtClean="0"/>
              <a:t>Subtracts the first value from the second value, storing the result in the second value</a:t>
            </a:r>
          </a:p>
          <a:p>
            <a:pPr lvl="1"/>
            <a:endParaRPr lang="en-US" dirty="0" smtClean="0"/>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5" name="Rectangle 7"/>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722857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Lab 2</a:t>
            </a:r>
            <a:endParaRPr lang="en-US" dirty="0"/>
          </a:p>
        </p:txBody>
      </p:sp>
      <p:sp>
        <p:nvSpPr>
          <p:cNvPr id="3" name="Content Placeholder 2"/>
          <p:cNvSpPr>
            <a:spLocks noGrp="1"/>
          </p:cNvSpPr>
          <p:nvPr>
            <p:ph idx="1"/>
          </p:nvPr>
        </p:nvSpPr>
        <p:spPr/>
        <p:txBody>
          <a:bodyPr/>
          <a:lstStyle/>
          <a:p>
            <a:r>
              <a:rPr lang="en-US" dirty="0" smtClean="0"/>
              <a:t>Tricky commands</a:t>
            </a:r>
          </a:p>
          <a:p>
            <a:pPr lvl="1"/>
            <a:r>
              <a:rPr lang="en-US" dirty="0" smtClean="0"/>
              <a:t>mull &lt;value to multiply with %</a:t>
            </a:r>
            <a:r>
              <a:rPr lang="en-US" dirty="0" err="1" smtClean="0"/>
              <a:t>eax</a:t>
            </a:r>
            <a:r>
              <a:rPr lang="en-US" dirty="0" smtClean="0"/>
              <a:t>&gt;</a:t>
            </a:r>
          </a:p>
          <a:p>
            <a:pPr lvl="2"/>
            <a:r>
              <a:rPr lang="en-US" dirty="0" smtClean="0"/>
              <a:t>“mull” only takes ONE value. It ALWAYS multiplies the value by the contents of register %</a:t>
            </a:r>
            <a:r>
              <a:rPr lang="en-US" dirty="0" err="1" smtClean="0"/>
              <a:t>eax</a:t>
            </a:r>
            <a:endParaRPr lang="en-US" dirty="0"/>
          </a:p>
          <a:p>
            <a:pPr lvl="2"/>
            <a:r>
              <a:rPr lang="en-US" dirty="0" smtClean="0"/>
              <a:t>The result is stored across two registers: %</a:t>
            </a:r>
            <a:r>
              <a:rPr lang="en-US" dirty="0" err="1" smtClean="0"/>
              <a:t>edx</a:t>
            </a:r>
            <a:r>
              <a:rPr lang="en-US" dirty="0" smtClean="0"/>
              <a:t>:%</a:t>
            </a:r>
            <a:r>
              <a:rPr lang="en-US" dirty="0" err="1" smtClean="0"/>
              <a:t>eax</a:t>
            </a:r>
            <a:endParaRPr lang="en-US" dirty="0" smtClean="0"/>
          </a:p>
          <a:p>
            <a:pPr lvl="2"/>
            <a:r>
              <a:rPr lang="en-US" dirty="0" smtClean="0"/>
              <a:t>Two 4 byte numbers multiplied together can result in an 8 byte result</a:t>
            </a:r>
          </a:p>
          <a:p>
            <a:pPr lvl="1"/>
            <a:r>
              <a:rPr lang="en-US" dirty="0" err="1" smtClean="0"/>
              <a:t>divl</a:t>
            </a:r>
            <a:r>
              <a:rPr lang="en-US" dirty="0" smtClean="0"/>
              <a:t> &lt;value to divide in to %</a:t>
            </a:r>
            <a:r>
              <a:rPr lang="en-US" dirty="0" err="1" smtClean="0"/>
              <a:t>edx</a:t>
            </a:r>
            <a:r>
              <a:rPr lang="en-US" dirty="0" smtClean="0"/>
              <a:t>:%</a:t>
            </a:r>
            <a:r>
              <a:rPr lang="en-US" dirty="0" err="1" smtClean="0"/>
              <a:t>eax</a:t>
            </a:r>
            <a:r>
              <a:rPr lang="en-US" dirty="0" smtClean="0"/>
              <a:t>&gt;</a:t>
            </a:r>
          </a:p>
          <a:p>
            <a:pPr lvl="2"/>
            <a:r>
              <a:rPr lang="en-US" dirty="0" smtClean="0"/>
              <a:t>“</a:t>
            </a:r>
            <a:r>
              <a:rPr lang="en-US" dirty="0" err="1" smtClean="0"/>
              <a:t>divl</a:t>
            </a:r>
            <a:r>
              <a:rPr lang="en-US" dirty="0" smtClean="0"/>
              <a:t>” ALWAYS divides the 8 byte number created by combining %</a:t>
            </a:r>
            <a:r>
              <a:rPr lang="en-US" dirty="0" err="1" smtClean="0"/>
              <a:t>edx</a:t>
            </a:r>
            <a:r>
              <a:rPr lang="en-US" dirty="0" smtClean="0"/>
              <a:t> with %</a:t>
            </a:r>
            <a:r>
              <a:rPr lang="en-US" dirty="0" err="1" smtClean="0"/>
              <a:t>eax</a:t>
            </a:r>
            <a:r>
              <a:rPr lang="en-US" dirty="0" smtClean="0"/>
              <a:t> by the value given.</a:t>
            </a:r>
          </a:p>
          <a:p>
            <a:pPr lvl="2"/>
            <a:r>
              <a:rPr lang="en-US" dirty="0" smtClean="0"/>
              <a:t>This is so it can work properly with mull</a:t>
            </a:r>
          </a:p>
          <a:p>
            <a:pPr lvl="1"/>
            <a:r>
              <a:rPr lang="en-US" dirty="0" smtClean="0"/>
              <a:t>BE CAREFUL WITH THESE (25% of errors)</a:t>
            </a: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5" name="Rectangle 7"/>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87228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 Lab 2</a:t>
            </a:r>
            <a:endParaRPr lang="en-US" dirty="0"/>
          </a:p>
        </p:txBody>
      </p:sp>
      <p:sp>
        <p:nvSpPr>
          <p:cNvPr id="3" name="Content Placeholder 2"/>
          <p:cNvSpPr>
            <a:spLocks noGrp="1"/>
          </p:cNvSpPr>
          <p:nvPr>
            <p:ph idx="1"/>
          </p:nvPr>
        </p:nvSpPr>
        <p:spPr/>
        <p:txBody>
          <a:bodyPr/>
          <a:lstStyle/>
          <a:p>
            <a:r>
              <a:rPr lang="en-US" dirty="0" smtClean="0"/>
              <a:t>Review the lab manual (beginning assembly is difficult if you don’t understand the basic principles)</a:t>
            </a:r>
          </a:p>
          <a:p>
            <a:r>
              <a:rPr lang="en-US" dirty="0" smtClean="0"/>
              <a:t>Read the “C” description of the function you will create in assembly</a:t>
            </a:r>
          </a:p>
          <a:p>
            <a:r>
              <a:rPr lang="en-US" dirty="0" smtClean="0"/>
              <a:t>Review the “C” Code that runs the program and calls your function</a:t>
            </a:r>
            <a:r>
              <a:rPr lang="en-US" dirty="0"/>
              <a:t> </a:t>
            </a:r>
            <a:r>
              <a:rPr lang="en-US" dirty="0" smtClean="0"/>
              <a:t>and </a:t>
            </a:r>
            <a:r>
              <a:rPr lang="en-US" b="1" dirty="0" smtClean="0"/>
              <a:t>copy</a:t>
            </a:r>
            <a:r>
              <a:rPr lang="en-US" dirty="0" smtClean="0"/>
              <a:t> the code into a C file.</a:t>
            </a:r>
          </a:p>
          <a:p>
            <a:r>
              <a:rPr lang="en-US" b="1" dirty="0" smtClean="0"/>
              <a:t>Copy </a:t>
            </a:r>
            <a:r>
              <a:rPr lang="en-US" dirty="0" smtClean="0"/>
              <a:t>the assembly stub into an assembly file (save file with a “.s” ending)</a:t>
            </a:r>
          </a:p>
          <a:p>
            <a:r>
              <a:rPr lang="en-US" dirty="0" smtClean="0"/>
              <a:t>Fill in the assembly as instructed to complete the function (due in 2 weeks)</a:t>
            </a:r>
          </a:p>
          <a:p>
            <a:r>
              <a:rPr lang="en-US" dirty="0" smtClean="0"/>
              <a:t>Compare your results to those given in the manual</a:t>
            </a:r>
          </a:p>
        </p:txBody>
      </p:sp>
      <p:sp>
        <p:nvSpPr>
          <p:cNvPr id="205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5" name="Rectangle 7"/>
          <p:cNvSpPr>
            <a:spLocks noChangeArrowheads="1"/>
          </p:cNvSpPr>
          <p:nvPr/>
        </p:nvSpPr>
        <p:spPr bwMode="auto">
          <a:xfrm>
            <a:off x="0" y="1190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869466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 </a:t>
            </a:r>
            <a:r>
              <a:rPr lang="en-US" dirty="0"/>
              <a:t>3</a:t>
            </a:r>
            <a:r>
              <a:rPr lang="en-US" dirty="0" smtClean="0"/>
              <a:t>: Control statements</a:t>
            </a:r>
            <a:endParaRPr lang="en-US" dirty="0"/>
          </a:p>
        </p:txBody>
      </p:sp>
    </p:spTree>
    <p:extLst>
      <p:ext uri="{BB962C8B-B14F-4D97-AF65-F5344CB8AC3E}">
        <p14:creationId xmlns:p14="http://schemas.microsoft.com/office/powerpoint/2010/main" val="403233963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Objectives:	</a:t>
            </a:r>
            <a:endParaRPr lang="en-US" dirty="0"/>
          </a:p>
          <a:p>
            <a:r>
              <a:rPr lang="en-US" dirty="0"/>
              <a:t>To introduce flags </a:t>
            </a:r>
          </a:p>
          <a:p>
            <a:r>
              <a:rPr lang="en-US" dirty="0"/>
              <a:t>To introduce jumps </a:t>
            </a:r>
          </a:p>
          <a:p>
            <a:r>
              <a:rPr lang="en-US" dirty="0"/>
              <a:t>To introduce conditional jumps </a:t>
            </a:r>
          </a:p>
          <a:p>
            <a:r>
              <a:rPr lang="en-US" dirty="0"/>
              <a:t>To introduce high-level control statements </a:t>
            </a:r>
          </a:p>
          <a:p>
            <a:pPr marL="0" indent="0">
              <a:buNone/>
            </a:pPr>
            <a:endParaRPr lang="en-US" dirty="0"/>
          </a:p>
        </p:txBody>
      </p:sp>
    </p:spTree>
    <p:extLst>
      <p:ext uri="{BB962C8B-B14F-4D97-AF65-F5344CB8AC3E}">
        <p14:creationId xmlns:p14="http://schemas.microsoft.com/office/powerpoint/2010/main" val="11674925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In C:</a:t>
            </a:r>
          </a:p>
          <a:p>
            <a:pPr>
              <a:buFontTx/>
              <a:buChar char="-"/>
            </a:pPr>
            <a:r>
              <a:rPr lang="en-US" sz="2400" dirty="0" smtClean="0"/>
              <a:t>Control statements like </a:t>
            </a:r>
            <a:r>
              <a:rPr lang="en-US" sz="2400" dirty="0" err="1" smtClean="0"/>
              <a:t>if..else</a:t>
            </a:r>
            <a:r>
              <a:rPr lang="en-US" sz="2400" dirty="0" smtClean="0"/>
              <a:t>.., while and for</a:t>
            </a:r>
            <a:endParaRPr lang="en-US" sz="2400" dirty="0"/>
          </a:p>
          <a:p>
            <a:pPr marL="0" indent="0">
              <a:buNone/>
            </a:pPr>
            <a:r>
              <a:rPr lang="en-US" dirty="0" smtClean="0"/>
              <a:t>In Assembly:</a:t>
            </a:r>
          </a:p>
          <a:p>
            <a:pPr>
              <a:buFontTx/>
              <a:buChar char="-"/>
            </a:pPr>
            <a:r>
              <a:rPr lang="en-US" sz="2400" dirty="0" smtClean="0"/>
              <a:t>Conditional jumps</a:t>
            </a:r>
          </a:p>
          <a:p>
            <a:pPr>
              <a:buFontTx/>
              <a:buChar char="-"/>
            </a:pPr>
            <a:r>
              <a:rPr lang="en-US" sz="2400" dirty="0" smtClean="0"/>
              <a:t>Unconditional </a:t>
            </a:r>
            <a:r>
              <a:rPr lang="en-US" sz="2400" dirty="0"/>
              <a:t>jumps </a:t>
            </a:r>
            <a:r>
              <a:rPr lang="en-US" sz="2400" dirty="0" smtClean="0"/>
              <a:t>– equivalent of a ‘</a:t>
            </a:r>
            <a:r>
              <a:rPr lang="en-US" sz="2400" dirty="0" err="1" smtClean="0"/>
              <a:t>goto</a:t>
            </a:r>
            <a:r>
              <a:rPr lang="en-US" sz="2400" dirty="0" smtClean="0"/>
              <a:t>’ in C</a:t>
            </a:r>
          </a:p>
          <a:p>
            <a:pPr marL="0" indent="0">
              <a:buNone/>
            </a:pPr>
            <a:r>
              <a:rPr lang="en-US" dirty="0" smtClean="0"/>
              <a:t>Conditional jump possible by:</a:t>
            </a:r>
          </a:p>
          <a:p>
            <a:pPr marL="0" indent="0">
              <a:buNone/>
            </a:pPr>
            <a:r>
              <a:rPr lang="en-US" sz="2400" dirty="0" smtClean="0"/>
              <a:t>	if </a:t>
            </a:r>
            <a:r>
              <a:rPr lang="en-US" sz="2400" dirty="0"/>
              <a:t>(condition) then </a:t>
            </a:r>
            <a:r>
              <a:rPr lang="en-US" sz="2400" dirty="0" err="1"/>
              <a:t>goto</a:t>
            </a:r>
            <a:r>
              <a:rPr lang="en-US" sz="2400" dirty="0"/>
              <a:t> </a:t>
            </a:r>
            <a:r>
              <a:rPr lang="en-US" sz="2400" dirty="0" smtClean="0"/>
              <a:t>label</a:t>
            </a:r>
          </a:p>
          <a:p>
            <a:pPr marL="0" indent="0">
              <a:buNone/>
            </a:pPr>
            <a:endParaRPr lang="en-US" sz="2400" dirty="0" smtClean="0"/>
          </a:p>
          <a:p>
            <a:pPr marL="0" indent="0">
              <a:buNone/>
            </a:pPr>
            <a:r>
              <a:rPr lang="en-US" dirty="0" smtClean="0"/>
              <a:t>But how to evaluate if the condition is true or false?</a:t>
            </a:r>
            <a:endParaRPr lang="en-US" dirty="0"/>
          </a:p>
          <a:p>
            <a:pPr marL="0" indent="0">
              <a:buNone/>
            </a:pPr>
            <a:endParaRPr lang="en-US" dirty="0"/>
          </a:p>
        </p:txBody>
      </p:sp>
    </p:spTree>
    <p:extLst>
      <p:ext uri="{BB962C8B-B14F-4D97-AF65-F5344CB8AC3E}">
        <p14:creationId xmlns:p14="http://schemas.microsoft.com/office/powerpoint/2010/main" val="35237769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Using Flags!</a:t>
            </a:r>
          </a:p>
          <a:p>
            <a:pPr>
              <a:buFontTx/>
              <a:buChar char="-"/>
            </a:pPr>
            <a:r>
              <a:rPr lang="en-US" sz="2400" dirty="0" smtClean="0"/>
              <a:t>single </a:t>
            </a:r>
            <a:r>
              <a:rPr lang="en-US" sz="2400" dirty="0"/>
              <a:t>bit of a special register in the CPU called the status register or flags </a:t>
            </a:r>
            <a:r>
              <a:rPr lang="en-US" sz="2400" dirty="0" smtClean="0"/>
              <a:t>register</a:t>
            </a:r>
          </a:p>
          <a:p>
            <a:pPr>
              <a:buFontTx/>
              <a:buChar char="-"/>
            </a:pPr>
            <a:endParaRPr lang="en-US" sz="2400" dirty="0"/>
          </a:p>
          <a:p>
            <a:pPr marL="0" indent="0">
              <a:buNone/>
            </a:pPr>
            <a:r>
              <a:rPr lang="en-US" sz="2400" dirty="0" smtClean="0"/>
              <a:t>Status (Flags) register:</a:t>
            </a:r>
          </a:p>
          <a:p>
            <a:pPr>
              <a:buFontTx/>
              <a:buChar char="-"/>
            </a:pPr>
            <a:r>
              <a:rPr lang="en-US" sz="2400" dirty="0" smtClean="0"/>
              <a:t>3 main flags: </a:t>
            </a:r>
            <a:r>
              <a:rPr lang="en-US" sz="2400" i="1" dirty="0"/>
              <a:t>zero flag</a:t>
            </a:r>
            <a:r>
              <a:rPr lang="en-US" sz="2400" dirty="0"/>
              <a:t>, </a:t>
            </a:r>
            <a:r>
              <a:rPr lang="en-US" sz="2400" i="1" dirty="0" smtClean="0"/>
              <a:t>sign </a:t>
            </a:r>
            <a:r>
              <a:rPr lang="en-US" sz="2400" i="1" dirty="0"/>
              <a:t>flag</a:t>
            </a:r>
            <a:r>
              <a:rPr lang="en-US" sz="2400" dirty="0"/>
              <a:t>, and </a:t>
            </a:r>
            <a:r>
              <a:rPr lang="en-US" sz="2400" i="1" dirty="0" smtClean="0"/>
              <a:t>carry flag</a:t>
            </a:r>
          </a:p>
          <a:p>
            <a:pPr>
              <a:buFontTx/>
              <a:buChar char="-"/>
            </a:pPr>
            <a:r>
              <a:rPr lang="en-US" sz="2400" dirty="0"/>
              <a:t>Certain instructions cause these flags to be set according to the results of the </a:t>
            </a:r>
            <a:r>
              <a:rPr lang="en-US" sz="2400" dirty="0" smtClean="0"/>
              <a:t>instruction</a:t>
            </a:r>
          </a:p>
          <a:p>
            <a:pPr>
              <a:buFontTx/>
              <a:buChar char="-"/>
            </a:pPr>
            <a:r>
              <a:rPr lang="en-US" sz="2400" dirty="0" smtClean="0"/>
              <a:t>A </a:t>
            </a:r>
            <a:r>
              <a:rPr lang="en-US" sz="2400" i="1" dirty="0"/>
              <a:t>compare</a:t>
            </a:r>
            <a:r>
              <a:rPr lang="en-US" sz="2400" dirty="0"/>
              <a:t> instruction (</a:t>
            </a:r>
            <a:r>
              <a:rPr lang="en-US" sz="2400" dirty="0" err="1"/>
              <a:t>cmp</a:t>
            </a:r>
            <a:r>
              <a:rPr lang="en-US" sz="2400" dirty="0"/>
              <a:t>) which sets the flags, without actually changing any of the other registers in the CPU</a:t>
            </a:r>
            <a:endParaRPr lang="en-US" sz="2400" dirty="0" smtClean="0"/>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15455777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Laboratory 1 – Introduction to the Turbo Assembler</a:t>
            </a:r>
            <a:endParaRPr lang="en-US" dirty="0"/>
          </a:p>
        </p:txBody>
      </p:sp>
    </p:spTree>
    <p:extLst>
      <p:ext uri="{BB962C8B-B14F-4D97-AF65-F5344CB8AC3E}">
        <p14:creationId xmlns:p14="http://schemas.microsoft.com/office/powerpoint/2010/main" val="8095052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How Flags are set</a:t>
            </a:r>
          </a:p>
          <a:p>
            <a:pPr>
              <a:buFontTx/>
              <a:buChar char="-"/>
            </a:pPr>
            <a:r>
              <a:rPr lang="en-US" sz="2400" dirty="0" smtClean="0"/>
              <a:t>Add instruction: result &lt; 0</a:t>
            </a:r>
          </a:p>
          <a:p>
            <a:pPr marL="457200" lvl="1" indent="0">
              <a:buNone/>
            </a:pPr>
            <a:r>
              <a:rPr lang="en-US" sz="2400" dirty="0" smtClean="0"/>
              <a:t>Sign flag = 1, Zero flag = 0</a:t>
            </a:r>
          </a:p>
          <a:p>
            <a:pPr>
              <a:buFontTx/>
              <a:buChar char="-"/>
            </a:pPr>
            <a:r>
              <a:rPr lang="en-US" sz="2400" dirty="0"/>
              <a:t>Add instruction: result </a:t>
            </a:r>
            <a:r>
              <a:rPr lang="en-US" sz="2400" dirty="0" smtClean="0"/>
              <a:t>&gt; </a:t>
            </a:r>
            <a:r>
              <a:rPr lang="en-US" sz="2400" dirty="0"/>
              <a:t>0</a:t>
            </a:r>
          </a:p>
          <a:p>
            <a:pPr marL="457200" lvl="1" indent="0">
              <a:buNone/>
            </a:pPr>
            <a:r>
              <a:rPr lang="en-US" sz="2400" dirty="0"/>
              <a:t>Sign flag = </a:t>
            </a:r>
            <a:r>
              <a:rPr lang="en-US" sz="2400" dirty="0" smtClean="0"/>
              <a:t>0, </a:t>
            </a:r>
            <a:r>
              <a:rPr lang="en-US" sz="2400" dirty="0"/>
              <a:t>Zero flag = 0</a:t>
            </a:r>
          </a:p>
          <a:p>
            <a:pPr>
              <a:buFontTx/>
              <a:buChar char="-"/>
            </a:pPr>
            <a:r>
              <a:rPr lang="en-US" sz="2400" dirty="0" smtClean="0"/>
              <a:t>Sub instruction</a:t>
            </a:r>
            <a:r>
              <a:rPr lang="en-US" sz="2400" dirty="0"/>
              <a:t>: </a:t>
            </a:r>
            <a:r>
              <a:rPr lang="en-US" sz="2400" dirty="0" smtClean="0"/>
              <a:t>result = </a:t>
            </a:r>
            <a:r>
              <a:rPr lang="en-US" sz="2400" dirty="0"/>
              <a:t>0</a:t>
            </a:r>
          </a:p>
          <a:p>
            <a:pPr marL="457200" lvl="1" indent="0">
              <a:buNone/>
            </a:pPr>
            <a:r>
              <a:rPr lang="en-US" sz="2400" dirty="0"/>
              <a:t>Sign flag = </a:t>
            </a:r>
            <a:r>
              <a:rPr lang="en-US" sz="2400" dirty="0" smtClean="0"/>
              <a:t>0, </a:t>
            </a:r>
            <a:r>
              <a:rPr lang="en-US" sz="2400" dirty="0"/>
              <a:t>Zero flag = </a:t>
            </a:r>
            <a:r>
              <a:rPr lang="en-US" sz="2400" dirty="0" smtClean="0"/>
              <a:t>1</a:t>
            </a:r>
            <a:endParaRPr lang="en-US" sz="2400" dirty="0"/>
          </a:p>
          <a:p>
            <a:pPr marL="457200" lvl="1" indent="0">
              <a:buNone/>
            </a:pPr>
            <a:endParaRPr lang="en-US" sz="2400" dirty="0" smtClean="0"/>
          </a:p>
          <a:p>
            <a:pPr marL="0" indent="0">
              <a:buNone/>
            </a:pPr>
            <a:r>
              <a:rPr lang="en-US" sz="2400" dirty="0"/>
              <a:t>The carry flag indicates if a carry out </a:t>
            </a:r>
            <a:r>
              <a:rPr lang="en-US" sz="2400" dirty="0" smtClean="0"/>
              <a:t>occurred </a:t>
            </a:r>
            <a:r>
              <a:rPr lang="en-US" sz="2400" dirty="0"/>
              <a:t>in the highest order bit position and thus is data dependent</a:t>
            </a:r>
          </a:p>
        </p:txBody>
      </p:sp>
    </p:spTree>
    <p:extLst>
      <p:ext uri="{BB962C8B-B14F-4D97-AF65-F5344CB8AC3E}">
        <p14:creationId xmlns:p14="http://schemas.microsoft.com/office/powerpoint/2010/main" val="299977167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Conditional Jumps:</a:t>
            </a:r>
          </a:p>
          <a:p>
            <a:pPr marL="0" indent="0">
              <a:buNone/>
            </a:pPr>
            <a:r>
              <a:rPr lang="en-US" sz="2400" dirty="0" err="1"/>
              <a:t>jc</a:t>
            </a:r>
            <a:r>
              <a:rPr lang="en-US" sz="2400" dirty="0"/>
              <a:t> label # jump if carry </a:t>
            </a:r>
            <a:endParaRPr lang="en-US" sz="2400" dirty="0" smtClean="0"/>
          </a:p>
          <a:p>
            <a:pPr marL="0" indent="0">
              <a:buNone/>
            </a:pPr>
            <a:r>
              <a:rPr lang="en-US" sz="2400" dirty="0" err="1" smtClean="0"/>
              <a:t>jnc</a:t>
            </a:r>
            <a:r>
              <a:rPr lang="en-US" sz="2400" dirty="0" smtClean="0"/>
              <a:t> </a:t>
            </a:r>
            <a:r>
              <a:rPr lang="en-US" sz="2400" dirty="0"/>
              <a:t>label # jump if not carry </a:t>
            </a:r>
            <a:endParaRPr lang="en-US" sz="2400" dirty="0" smtClean="0"/>
          </a:p>
          <a:p>
            <a:pPr marL="0" indent="0">
              <a:buNone/>
            </a:pPr>
            <a:r>
              <a:rPr lang="en-US" sz="2400" dirty="0" err="1" smtClean="0"/>
              <a:t>js</a:t>
            </a:r>
            <a:r>
              <a:rPr lang="en-US" sz="2400" dirty="0" smtClean="0"/>
              <a:t> </a:t>
            </a:r>
            <a:r>
              <a:rPr lang="en-US" sz="2400" dirty="0"/>
              <a:t>label # jump if sign </a:t>
            </a:r>
            <a:endParaRPr lang="en-US" sz="2400" dirty="0" smtClean="0"/>
          </a:p>
          <a:p>
            <a:pPr marL="0" indent="0">
              <a:buNone/>
            </a:pPr>
            <a:r>
              <a:rPr lang="en-US" sz="2400" dirty="0" err="1" smtClean="0"/>
              <a:t>jns</a:t>
            </a:r>
            <a:r>
              <a:rPr lang="en-US" sz="2400" dirty="0" smtClean="0"/>
              <a:t> </a:t>
            </a:r>
            <a:r>
              <a:rPr lang="en-US" sz="2400" dirty="0"/>
              <a:t>label # jump if not sign </a:t>
            </a:r>
            <a:endParaRPr lang="en-US" sz="2400" dirty="0" smtClean="0"/>
          </a:p>
          <a:p>
            <a:pPr marL="0" indent="0">
              <a:buNone/>
            </a:pPr>
            <a:r>
              <a:rPr lang="en-US" sz="2400" dirty="0" err="1" smtClean="0"/>
              <a:t>jo</a:t>
            </a:r>
            <a:r>
              <a:rPr lang="en-US" sz="2400" dirty="0" smtClean="0"/>
              <a:t> </a:t>
            </a:r>
            <a:r>
              <a:rPr lang="en-US" sz="2400" dirty="0"/>
              <a:t>label # jump if overflow </a:t>
            </a:r>
            <a:endParaRPr lang="en-US" sz="2400" dirty="0" smtClean="0"/>
          </a:p>
          <a:p>
            <a:pPr marL="0" indent="0">
              <a:buNone/>
            </a:pPr>
            <a:r>
              <a:rPr lang="en-US" sz="2400" dirty="0" err="1" smtClean="0"/>
              <a:t>jno</a:t>
            </a:r>
            <a:r>
              <a:rPr lang="en-US" sz="2400" dirty="0" smtClean="0"/>
              <a:t> </a:t>
            </a:r>
            <a:r>
              <a:rPr lang="en-US" sz="2400" dirty="0"/>
              <a:t>label # jump if not </a:t>
            </a:r>
            <a:r>
              <a:rPr lang="en-US" sz="2400" dirty="0" smtClean="0"/>
              <a:t>overflow</a:t>
            </a:r>
          </a:p>
          <a:p>
            <a:pPr marL="0" indent="0">
              <a:buNone/>
            </a:pPr>
            <a:r>
              <a:rPr lang="en-US" sz="2400" dirty="0" err="1" smtClean="0"/>
              <a:t>jpo</a:t>
            </a:r>
            <a:r>
              <a:rPr lang="en-US" sz="2400" dirty="0" smtClean="0"/>
              <a:t> </a:t>
            </a:r>
            <a:r>
              <a:rPr lang="en-US" sz="2400" dirty="0"/>
              <a:t>label # jump if parity is odd </a:t>
            </a:r>
            <a:endParaRPr lang="en-US" sz="2400" dirty="0" smtClean="0"/>
          </a:p>
          <a:p>
            <a:pPr marL="0" indent="0">
              <a:buNone/>
            </a:pPr>
            <a:r>
              <a:rPr lang="en-US" sz="2400" dirty="0" err="1" smtClean="0"/>
              <a:t>jpe</a:t>
            </a:r>
            <a:r>
              <a:rPr lang="en-US" sz="2400" dirty="0" smtClean="0"/>
              <a:t> </a:t>
            </a:r>
            <a:r>
              <a:rPr lang="en-US" sz="2400" dirty="0"/>
              <a:t>label # jump if parity is even</a:t>
            </a:r>
            <a:endParaRPr lang="en-US" sz="2400" dirty="0" smtClean="0"/>
          </a:p>
        </p:txBody>
      </p:sp>
    </p:spTree>
    <p:extLst>
      <p:ext uri="{BB962C8B-B14F-4D97-AF65-F5344CB8AC3E}">
        <p14:creationId xmlns:p14="http://schemas.microsoft.com/office/powerpoint/2010/main" val="89112455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Mostly these are necessary:</a:t>
            </a:r>
          </a:p>
          <a:p>
            <a:pPr marL="0" indent="0">
              <a:buNone/>
            </a:pPr>
            <a:r>
              <a:rPr lang="en-US" sz="2400" dirty="0"/>
              <a:t>je label # jump if equal </a:t>
            </a:r>
            <a:endParaRPr lang="en-US" sz="2400" dirty="0" smtClean="0"/>
          </a:p>
          <a:p>
            <a:pPr marL="0" indent="0">
              <a:buNone/>
            </a:pPr>
            <a:r>
              <a:rPr lang="en-US" sz="2400" dirty="0" err="1" smtClean="0"/>
              <a:t>jne</a:t>
            </a:r>
            <a:r>
              <a:rPr lang="en-US" sz="2400" dirty="0" smtClean="0"/>
              <a:t> </a:t>
            </a:r>
            <a:r>
              <a:rPr lang="en-US" sz="2400" dirty="0"/>
              <a:t>label # jump if not equal </a:t>
            </a:r>
            <a:endParaRPr lang="en-US" sz="2400" dirty="0" smtClean="0"/>
          </a:p>
          <a:p>
            <a:pPr marL="0" indent="0">
              <a:buNone/>
            </a:pPr>
            <a:r>
              <a:rPr lang="en-US" sz="2400" dirty="0" err="1" smtClean="0"/>
              <a:t>jg</a:t>
            </a:r>
            <a:r>
              <a:rPr lang="en-US" sz="2400" dirty="0" smtClean="0"/>
              <a:t> </a:t>
            </a:r>
            <a:r>
              <a:rPr lang="en-US" sz="2400" dirty="0"/>
              <a:t>label # jump if greater than </a:t>
            </a:r>
            <a:endParaRPr lang="en-US" sz="2400" dirty="0" smtClean="0"/>
          </a:p>
          <a:p>
            <a:pPr marL="0" indent="0">
              <a:buNone/>
            </a:pPr>
            <a:r>
              <a:rPr lang="en-US" sz="2400" dirty="0" err="1" smtClean="0"/>
              <a:t>jng</a:t>
            </a:r>
            <a:r>
              <a:rPr lang="en-US" sz="2400" dirty="0" smtClean="0"/>
              <a:t> </a:t>
            </a:r>
            <a:r>
              <a:rPr lang="en-US" sz="2400" dirty="0"/>
              <a:t>label # jump if not greater than </a:t>
            </a:r>
            <a:endParaRPr lang="en-US" sz="2400" dirty="0" smtClean="0"/>
          </a:p>
          <a:p>
            <a:pPr marL="0" indent="0">
              <a:buNone/>
            </a:pPr>
            <a:r>
              <a:rPr lang="en-US" sz="2400" dirty="0" err="1" smtClean="0"/>
              <a:t>jl</a:t>
            </a:r>
            <a:r>
              <a:rPr lang="en-US" sz="2400" dirty="0" smtClean="0"/>
              <a:t> </a:t>
            </a:r>
            <a:r>
              <a:rPr lang="en-US" sz="2400" dirty="0"/>
              <a:t>label # jump if less than </a:t>
            </a:r>
            <a:endParaRPr lang="en-US" sz="2400" dirty="0" smtClean="0"/>
          </a:p>
          <a:p>
            <a:pPr marL="0" indent="0">
              <a:buNone/>
            </a:pPr>
            <a:r>
              <a:rPr lang="en-US" sz="2400" dirty="0" err="1" smtClean="0"/>
              <a:t>jnl</a:t>
            </a:r>
            <a:r>
              <a:rPr lang="en-US" sz="2400" dirty="0" smtClean="0"/>
              <a:t> </a:t>
            </a:r>
            <a:r>
              <a:rPr lang="en-US" sz="2400" dirty="0"/>
              <a:t>label # jump if not less than </a:t>
            </a:r>
            <a:endParaRPr lang="en-US" sz="2400" dirty="0" smtClean="0"/>
          </a:p>
          <a:p>
            <a:pPr marL="0" indent="0">
              <a:buNone/>
            </a:pPr>
            <a:r>
              <a:rPr lang="en-US" sz="2400" dirty="0" err="1" smtClean="0"/>
              <a:t>jge</a:t>
            </a:r>
            <a:r>
              <a:rPr lang="en-US" sz="2400" dirty="0" smtClean="0"/>
              <a:t> </a:t>
            </a:r>
            <a:r>
              <a:rPr lang="en-US" sz="2400" dirty="0"/>
              <a:t>label # jump if greater or equal </a:t>
            </a:r>
            <a:endParaRPr lang="en-US" sz="2400" dirty="0" smtClean="0"/>
          </a:p>
          <a:p>
            <a:pPr marL="0" indent="0">
              <a:buNone/>
            </a:pPr>
            <a:r>
              <a:rPr lang="en-US" sz="2400" dirty="0" err="1" smtClean="0"/>
              <a:t>jnge</a:t>
            </a:r>
            <a:r>
              <a:rPr lang="en-US" sz="2400" dirty="0" smtClean="0"/>
              <a:t> </a:t>
            </a:r>
            <a:r>
              <a:rPr lang="en-US" sz="2400" dirty="0"/>
              <a:t>label # jump if not greater or equal </a:t>
            </a:r>
            <a:endParaRPr lang="en-US" sz="2400" dirty="0" smtClean="0"/>
          </a:p>
          <a:p>
            <a:pPr marL="0" indent="0">
              <a:buNone/>
            </a:pPr>
            <a:r>
              <a:rPr lang="en-US" sz="2400" dirty="0" err="1" smtClean="0"/>
              <a:t>jle</a:t>
            </a:r>
            <a:r>
              <a:rPr lang="en-US" sz="2400" dirty="0" smtClean="0"/>
              <a:t> </a:t>
            </a:r>
            <a:r>
              <a:rPr lang="en-US" sz="2400" dirty="0"/>
              <a:t>label # jump if less or equal </a:t>
            </a:r>
            <a:endParaRPr lang="en-US" sz="2400" dirty="0" smtClean="0"/>
          </a:p>
          <a:p>
            <a:pPr marL="0" indent="0">
              <a:buNone/>
            </a:pPr>
            <a:r>
              <a:rPr lang="en-US" sz="2400" dirty="0" err="1" smtClean="0"/>
              <a:t>jnle</a:t>
            </a:r>
            <a:r>
              <a:rPr lang="en-US" sz="2400" dirty="0" smtClean="0"/>
              <a:t> </a:t>
            </a:r>
            <a:r>
              <a:rPr lang="en-US" sz="2400" dirty="0"/>
              <a:t>label # jump if not less or equal</a:t>
            </a:r>
            <a:endParaRPr lang="en-US" sz="2400" dirty="0" smtClean="0"/>
          </a:p>
        </p:txBody>
      </p:sp>
    </p:spTree>
    <p:extLst>
      <p:ext uri="{BB962C8B-B14F-4D97-AF65-F5344CB8AC3E}">
        <p14:creationId xmlns:p14="http://schemas.microsoft.com/office/powerpoint/2010/main" val="389757998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The Compare instruction: </a:t>
            </a:r>
            <a:r>
              <a:rPr lang="en-US" dirty="0" err="1" smtClean="0"/>
              <a:t>cmp</a:t>
            </a:r>
            <a:endParaRPr lang="en-US" dirty="0" smtClean="0"/>
          </a:p>
          <a:p>
            <a:pPr>
              <a:buFontTx/>
              <a:buChar char="-"/>
            </a:pPr>
            <a:r>
              <a:rPr lang="en-US" sz="2400" dirty="0" smtClean="0"/>
              <a:t>The </a:t>
            </a:r>
            <a:r>
              <a:rPr lang="en-US" sz="2400" dirty="0" err="1"/>
              <a:t>cmp</a:t>
            </a:r>
            <a:r>
              <a:rPr lang="en-US" sz="2400" dirty="0"/>
              <a:t> instruction compares two values by subtracting the first operand from the second to set the </a:t>
            </a:r>
            <a:r>
              <a:rPr lang="en-US" sz="2400" dirty="0" smtClean="0"/>
              <a:t>flags. </a:t>
            </a:r>
          </a:p>
          <a:p>
            <a:pPr>
              <a:buFontTx/>
              <a:buChar char="-"/>
            </a:pPr>
            <a:r>
              <a:rPr lang="en-US" sz="2400" dirty="0" smtClean="0"/>
              <a:t>Then </a:t>
            </a:r>
            <a:r>
              <a:rPr lang="en-US" sz="2400" dirty="0"/>
              <a:t>the flags can be checked in order to determine the relationship between the two </a:t>
            </a:r>
            <a:r>
              <a:rPr lang="en-US" sz="2400" dirty="0" smtClean="0"/>
              <a:t>values</a:t>
            </a:r>
          </a:p>
          <a:p>
            <a:pPr>
              <a:buFontTx/>
              <a:buChar char="-"/>
            </a:pPr>
            <a:r>
              <a:rPr lang="en-US" sz="2400" dirty="0" smtClean="0"/>
              <a:t>Used along with a jump instruction ‘j__’ to evaluate conditions like </a:t>
            </a:r>
          </a:p>
          <a:p>
            <a:pPr marL="0" indent="0">
              <a:buNone/>
            </a:pPr>
            <a:r>
              <a:rPr lang="en-US" sz="2400" dirty="0" smtClean="0"/>
              <a:t>	if ( a &gt; b ) then… else …</a:t>
            </a:r>
          </a:p>
        </p:txBody>
      </p:sp>
    </p:spTree>
    <p:extLst>
      <p:ext uri="{BB962C8B-B14F-4D97-AF65-F5344CB8AC3E}">
        <p14:creationId xmlns:p14="http://schemas.microsoft.com/office/powerpoint/2010/main" val="383336712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a:t>If statement:</a:t>
            </a:r>
          </a:p>
          <a:p>
            <a:pPr marL="0" indent="0">
              <a:buNone/>
            </a:pPr>
            <a:r>
              <a:rPr lang="en-US" dirty="0"/>
              <a:t>	</a:t>
            </a:r>
            <a:r>
              <a:rPr lang="en-US" sz="2400" dirty="0" err="1"/>
              <a:t>int</a:t>
            </a:r>
            <a:r>
              <a:rPr lang="en-US" sz="2400" dirty="0"/>
              <a:t> a, b; </a:t>
            </a:r>
          </a:p>
          <a:p>
            <a:pPr marL="0" indent="0">
              <a:buNone/>
            </a:pPr>
            <a:r>
              <a:rPr lang="en-US" sz="2400" dirty="0"/>
              <a:t>	if (a &gt; b) {</a:t>
            </a:r>
          </a:p>
          <a:p>
            <a:pPr marL="0" indent="0">
              <a:buNone/>
            </a:pPr>
            <a:r>
              <a:rPr lang="en-US" sz="2400" dirty="0"/>
              <a:t>		 ... code block ... </a:t>
            </a:r>
          </a:p>
          <a:p>
            <a:pPr marL="0" indent="0">
              <a:buNone/>
            </a:pPr>
            <a:r>
              <a:rPr lang="en-US" sz="2400" dirty="0"/>
              <a:t>	} </a:t>
            </a:r>
          </a:p>
          <a:p>
            <a:pPr marL="0" indent="0">
              <a:buNone/>
            </a:pPr>
            <a:r>
              <a:rPr lang="en-US" sz="2400" dirty="0"/>
              <a:t>	... more code ...</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400" dirty="0" smtClean="0"/>
              <a:t>	.</a:t>
            </a:r>
            <a:r>
              <a:rPr lang="en-US" sz="2400" dirty="0" err="1"/>
              <a:t>comm</a:t>
            </a:r>
            <a:r>
              <a:rPr lang="en-US" sz="2400" dirty="0"/>
              <a:t> a, 4 </a:t>
            </a:r>
          </a:p>
          <a:p>
            <a:pPr marL="0" indent="0">
              <a:buNone/>
            </a:pPr>
            <a:r>
              <a:rPr lang="en-US" sz="2400" dirty="0" smtClean="0"/>
              <a:t>	.</a:t>
            </a:r>
            <a:r>
              <a:rPr lang="en-US" sz="2400" dirty="0" err="1"/>
              <a:t>comm</a:t>
            </a:r>
            <a:r>
              <a:rPr lang="en-US" sz="2400" dirty="0"/>
              <a:t> b, 4 </a:t>
            </a:r>
          </a:p>
          <a:p>
            <a:pPr marL="0" indent="0">
              <a:buNone/>
            </a:pPr>
            <a:r>
              <a:rPr lang="en-US" sz="2400" dirty="0" smtClean="0"/>
              <a:t>	</a:t>
            </a:r>
            <a:r>
              <a:rPr lang="en-US" sz="2400" dirty="0" err="1" smtClean="0"/>
              <a:t>movl</a:t>
            </a:r>
            <a:r>
              <a:rPr lang="en-US" sz="2400" dirty="0" smtClean="0"/>
              <a:t> </a:t>
            </a:r>
            <a:r>
              <a:rPr lang="en-US" sz="2400" dirty="0"/>
              <a:t>a, %</a:t>
            </a:r>
            <a:r>
              <a:rPr lang="en-US" sz="2400" dirty="0" err="1"/>
              <a:t>eax</a:t>
            </a:r>
            <a:r>
              <a:rPr lang="en-US" sz="2400" dirty="0"/>
              <a:t> </a:t>
            </a:r>
          </a:p>
          <a:p>
            <a:pPr marL="0" indent="0">
              <a:buNone/>
            </a:pPr>
            <a:r>
              <a:rPr lang="en-US" sz="2400" dirty="0" smtClean="0"/>
              <a:t>	</a:t>
            </a:r>
            <a:r>
              <a:rPr lang="en-US" sz="2400" dirty="0" err="1" smtClean="0"/>
              <a:t>cmpl</a:t>
            </a:r>
            <a:r>
              <a:rPr lang="en-US" sz="2400" dirty="0" smtClean="0"/>
              <a:t> </a:t>
            </a:r>
            <a:r>
              <a:rPr lang="en-US" sz="2400" dirty="0"/>
              <a:t>b, %</a:t>
            </a:r>
            <a:r>
              <a:rPr lang="en-US" sz="2400" dirty="0" err="1"/>
              <a:t>eax</a:t>
            </a:r>
            <a:endParaRPr lang="en-US" sz="2400" dirty="0"/>
          </a:p>
          <a:p>
            <a:pPr marL="0" indent="0">
              <a:buNone/>
            </a:pPr>
            <a:r>
              <a:rPr lang="en-US" sz="2400" dirty="0" smtClean="0"/>
              <a:t>	 </a:t>
            </a:r>
            <a:r>
              <a:rPr lang="en-US" sz="2400" dirty="0" err="1"/>
              <a:t>jng</a:t>
            </a:r>
            <a:r>
              <a:rPr lang="en-US" sz="2400" dirty="0"/>
              <a:t> label</a:t>
            </a:r>
          </a:p>
          <a:p>
            <a:pPr marL="0" indent="0">
              <a:buNone/>
            </a:pPr>
            <a:r>
              <a:rPr lang="en-US" sz="2400" dirty="0" smtClean="0"/>
              <a:t>	 </a:t>
            </a:r>
            <a:r>
              <a:rPr lang="en-US" sz="2400" dirty="0"/>
              <a:t>... code block ... </a:t>
            </a:r>
            <a:endParaRPr lang="en-US" sz="2400" dirty="0" smtClean="0"/>
          </a:p>
          <a:p>
            <a:pPr marL="0" indent="0">
              <a:buNone/>
            </a:pPr>
            <a:r>
              <a:rPr lang="en-US" sz="2400" dirty="0" smtClean="0"/>
              <a:t>label:</a:t>
            </a:r>
          </a:p>
          <a:p>
            <a:pPr marL="0" indent="0">
              <a:buNone/>
            </a:pPr>
            <a:r>
              <a:rPr lang="en-US" sz="2400" dirty="0"/>
              <a:t>	</a:t>
            </a:r>
            <a:r>
              <a:rPr lang="en-US" sz="2400" dirty="0" smtClean="0"/>
              <a:t> </a:t>
            </a:r>
            <a:r>
              <a:rPr lang="en-US" sz="2400" dirty="0"/>
              <a:t>... more code ...</a:t>
            </a:r>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
        <p:nvSpPr>
          <p:cNvPr id="7" name="TextBox 6"/>
          <p:cNvSpPr txBox="1"/>
          <p:nvPr/>
        </p:nvSpPr>
        <p:spPr>
          <a:xfrm>
            <a:off x="496971" y="5384228"/>
            <a:ext cx="8117267" cy="1200328"/>
          </a:xfrm>
          <a:prstGeom prst="rect">
            <a:avLst/>
          </a:prstGeom>
          <a:noFill/>
        </p:spPr>
        <p:txBody>
          <a:bodyPr wrap="square" rtlCol="0">
            <a:spAutoFit/>
          </a:bodyPr>
          <a:lstStyle/>
          <a:p>
            <a:r>
              <a:rPr lang="en-US" sz="2400" dirty="0">
                <a:latin typeface="Times New Roman"/>
                <a:cs typeface="Times New Roman"/>
              </a:rPr>
              <a:t>If a </a:t>
            </a:r>
            <a:r>
              <a:rPr lang="en-US" sz="2400" dirty="0" smtClean="0">
                <a:latin typeface="Times New Roman"/>
                <a:cs typeface="Times New Roman"/>
              </a:rPr>
              <a:t>&gt; </a:t>
            </a:r>
            <a:r>
              <a:rPr lang="en-US" sz="2400" dirty="0">
                <a:latin typeface="Times New Roman"/>
                <a:cs typeface="Times New Roman"/>
              </a:rPr>
              <a:t>b </a:t>
            </a:r>
            <a:r>
              <a:rPr lang="en-US" sz="2400" dirty="0" smtClean="0">
                <a:latin typeface="Times New Roman"/>
                <a:cs typeface="Times New Roman"/>
              </a:rPr>
              <a:t>then </a:t>
            </a:r>
            <a:r>
              <a:rPr lang="en-US" sz="2400" dirty="0">
                <a:latin typeface="Times New Roman"/>
                <a:cs typeface="Times New Roman"/>
              </a:rPr>
              <a:t>we do NOT want to jump, but we do want to execute the code </a:t>
            </a:r>
            <a:r>
              <a:rPr lang="en-US" sz="2400" dirty="0" smtClean="0">
                <a:latin typeface="Times New Roman"/>
                <a:cs typeface="Times New Roman"/>
              </a:rPr>
              <a:t>block. The </a:t>
            </a:r>
            <a:r>
              <a:rPr lang="en-US" sz="2400" dirty="0" err="1">
                <a:latin typeface="Times New Roman"/>
                <a:cs typeface="Times New Roman"/>
              </a:rPr>
              <a:t>cmp</a:t>
            </a:r>
            <a:r>
              <a:rPr lang="en-US" sz="2400" dirty="0">
                <a:latin typeface="Times New Roman"/>
                <a:cs typeface="Times New Roman"/>
              </a:rPr>
              <a:t> instruction subtracts b from %</a:t>
            </a:r>
            <a:r>
              <a:rPr lang="en-US" sz="2400" dirty="0" err="1">
                <a:latin typeface="Times New Roman"/>
                <a:cs typeface="Times New Roman"/>
              </a:rPr>
              <a:t>eax</a:t>
            </a:r>
            <a:r>
              <a:rPr lang="en-US" sz="2400" dirty="0">
                <a:latin typeface="Times New Roman"/>
                <a:cs typeface="Times New Roman"/>
              </a:rPr>
              <a:t> </a:t>
            </a:r>
            <a:r>
              <a:rPr lang="en-US" sz="2400" dirty="0" smtClean="0">
                <a:latin typeface="Times New Roman"/>
                <a:cs typeface="Times New Roman"/>
              </a:rPr>
              <a:t>and checks result of subtraction</a:t>
            </a:r>
            <a:endParaRPr lang="en-US" sz="2400" dirty="0">
              <a:latin typeface="Times New Roman"/>
              <a:cs typeface="Times New Roman"/>
            </a:endParaRPr>
          </a:p>
        </p:txBody>
      </p:sp>
    </p:spTree>
    <p:extLst>
      <p:ext uri="{BB962C8B-B14F-4D97-AF65-F5344CB8AC3E}">
        <p14:creationId xmlns:p14="http://schemas.microsoft.com/office/powerpoint/2010/main" val="1675661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smtClean="0"/>
              <a:t>If-Else </a:t>
            </a:r>
            <a:r>
              <a:rPr lang="en-US" sz="2400" dirty="0"/>
              <a:t>statement:</a:t>
            </a:r>
          </a:p>
          <a:p>
            <a:pPr marL="0" indent="0">
              <a:buNone/>
            </a:pPr>
            <a:r>
              <a:rPr lang="en-US" dirty="0"/>
              <a:t>	</a:t>
            </a:r>
            <a:r>
              <a:rPr lang="en-US" sz="2400" dirty="0" err="1"/>
              <a:t>int</a:t>
            </a:r>
            <a:r>
              <a:rPr lang="en-US" sz="2400" dirty="0"/>
              <a:t> a, b; </a:t>
            </a:r>
          </a:p>
          <a:p>
            <a:pPr marL="0" indent="0">
              <a:buNone/>
            </a:pPr>
            <a:r>
              <a:rPr lang="en-US" sz="2400" dirty="0"/>
              <a:t>	if (a &gt; b) {</a:t>
            </a:r>
          </a:p>
          <a:p>
            <a:pPr marL="0" indent="0">
              <a:buNone/>
            </a:pPr>
            <a:r>
              <a:rPr lang="en-US" sz="2400" dirty="0"/>
              <a:t>		 ... code block ... </a:t>
            </a:r>
          </a:p>
          <a:p>
            <a:pPr marL="0" indent="0">
              <a:buNone/>
            </a:pPr>
            <a:r>
              <a:rPr lang="en-US" sz="2400" dirty="0"/>
              <a:t>	} </a:t>
            </a:r>
            <a:r>
              <a:rPr lang="da-DK" sz="2400" dirty="0" err="1"/>
              <a:t>else</a:t>
            </a:r>
            <a:r>
              <a:rPr lang="da-DK" sz="2400" dirty="0"/>
              <a:t> </a:t>
            </a:r>
            <a:r>
              <a:rPr lang="da-DK" sz="2400" dirty="0" smtClean="0"/>
              <a:t>{</a:t>
            </a:r>
          </a:p>
          <a:p>
            <a:pPr marL="0" indent="0">
              <a:buNone/>
            </a:pPr>
            <a:r>
              <a:rPr lang="da-DK" sz="2400" dirty="0"/>
              <a:t>	</a:t>
            </a:r>
            <a:r>
              <a:rPr lang="da-DK" sz="2400" dirty="0" smtClean="0"/>
              <a:t>	 </a:t>
            </a:r>
            <a:r>
              <a:rPr lang="da-DK" sz="2400" dirty="0"/>
              <a:t>... </a:t>
            </a:r>
            <a:r>
              <a:rPr lang="da-DK" sz="2400" dirty="0" err="1"/>
              <a:t>code</a:t>
            </a:r>
            <a:r>
              <a:rPr lang="da-DK" sz="2400" dirty="0"/>
              <a:t> </a:t>
            </a:r>
            <a:r>
              <a:rPr lang="da-DK" sz="2400" dirty="0" err="1"/>
              <a:t>block</a:t>
            </a:r>
            <a:r>
              <a:rPr lang="da-DK" sz="2400" dirty="0"/>
              <a:t> 2 ..</a:t>
            </a:r>
            <a:r>
              <a:rPr lang="da-DK" sz="2400" dirty="0" smtClean="0"/>
              <a:t>.</a:t>
            </a:r>
          </a:p>
          <a:p>
            <a:pPr marL="0" indent="0">
              <a:buNone/>
            </a:pPr>
            <a:endParaRPr lang="en-US" sz="2400" dirty="0"/>
          </a:p>
          <a:p>
            <a:pPr marL="0" indent="0">
              <a:buNone/>
            </a:pPr>
            <a:r>
              <a:rPr lang="en-US" sz="2400" dirty="0"/>
              <a:t>	</a:t>
            </a:r>
            <a:r>
              <a:rPr lang="en-US" sz="2400" dirty="0" smtClean="0"/>
              <a:t>}</a:t>
            </a:r>
          </a:p>
          <a:p>
            <a:pPr marL="0" indent="0">
              <a:buNone/>
            </a:pPr>
            <a:r>
              <a:rPr lang="en-US" sz="2400" dirty="0"/>
              <a:t>	</a:t>
            </a:r>
            <a:r>
              <a:rPr lang="en-US" sz="2400" dirty="0" smtClean="0"/>
              <a:t>.</a:t>
            </a:r>
            <a:r>
              <a:rPr lang="en-US" sz="2400" dirty="0"/>
              <a:t>.. more code ...</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200" dirty="0" smtClean="0"/>
              <a:t>	.</a:t>
            </a:r>
            <a:r>
              <a:rPr lang="en-US" sz="2200" dirty="0" err="1"/>
              <a:t>comm</a:t>
            </a:r>
            <a:r>
              <a:rPr lang="en-US" sz="2200" dirty="0"/>
              <a:t> a, 4 </a:t>
            </a:r>
          </a:p>
          <a:p>
            <a:pPr marL="0" indent="0">
              <a:buNone/>
            </a:pPr>
            <a:r>
              <a:rPr lang="en-US" sz="2200" dirty="0" smtClean="0"/>
              <a:t>	.</a:t>
            </a:r>
            <a:r>
              <a:rPr lang="en-US" sz="2200" dirty="0" err="1"/>
              <a:t>comm</a:t>
            </a:r>
            <a:r>
              <a:rPr lang="en-US" sz="2200" dirty="0"/>
              <a:t> b, 4 </a:t>
            </a:r>
          </a:p>
          <a:p>
            <a:pPr marL="0" indent="0">
              <a:buNone/>
            </a:pPr>
            <a:r>
              <a:rPr lang="en-US" sz="2200" dirty="0" smtClean="0"/>
              <a:t>	</a:t>
            </a:r>
            <a:r>
              <a:rPr lang="en-US" sz="2200" dirty="0" err="1" smtClean="0"/>
              <a:t>movl</a:t>
            </a:r>
            <a:r>
              <a:rPr lang="en-US" sz="2200" dirty="0" smtClean="0"/>
              <a:t> </a:t>
            </a:r>
            <a:r>
              <a:rPr lang="en-US" sz="2200" dirty="0"/>
              <a:t>a, %</a:t>
            </a:r>
            <a:r>
              <a:rPr lang="en-US" sz="2200" dirty="0" err="1"/>
              <a:t>eax</a:t>
            </a:r>
            <a:r>
              <a:rPr lang="en-US" sz="2200" dirty="0"/>
              <a:t> </a:t>
            </a:r>
          </a:p>
          <a:p>
            <a:pPr marL="0" indent="0">
              <a:buNone/>
            </a:pPr>
            <a:r>
              <a:rPr lang="en-US" sz="2200" dirty="0" smtClean="0"/>
              <a:t>	</a:t>
            </a:r>
            <a:r>
              <a:rPr lang="en-US" sz="2200" dirty="0" err="1" smtClean="0"/>
              <a:t>cmpl</a:t>
            </a:r>
            <a:r>
              <a:rPr lang="en-US" sz="2200" dirty="0" smtClean="0"/>
              <a:t> </a:t>
            </a:r>
            <a:r>
              <a:rPr lang="en-US" sz="2200" dirty="0"/>
              <a:t>b, %</a:t>
            </a:r>
            <a:r>
              <a:rPr lang="en-US" sz="2200" dirty="0" err="1"/>
              <a:t>eax</a:t>
            </a:r>
            <a:endParaRPr lang="en-US" sz="2200" dirty="0"/>
          </a:p>
          <a:p>
            <a:pPr marL="0" indent="0">
              <a:buNone/>
            </a:pPr>
            <a:r>
              <a:rPr lang="en-US" sz="2200" dirty="0" smtClean="0"/>
              <a:t>	 </a:t>
            </a:r>
            <a:r>
              <a:rPr lang="en-US" sz="2200" dirty="0" err="1"/>
              <a:t>jng</a:t>
            </a:r>
            <a:r>
              <a:rPr lang="en-US" sz="2200" dirty="0"/>
              <a:t> </a:t>
            </a:r>
            <a:r>
              <a:rPr lang="en-US" sz="2200" dirty="0" smtClean="0"/>
              <a:t>else</a:t>
            </a:r>
            <a:endParaRPr lang="en-US" sz="2200" dirty="0"/>
          </a:p>
          <a:p>
            <a:pPr marL="0" indent="0">
              <a:buNone/>
            </a:pPr>
            <a:r>
              <a:rPr lang="en-US" sz="2200" dirty="0" smtClean="0"/>
              <a:t>	 </a:t>
            </a:r>
            <a:r>
              <a:rPr lang="en-US" sz="2200" dirty="0"/>
              <a:t>... code </a:t>
            </a:r>
            <a:r>
              <a:rPr lang="en-US" sz="2200" dirty="0" smtClean="0"/>
              <a:t>block 1 </a:t>
            </a:r>
            <a:r>
              <a:rPr lang="en-US" sz="2200" dirty="0"/>
              <a:t>..</a:t>
            </a:r>
            <a:r>
              <a:rPr lang="en-US" sz="2200" dirty="0" smtClean="0"/>
              <a:t>.</a:t>
            </a:r>
          </a:p>
          <a:p>
            <a:pPr marL="0" indent="0">
              <a:buNone/>
            </a:pPr>
            <a:r>
              <a:rPr lang="en-US" sz="2200" dirty="0"/>
              <a:t>	</a:t>
            </a:r>
            <a:r>
              <a:rPr lang="en-US" sz="2200" dirty="0" err="1" smtClean="0"/>
              <a:t>jmp</a:t>
            </a:r>
            <a:r>
              <a:rPr lang="en-US" sz="2200" dirty="0"/>
              <a:t> </a:t>
            </a:r>
            <a:r>
              <a:rPr lang="en-US" sz="2200" dirty="0" smtClean="0"/>
              <a:t>more </a:t>
            </a:r>
          </a:p>
          <a:p>
            <a:pPr marL="0" indent="0">
              <a:buNone/>
            </a:pPr>
            <a:r>
              <a:rPr lang="en-US" sz="2200" dirty="0" smtClean="0"/>
              <a:t>else:</a:t>
            </a:r>
          </a:p>
          <a:p>
            <a:pPr marL="0" indent="0">
              <a:buNone/>
            </a:pPr>
            <a:r>
              <a:rPr lang="en-US" sz="2200" dirty="0"/>
              <a:t>	 ... code block 2</a:t>
            </a:r>
            <a:r>
              <a:rPr lang="en-US" sz="2200" dirty="0" smtClean="0"/>
              <a:t> </a:t>
            </a:r>
            <a:r>
              <a:rPr lang="en-US" sz="2200" dirty="0"/>
              <a:t>..</a:t>
            </a:r>
            <a:r>
              <a:rPr lang="en-US" sz="2200" dirty="0" smtClean="0"/>
              <a:t>.</a:t>
            </a:r>
          </a:p>
          <a:p>
            <a:pPr marL="0" indent="0">
              <a:buNone/>
            </a:pPr>
            <a:r>
              <a:rPr lang="en-US" sz="2200" dirty="0"/>
              <a:t>m</a:t>
            </a:r>
            <a:r>
              <a:rPr lang="en-US" sz="2200" dirty="0" smtClean="0"/>
              <a:t>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49840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smtClean="0"/>
              <a:t>While loop:</a:t>
            </a:r>
            <a:endParaRPr lang="en-US" sz="2400" dirty="0"/>
          </a:p>
          <a:p>
            <a:pPr marL="0" indent="0">
              <a:buNone/>
            </a:pPr>
            <a:r>
              <a:rPr lang="en-US" dirty="0"/>
              <a:t>	</a:t>
            </a:r>
            <a:r>
              <a:rPr lang="en-US" sz="2400" dirty="0" err="1"/>
              <a:t>int</a:t>
            </a:r>
            <a:r>
              <a:rPr lang="en-US" sz="2400" dirty="0"/>
              <a:t> a, b; </a:t>
            </a:r>
          </a:p>
          <a:p>
            <a:pPr marL="0" indent="0">
              <a:buNone/>
            </a:pPr>
            <a:r>
              <a:rPr lang="en-US" sz="2400" dirty="0"/>
              <a:t>	</a:t>
            </a:r>
            <a:r>
              <a:rPr lang="en-US" sz="2400" dirty="0" smtClean="0"/>
              <a:t>while (</a:t>
            </a:r>
            <a:r>
              <a:rPr lang="en-US" sz="2400" dirty="0"/>
              <a:t>a &gt; b) {</a:t>
            </a:r>
          </a:p>
          <a:p>
            <a:pPr marL="0" indent="0">
              <a:buNone/>
            </a:pPr>
            <a:r>
              <a:rPr lang="en-US" sz="2400" dirty="0"/>
              <a:t>		 ... code block ... </a:t>
            </a:r>
          </a:p>
          <a:p>
            <a:pPr marL="0" indent="0">
              <a:buNone/>
            </a:pPr>
            <a:r>
              <a:rPr lang="en-US" sz="2400" dirty="0"/>
              <a:t>	} </a:t>
            </a:r>
            <a:endParaRPr lang="en-US" sz="2400" dirty="0" smtClean="0"/>
          </a:p>
          <a:p>
            <a:pPr marL="0" indent="0">
              <a:buNone/>
            </a:pPr>
            <a:r>
              <a:rPr lang="en-US" sz="2400" dirty="0"/>
              <a:t>	</a:t>
            </a:r>
            <a:r>
              <a:rPr lang="en-US" sz="2400" dirty="0" smtClean="0"/>
              <a:t>.</a:t>
            </a:r>
            <a:r>
              <a:rPr lang="en-US" sz="2400" dirty="0"/>
              <a:t>.. more code ...</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200" dirty="0" smtClean="0"/>
              <a:t>	.</a:t>
            </a:r>
            <a:r>
              <a:rPr lang="en-US" sz="2200" dirty="0" err="1"/>
              <a:t>comm</a:t>
            </a:r>
            <a:r>
              <a:rPr lang="en-US" sz="2200" dirty="0"/>
              <a:t> a, 4 </a:t>
            </a:r>
          </a:p>
          <a:p>
            <a:pPr marL="0" indent="0">
              <a:buNone/>
            </a:pPr>
            <a:r>
              <a:rPr lang="en-US" sz="2200" dirty="0" smtClean="0"/>
              <a:t>	.</a:t>
            </a:r>
            <a:r>
              <a:rPr lang="en-US" sz="2200" dirty="0" err="1"/>
              <a:t>comm</a:t>
            </a:r>
            <a:r>
              <a:rPr lang="en-US" sz="2200" dirty="0"/>
              <a:t> b, 4 </a:t>
            </a:r>
          </a:p>
          <a:p>
            <a:pPr marL="0" indent="0">
              <a:buNone/>
            </a:pPr>
            <a:r>
              <a:rPr lang="en-US" sz="2200" dirty="0" smtClean="0"/>
              <a:t>while:	</a:t>
            </a:r>
            <a:r>
              <a:rPr lang="en-US" sz="2200" dirty="0" err="1" smtClean="0"/>
              <a:t>movl</a:t>
            </a:r>
            <a:r>
              <a:rPr lang="en-US" sz="2200" dirty="0" smtClean="0"/>
              <a:t> </a:t>
            </a:r>
            <a:r>
              <a:rPr lang="en-US" sz="2200" dirty="0"/>
              <a:t>a, %</a:t>
            </a:r>
            <a:r>
              <a:rPr lang="en-US" sz="2200" dirty="0" err="1"/>
              <a:t>eax</a:t>
            </a:r>
            <a:r>
              <a:rPr lang="en-US" sz="2200" dirty="0"/>
              <a:t> </a:t>
            </a:r>
          </a:p>
          <a:p>
            <a:pPr marL="0" indent="0">
              <a:buNone/>
            </a:pPr>
            <a:r>
              <a:rPr lang="en-US" sz="2200" dirty="0" smtClean="0"/>
              <a:t>	</a:t>
            </a:r>
            <a:r>
              <a:rPr lang="en-US" sz="2200" dirty="0" err="1" smtClean="0"/>
              <a:t>cmpl</a:t>
            </a:r>
            <a:r>
              <a:rPr lang="en-US" sz="2200" dirty="0" smtClean="0"/>
              <a:t> </a:t>
            </a:r>
            <a:r>
              <a:rPr lang="en-US" sz="2200" dirty="0"/>
              <a:t>b, %</a:t>
            </a:r>
            <a:r>
              <a:rPr lang="en-US" sz="2200" dirty="0" err="1"/>
              <a:t>eax</a:t>
            </a:r>
            <a:endParaRPr lang="en-US" sz="2200" dirty="0"/>
          </a:p>
          <a:p>
            <a:pPr marL="0" indent="0">
              <a:buNone/>
            </a:pPr>
            <a:r>
              <a:rPr lang="en-US" sz="2200" dirty="0" smtClean="0"/>
              <a:t>	 </a:t>
            </a:r>
            <a:r>
              <a:rPr lang="en-US" sz="2200" dirty="0" err="1"/>
              <a:t>jng</a:t>
            </a:r>
            <a:r>
              <a:rPr lang="en-US" sz="2200" dirty="0"/>
              <a:t> </a:t>
            </a:r>
            <a:r>
              <a:rPr lang="en-US" sz="2200" dirty="0" smtClean="0"/>
              <a:t>more</a:t>
            </a:r>
            <a:endParaRPr lang="en-US" sz="2200" dirty="0"/>
          </a:p>
          <a:p>
            <a:pPr marL="0" indent="0">
              <a:buNone/>
            </a:pPr>
            <a:r>
              <a:rPr lang="en-US" sz="2200" dirty="0" smtClean="0"/>
              <a:t>	 </a:t>
            </a:r>
            <a:r>
              <a:rPr lang="en-US" sz="2200" dirty="0"/>
              <a:t>... code </a:t>
            </a:r>
            <a:r>
              <a:rPr lang="en-US" sz="2200" dirty="0" smtClean="0"/>
              <a:t>block 1 </a:t>
            </a:r>
            <a:r>
              <a:rPr lang="en-US" sz="2200" dirty="0"/>
              <a:t>..</a:t>
            </a:r>
            <a:r>
              <a:rPr lang="en-US" sz="2200" dirty="0" smtClean="0"/>
              <a:t>.</a:t>
            </a:r>
          </a:p>
          <a:p>
            <a:pPr marL="0" indent="0">
              <a:buNone/>
            </a:pPr>
            <a:r>
              <a:rPr lang="en-US" sz="2200" dirty="0"/>
              <a:t>	</a:t>
            </a:r>
            <a:r>
              <a:rPr lang="en-US" sz="2200" dirty="0" err="1" smtClean="0"/>
              <a:t>jmp</a:t>
            </a:r>
            <a:r>
              <a:rPr lang="en-US" sz="2200" dirty="0"/>
              <a:t> </a:t>
            </a:r>
            <a:r>
              <a:rPr lang="en-US" sz="2200" dirty="0" smtClean="0"/>
              <a:t>while</a:t>
            </a:r>
          </a:p>
          <a:p>
            <a:pPr marL="0" indent="0">
              <a:buNone/>
            </a:pPr>
            <a:r>
              <a:rPr lang="en-US" sz="2200" dirty="0" smtClean="0"/>
              <a:t>more: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05527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smtClean="0"/>
              <a:t>For loop:</a:t>
            </a:r>
            <a:endParaRPr lang="en-US" sz="2400" dirty="0"/>
          </a:p>
          <a:p>
            <a:pPr marL="0" indent="0">
              <a:buNone/>
            </a:pPr>
            <a:r>
              <a:rPr lang="en-US" dirty="0"/>
              <a:t>	</a:t>
            </a:r>
            <a:r>
              <a:rPr lang="en-US" sz="2400" dirty="0" err="1"/>
              <a:t>int</a:t>
            </a:r>
            <a:r>
              <a:rPr lang="en-US" sz="2400" dirty="0"/>
              <a:t> a, b; </a:t>
            </a:r>
          </a:p>
          <a:p>
            <a:pPr marL="0" indent="0">
              <a:buNone/>
            </a:pPr>
            <a:r>
              <a:rPr lang="en-US" sz="2400" dirty="0"/>
              <a:t>	</a:t>
            </a:r>
            <a:r>
              <a:rPr lang="da-DK" sz="2400" dirty="0"/>
              <a:t>for (i = 0; i &lt; 100; i++) </a:t>
            </a:r>
            <a:endParaRPr lang="da-DK" sz="2400" dirty="0" smtClean="0"/>
          </a:p>
          <a:p>
            <a:pPr marL="0" indent="0">
              <a:buNone/>
            </a:pPr>
            <a:r>
              <a:rPr lang="da-DK" sz="2400" dirty="0"/>
              <a:t>	</a:t>
            </a:r>
            <a:r>
              <a:rPr lang="en-US" sz="2400" dirty="0" smtClean="0"/>
              <a:t>{</a:t>
            </a:r>
            <a:endParaRPr lang="en-US" sz="2400" dirty="0"/>
          </a:p>
          <a:p>
            <a:pPr marL="0" indent="0">
              <a:buNone/>
            </a:pPr>
            <a:r>
              <a:rPr lang="en-US" sz="2400" dirty="0"/>
              <a:t>		 ... code block ... </a:t>
            </a:r>
          </a:p>
          <a:p>
            <a:pPr marL="0" indent="0">
              <a:buNone/>
            </a:pPr>
            <a:r>
              <a:rPr lang="en-US" sz="2400" dirty="0"/>
              <a:t>	} </a:t>
            </a:r>
            <a:endParaRPr lang="en-US" sz="2400" dirty="0" smtClean="0"/>
          </a:p>
          <a:p>
            <a:pPr marL="0" indent="0">
              <a:buNone/>
            </a:pPr>
            <a:r>
              <a:rPr lang="en-US" sz="2400" dirty="0"/>
              <a:t>	</a:t>
            </a:r>
            <a:r>
              <a:rPr lang="en-US" sz="2400" dirty="0" smtClean="0"/>
              <a:t>.</a:t>
            </a:r>
            <a:r>
              <a:rPr lang="en-US" sz="2400" dirty="0"/>
              <a:t>.. more code ...</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200" dirty="0" smtClean="0"/>
              <a:t>	.</a:t>
            </a:r>
            <a:r>
              <a:rPr lang="en-US" sz="2200" dirty="0" err="1"/>
              <a:t>comm</a:t>
            </a:r>
            <a:r>
              <a:rPr lang="en-US" sz="2200" dirty="0"/>
              <a:t> </a:t>
            </a:r>
            <a:r>
              <a:rPr lang="en-US" sz="2200" dirty="0" err="1"/>
              <a:t>i</a:t>
            </a:r>
            <a:r>
              <a:rPr lang="en-US" sz="2200" dirty="0" smtClean="0"/>
              <a:t>, </a:t>
            </a:r>
            <a:r>
              <a:rPr lang="en-US" sz="2200" dirty="0"/>
              <a:t>4 </a:t>
            </a:r>
          </a:p>
          <a:p>
            <a:pPr marL="0" indent="0">
              <a:buNone/>
            </a:pPr>
            <a:r>
              <a:rPr lang="en-US" sz="2200" dirty="0" smtClean="0"/>
              <a:t>	</a:t>
            </a:r>
            <a:r>
              <a:rPr lang="hr-HR" sz="2200" dirty="0"/>
              <a:t>movl $0, i</a:t>
            </a:r>
            <a:endParaRPr lang="en-US" sz="2200" dirty="0"/>
          </a:p>
          <a:p>
            <a:pPr marL="0" indent="0">
              <a:buNone/>
            </a:pPr>
            <a:r>
              <a:rPr lang="en-US" sz="2200" dirty="0" smtClean="0"/>
              <a:t>for:	</a:t>
            </a:r>
            <a:r>
              <a:rPr lang="en-US" sz="2400" dirty="0" err="1"/>
              <a:t>cmpl</a:t>
            </a:r>
            <a:r>
              <a:rPr lang="en-US" sz="2400" dirty="0"/>
              <a:t> $100, </a:t>
            </a:r>
            <a:r>
              <a:rPr lang="en-US" sz="2400" dirty="0" smtClean="0"/>
              <a:t>I</a:t>
            </a:r>
            <a:endParaRPr lang="en-US" sz="2200" dirty="0"/>
          </a:p>
          <a:p>
            <a:pPr marL="0" indent="0">
              <a:buNone/>
            </a:pPr>
            <a:r>
              <a:rPr lang="en-US" sz="2200" dirty="0" smtClean="0"/>
              <a:t>	 </a:t>
            </a:r>
            <a:r>
              <a:rPr lang="en-US" sz="2200" dirty="0" err="1" smtClean="0"/>
              <a:t>jnl</a:t>
            </a:r>
            <a:r>
              <a:rPr lang="en-US" sz="2200" dirty="0" smtClean="0"/>
              <a:t> more</a:t>
            </a:r>
            <a:endParaRPr lang="en-US" sz="2200" dirty="0"/>
          </a:p>
          <a:p>
            <a:pPr marL="0" indent="0">
              <a:buNone/>
            </a:pPr>
            <a:r>
              <a:rPr lang="en-US" sz="2200" dirty="0" smtClean="0"/>
              <a:t>	 </a:t>
            </a:r>
            <a:r>
              <a:rPr lang="en-US" sz="2200" dirty="0"/>
              <a:t>... code </a:t>
            </a:r>
            <a:r>
              <a:rPr lang="en-US" sz="2200" dirty="0" smtClean="0"/>
              <a:t>block 1 </a:t>
            </a:r>
            <a:r>
              <a:rPr lang="en-US" sz="2200" dirty="0"/>
              <a:t>..</a:t>
            </a:r>
            <a:r>
              <a:rPr lang="en-US" sz="2200" dirty="0" smtClean="0"/>
              <a:t>.</a:t>
            </a:r>
          </a:p>
          <a:p>
            <a:pPr marL="0" indent="0">
              <a:buNone/>
            </a:pPr>
            <a:r>
              <a:rPr lang="en-US" sz="2200" dirty="0" err="1"/>
              <a:t>c</a:t>
            </a:r>
            <a:r>
              <a:rPr lang="en-US" sz="2200" dirty="0" err="1" smtClean="0"/>
              <a:t>ont</a:t>
            </a:r>
            <a:r>
              <a:rPr lang="en-US" sz="2200" dirty="0" smtClean="0"/>
              <a:t>:	</a:t>
            </a:r>
            <a:r>
              <a:rPr lang="en-US" sz="2200" dirty="0" err="1" smtClean="0"/>
              <a:t>inc</a:t>
            </a:r>
            <a:r>
              <a:rPr lang="en-US" sz="2200" dirty="0" smtClean="0"/>
              <a:t> </a:t>
            </a:r>
            <a:r>
              <a:rPr lang="en-US" sz="2200" dirty="0" err="1" smtClean="0"/>
              <a:t>i</a:t>
            </a:r>
            <a:endParaRPr lang="en-US" sz="2200" dirty="0" smtClean="0"/>
          </a:p>
          <a:p>
            <a:pPr marL="0" indent="0">
              <a:buNone/>
            </a:pPr>
            <a:r>
              <a:rPr lang="en-US" sz="2200" dirty="0"/>
              <a:t>	</a:t>
            </a:r>
            <a:r>
              <a:rPr lang="en-US" sz="2200" dirty="0" err="1" smtClean="0"/>
              <a:t>jmp</a:t>
            </a:r>
            <a:r>
              <a:rPr lang="en-US" sz="2200" dirty="0" smtClean="0"/>
              <a:t> for</a:t>
            </a:r>
          </a:p>
          <a:p>
            <a:pPr marL="0" indent="0">
              <a:buNone/>
            </a:pPr>
            <a:r>
              <a:rPr lang="en-US" sz="2200" dirty="0" smtClean="0"/>
              <a:t>more: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98625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smtClean="0"/>
              <a:t>Do-while loop:</a:t>
            </a:r>
            <a:endParaRPr lang="en-US" sz="2400" dirty="0"/>
          </a:p>
          <a:p>
            <a:pPr marL="0" indent="0">
              <a:buNone/>
            </a:pPr>
            <a:r>
              <a:rPr lang="en-US" dirty="0"/>
              <a:t>	</a:t>
            </a:r>
            <a:r>
              <a:rPr lang="en-US" sz="2400" dirty="0" err="1"/>
              <a:t>int</a:t>
            </a:r>
            <a:r>
              <a:rPr lang="en-US" sz="2400" dirty="0"/>
              <a:t> a, b; </a:t>
            </a:r>
          </a:p>
          <a:p>
            <a:pPr marL="0" indent="0">
              <a:buNone/>
            </a:pPr>
            <a:r>
              <a:rPr lang="en-US" sz="2400" dirty="0" smtClean="0"/>
              <a:t>	do{</a:t>
            </a:r>
            <a:endParaRPr lang="en-US" sz="2400" dirty="0"/>
          </a:p>
          <a:p>
            <a:pPr marL="0" indent="0">
              <a:buNone/>
            </a:pPr>
            <a:r>
              <a:rPr lang="en-US" sz="2400" dirty="0"/>
              <a:t>		 ... code block ... </a:t>
            </a:r>
          </a:p>
          <a:p>
            <a:pPr marL="0" indent="0">
              <a:buNone/>
            </a:pPr>
            <a:r>
              <a:rPr lang="en-US" sz="2400" dirty="0"/>
              <a:t>	} </a:t>
            </a:r>
            <a:r>
              <a:rPr lang="en-US" sz="2400" dirty="0" smtClean="0"/>
              <a:t>while( a &gt; b)</a:t>
            </a:r>
          </a:p>
          <a:p>
            <a:pPr marL="0" indent="0">
              <a:buNone/>
            </a:pPr>
            <a:r>
              <a:rPr lang="en-US" sz="2400" dirty="0"/>
              <a:t>	</a:t>
            </a:r>
            <a:r>
              <a:rPr lang="en-US" sz="2400" dirty="0" smtClean="0"/>
              <a:t>.</a:t>
            </a:r>
            <a:r>
              <a:rPr lang="en-US" sz="2400" dirty="0"/>
              <a:t>.. more code ...</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200" dirty="0" smtClean="0"/>
              <a:t>	.</a:t>
            </a:r>
            <a:r>
              <a:rPr lang="en-US" sz="2200" dirty="0" err="1"/>
              <a:t>comm</a:t>
            </a:r>
            <a:r>
              <a:rPr lang="en-US" sz="2200" dirty="0"/>
              <a:t> </a:t>
            </a:r>
            <a:r>
              <a:rPr lang="en-US" sz="2200" dirty="0" smtClean="0"/>
              <a:t>a, </a:t>
            </a:r>
            <a:r>
              <a:rPr lang="en-US" sz="2200" dirty="0"/>
              <a:t>4 </a:t>
            </a:r>
          </a:p>
          <a:p>
            <a:pPr marL="0" indent="0">
              <a:buNone/>
            </a:pPr>
            <a:r>
              <a:rPr lang="en-US" sz="2200" dirty="0"/>
              <a:t>	.</a:t>
            </a:r>
            <a:r>
              <a:rPr lang="en-US" sz="2200" dirty="0" err="1"/>
              <a:t>comm</a:t>
            </a:r>
            <a:r>
              <a:rPr lang="en-US" sz="2200" dirty="0"/>
              <a:t> </a:t>
            </a:r>
            <a:r>
              <a:rPr lang="en-US" sz="2200" dirty="0" smtClean="0"/>
              <a:t>b, </a:t>
            </a:r>
            <a:r>
              <a:rPr lang="en-US" sz="2200" dirty="0"/>
              <a:t>4 </a:t>
            </a:r>
          </a:p>
          <a:p>
            <a:pPr marL="0" indent="0">
              <a:buNone/>
            </a:pPr>
            <a:r>
              <a:rPr lang="en-US" sz="2200" dirty="0" smtClean="0"/>
              <a:t>do:	</a:t>
            </a:r>
            <a:endParaRPr lang="en-US" sz="2200" dirty="0"/>
          </a:p>
          <a:p>
            <a:pPr marL="0" indent="0">
              <a:buNone/>
            </a:pPr>
            <a:r>
              <a:rPr lang="en-US" sz="2200" dirty="0" smtClean="0"/>
              <a:t>	 </a:t>
            </a:r>
            <a:r>
              <a:rPr lang="en-US" sz="2200" dirty="0"/>
              <a:t>... code </a:t>
            </a:r>
            <a:r>
              <a:rPr lang="en-US" sz="2200" dirty="0" smtClean="0"/>
              <a:t>block 1 </a:t>
            </a:r>
            <a:r>
              <a:rPr lang="en-US" sz="2200" dirty="0"/>
              <a:t>..</a:t>
            </a:r>
            <a:r>
              <a:rPr lang="en-US" sz="2200" dirty="0" smtClean="0"/>
              <a:t>.</a:t>
            </a:r>
          </a:p>
          <a:p>
            <a:pPr marL="0" indent="0">
              <a:buNone/>
            </a:pPr>
            <a:r>
              <a:rPr lang="en-US" sz="2200" dirty="0" err="1"/>
              <a:t>c</a:t>
            </a:r>
            <a:r>
              <a:rPr lang="en-US" sz="2200" dirty="0" err="1" smtClean="0"/>
              <a:t>ont</a:t>
            </a:r>
            <a:r>
              <a:rPr lang="en-US" sz="2200" dirty="0" smtClean="0"/>
              <a:t>:	</a:t>
            </a:r>
            <a:r>
              <a:rPr lang="en-US" sz="2200" dirty="0" err="1" smtClean="0"/>
              <a:t>movl</a:t>
            </a:r>
            <a:r>
              <a:rPr lang="en-US" sz="2200" dirty="0" smtClean="0"/>
              <a:t> a, %</a:t>
            </a:r>
            <a:r>
              <a:rPr lang="en-US" sz="2200" dirty="0" err="1" smtClean="0"/>
              <a:t>eax</a:t>
            </a:r>
            <a:endParaRPr lang="en-US" sz="2200" dirty="0" smtClean="0"/>
          </a:p>
          <a:p>
            <a:pPr marL="0" indent="0">
              <a:buNone/>
            </a:pPr>
            <a:r>
              <a:rPr lang="en-US" sz="2200" dirty="0"/>
              <a:t>	</a:t>
            </a:r>
            <a:r>
              <a:rPr lang="en-US" sz="2200" dirty="0" err="1" smtClean="0"/>
              <a:t>cmpl</a:t>
            </a:r>
            <a:r>
              <a:rPr lang="en-US" sz="2200" dirty="0" smtClean="0"/>
              <a:t> b, %</a:t>
            </a:r>
            <a:r>
              <a:rPr lang="en-US" sz="2200" dirty="0" err="1" smtClean="0"/>
              <a:t>eax</a:t>
            </a:r>
            <a:endParaRPr lang="en-US" sz="2200" dirty="0" smtClean="0"/>
          </a:p>
          <a:p>
            <a:pPr marL="0" indent="0">
              <a:buNone/>
            </a:pPr>
            <a:r>
              <a:rPr lang="en-US" sz="2200" dirty="0"/>
              <a:t>	</a:t>
            </a:r>
            <a:r>
              <a:rPr lang="en-US" sz="2200" dirty="0" err="1" smtClean="0"/>
              <a:t>jg</a:t>
            </a:r>
            <a:r>
              <a:rPr lang="en-US" sz="2200" dirty="0" smtClean="0"/>
              <a:t> do 	# not negated</a:t>
            </a:r>
          </a:p>
          <a:p>
            <a:pPr marL="0" indent="0">
              <a:buNone/>
            </a:pPr>
            <a:r>
              <a:rPr lang="en-US" sz="2200" dirty="0" smtClean="0"/>
              <a:t>more: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44633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Statements</a:t>
            </a:r>
            <a:endParaRPr lang="en-US" dirty="0"/>
          </a:p>
        </p:txBody>
      </p:sp>
      <p:sp>
        <p:nvSpPr>
          <p:cNvPr id="3" name="Content Placeholder 2"/>
          <p:cNvSpPr>
            <a:spLocks noGrp="1"/>
          </p:cNvSpPr>
          <p:nvPr>
            <p:ph sz="half" idx="1"/>
          </p:nvPr>
        </p:nvSpPr>
        <p:spPr>
          <a:xfrm>
            <a:off x="457200" y="2193858"/>
            <a:ext cx="4038600" cy="4525963"/>
          </a:xfrm>
        </p:spPr>
        <p:txBody>
          <a:bodyPr/>
          <a:lstStyle/>
          <a:p>
            <a:pPr marL="0" indent="0">
              <a:buNone/>
            </a:pPr>
            <a:r>
              <a:rPr lang="en-US" sz="2400" dirty="0" smtClean="0"/>
              <a:t>Do-while loop:</a:t>
            </a:r>
            <a:endParaRPr lang="en-US" sz="2400" dirty="0"/>
          </a:p>
          <a:p>
            <a:pPr marL="0" indent="0">
              <a:buNone/>
            </a:pPr>
            <a:r>
              <a:rPr lang="en-US" dirty="0"/>
              <a:t>	</a:t>
            </a:r>
            <a:r>
              <a:rPr lang="en-US" sz="2400" dirty="0" err="1"/>
              <a:t>int</a:t>
            </a:r>
            <a:r>
              <a:rPr lang="en-US" sz="2400" dirty="0"/>
              <a:t> a, b; </a:t>
            </a:r>
          </a:p>
          <a:p>
            <a:pPr marL="0" indent="0">
              <a:buNone/>
            </a:pPr>
            <a:r>
              <a:rPr lang="en-US" sz="2400" dirty="0" smtClean="0"/>
              <a:t>	</a:t>
            </a:r>
            <a:r>
              <a:rPr lang="en-US" sz="2400" dirty="0"/>
              <a:t>while( a &gt; b) </a:t>
            </a:r>
            <a:r>
              <a:rPr lang="en-US" sz="2400" dirty="0" smtClean="0"/>
              <a:t>{</a:t>
            </a:r>
            <a:endParaRPr lang="en-US" sz="2400" dirty="0"/>
          </a:p>
          <a:p>
            <a:pPr marL="0" indent="0">
              <a:buNone/>
            </a:pPr>
            <a:r>
              <a:rPr lang="en-US" sz="2400" dirty="0"/>
              <a:t>		 ... code block ... </a:t>
            </a:r>
          </a:p>
          <a:p>
            <a:pPr marL="0" indent="0">
              <a:buNone/>
            </a:pPr>
            <a:r>
              <a:rPr lang="en-US" sz="2400" dirty="0"/>
              <a:t>	</a:t>
            </a:r>
            <a:r>
              <a:rPr lang="en-US" sz="2400" dirty="0" smtClean="0"/>
              <a:t>}</a:t>
            </a:r>
          </a:p>
          <a:p>
            <a:pPr marL="0" indent="0">
              <a:buNone/>
            </a:pPr>
            <a:r>
              <a:rPr lang="en-US" sz="2400" dirty="0"/>
              <a:t>	</a:t>
            </a:r>
            <a:r>
              <a:rPr lang="en-US" sz="2400" dirty="0" smtClean="0"/>
              <a:t>.</a:t>
            </a:r>
            <a:r>
              <a:rPr lang="en-US" sz="2400" dirty="0"/>
              <a:t>.. more code ...</a:t>
            </a:r>
          </a:p>
          <a:p>
            <a:pPr marL="0" indent="0">
              <a:buNone/>
            </a:pPr>
            <a:endParaRPr lang="en-US" dirty="0"/>
          </a:p>
        </p:txBody>
      </p:sp>
      <p:sp>
        <p:nvSpPr>
          <p:cNvPr id="4" name="Content Placeholder 3"/>
          <p:cNvSpPr>
            <a:spLocks noGrp="1"/>
          </p:cNvSpPr>
          <p:nvPr>
            <p:ph sz="half" idx="2"/>
          </p:nvPr>
        </p:nvSpPr>
        <p:spPr>
          <a:xfrm>
            <a:off x="4662005" y="2207788"/>
            <a:ext cx="4038600" cy="4525963"/>
          </a:xfrm>
        </p:spPr>
        <p:txBody>
          <a:bodyPr/>
          <a:lstStyle/>
          <a:p>
            <a:pPr marL="0" indent="0">
              <a:buNone/>
            </a:pPr>
            <a:r>
              <a:rPr lang="en-US" sz="2400" dirty="0"/>
              <a:t>Assembly:</a:t>
            </a:r>
          </a:p>
          <a:p>
            <a:pPr marL="0" indent="0">
              <a:buNone/>
            </a:pPr>
            <a:r>
              <a:rPr lang="en-US" sz="2200" dirty="0" smtClean="0"/>
              <a:t>	.</a:t>
            </a:r>
            <a:r>
              <a:rPr lang="en-US" sz="2200" dirty="0" err="1"/>
              <a:t>comm</a:t>
            </a:r>
            <a:r>
              <a:rPr lang="en-US" sz="2200" dirty="0"/>
              <a:t> </a:t>
            </a:r>
            <a:r>
              <a:rPr lang="en-US" sz="2200" dirty="0" smtClean="0"/>
              <a:t>a, </a:t>
            </a:r>
            <a:r>
              <a:rPr lang="en-US" sz="2200" dirty="0"/>
              <a:t>4 </a:t>
            </a:r>
          </a:p>
          <a:p>
            <a:pPr marL="0" indent="0">
              <a:buNone/>
            </a:pPr>
            <a:r>
              <a:rPr lang="en-US" sz="2200" dirty="0"/>
              <a:t>	.</a:t>
            </a:r>
            <a:r>
              <a:rPr lang="en-US" sz="2200" dirty="0" err="1"/>
              <a:t>comm</a:t>
            </a:r>
            <a:r>
              <a:rPr lang="en-US" sz="2200" dirty="0"/>
              <a:t> </a:t>
            </a:r>
            <a:r>
              <a:rPr lang="en-US" sz="2200" dirty="0" smtClean="0"/>
              <a:t>b, </a:t>
            </a:r>
            <a:r>
              <a:rPr lang="en-US" sz="2200" dirty="0"/>
              <a:t>4 </a:t>
            </a:r>
          </a:p>
          <a:p>
            <a:pPr marL="0" indent="0">
              <a:buNone/>
            </a:pPr>
            <a:r>
              <a:rPr lang="en-US" sz="2200" dirty="0" smtClean="0"/>
              <a:t>while:	</a:t>
            </a:r>
            <a:r>
              <a:rPr lang="en-US" sz="2200" dirty="0" err="1" smtClean="0"/>
              <a:t>movl</a:t>
            </a:r>
            <a:r>
              <a:rPr lang="en-US" sz="2200" dirty="0" smtClean="0"/>
              <a:t> a, %</a:t>
            </a:r>
            <a:r>
              <a:rPr lang="en-US" sz="2200" dirty="0" err="1" smtClean="0"/>
              <a:t>eax</a:t>
            </a:r>
            <a:endParaRPr lang="en-US" sz="2200" dirty="0" smtClean="0"/>
          </a:p>
          <a:p>
            <a:pPr marL="0" indent="0">
              <a:buNone/>
            </a:pPr>
            <a:r>
              <a:rPr lang="en-US" sz="2200" dirty="0"/>
              <a:t>	</a:t>
            </a:r>
            <a:r>
              <a:rPr lang="en-US" sz="2200" dirty="0" err="1" smtClean="0"/>
              <a:t>cmpl</a:t>
            </a:r>
            <a:r>
              <a:rPr lang="en-US" sz="2200" dirty="0" smtClean="0"/>
              <a:t> b, %</a:t>
            </a:r>
            <a:r>
              <a:rPr lang="en-US" sz="2200" dirty="0" err="1" smtClean="0"/>
              <a:t>eax</a:t>
            </a:r>
            <a:endParaRPr lang="en-US" sz="2200" dirty="0" smtClean="0"/>
          </a:p>
          <a:p>
            <a:pPr marL="0" indent="0">
              <a:buNone/>
            </a:pPr>
            <a:r>
              <a:rPr lang="en-US" sz="2200" dirty="0"/>
              <a:t>	</a:t>
            </a:r>
            <a:r>
              <a:rPr lang="en-US" sz="2200" dirty="0" err="1" smtClean="0"/>
              <a:t>jng</a:t>
            </a:r>
            <a:r>
              <a:rPr lang="en-US" sz="2200" dirty="0" smtClean="0"/>
              <a:t> more</a:t>
            </a:r>
          </a:p>
          <a:p>
            <a:pPr marL="0" indent="0">
              <a:buNone/>
            </a:pPr>
            <a:r>
              <a:rPr lang="en-US" sz="2200" dirty="0"/>
              <a:t>	 ... code block 1 </a:t>
            </a:r>
            <a:r>
              <a:rPr lang="en-US" sz="2200" dirty="0" smtClean="0"/>
              <a:t>…</a:t>
            </a:r>
          </a:p>
          <a:p>
            <a:pPr marL="0" indent="0">
              <a:buNone/>
            </a:pPr>
            <a:r>
              <a:rPr lang="en-US" sz="2200" b="1" dirty="0"/>
              <a:t>	</a:t>
            </a:r>
            <a:r>
              <a:rPr lang="en-US" sz="2200" b="1" dirty="0" err="1" smtClean="0"/>
              <a:t>movl</a:t>
            </a:r>
            <a:r>
              <a:rPr lang="en-US" sz="2200" b="1" dirty="0" smtClean="0"/>
              <a:t> %</a:t>
            </a:r>
            <a:r>
              <a:rPr lang="en-US" sz="2200" b="1" dirty="0" err="1" smtClean="0"/>
              <a:t>eax</a:t>
            </a:r>
            <a:r>
              <a:rPr lang="en-US" sz="2200" b="1" dirty="0" smtClean="0"/>
              <a:t>, a</a:t>
            </a:r>
          </a:p>
          <a:p>
            <a:pPr marL="0" indent="0">
              <a:buNone/>
            </a:pPr>
            <a:r>
              <a:rPr lang="en-US" sz="2200" dirty="0"/>
              <a:t>	</a:t>
            </a:r>
            <a:r>
              <a:rPr lang="en-US" sz="2200" dirty="0" err="1" smtClean="0"/>
              <a:t>jmp</a:t>
            </a:r>
            <a:r>
              <a:rPr lang="en-US" sz="2200" dirty="0" smtClean="0"/>
              <a:t> while</a:t>
            </a:r>
          </a:p>
          <a:p>
            <a:pPr marL="0" indent="0">
              <a:buNone/>
            </a:pPr>
            <a:r>
              <a:rPr lang="en-US" sz="2200" dirty="0" smtClean="0"/>
              <a:t>more: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
        <p:nvSpPr>
          <p:cNvPr id="7" name="TextBox 6"/>
          <p:cNvSpPr txBox="1"/>
          <p:nvPr/>
        </p:nvSpPr>
        <p:spPr>
          <a:xfrm>
            <a:off x="345118" y="1021625"/>
            <a:ext cx="8117267" cy="1200328"/>
          </a:xfrm>
          <a:prstGeom prst="rect">
            <a:avLst/>
          </a:prstGeom>
          <a:noFill/>
        </p:spPr>
        <p:txBody>
          <a:bodyPr wrap="square" rtlCol="0">
            <a:spAutoFit/>
          </a:bodyPr>
          <a:lstStyle/>
          <a:p>
            <a:r>
              <a:rPr lang="en-US" sz="2400" dirty="0">
                <a:latin typeface="Times New Roman"/>
                <a:cs typeface="Times New Roman"/>
              </a:rPr>
              <a:t>In all loops it is important that the loop variable be written to memory just before the jump back to the top so that when it is checked by the compare statement the </a:t>
            </a:r>
            <a:r>
              <a:rPr lang="en-US" sz="2400" dirty="0" smtClean="0">
                <a:latin typeface="Times New Roman"/>
                <a:cs typeface="Times New Roman"/>
              </a:rPr>
              <a:t>correct </a:t>
            </a:r>
            <a:r>
              <a:rPr lang="en-US" sz="2400" dirty="0">
                <a:latin typeface="Times New Roman"/>
                <a:cs typeface="Times New Roman"/>
              </a:rPr>
              <a:t>value is used. </a:t>
            </a:r>
          </a:p>
        </p:txBody>
      </p:sp>
    </p:spTree>
    <p:extLst>
      <p:ext uri="{BB962C8B-B14F-4D97-AF65-F5344CB8AC3E}">
        <p14:creationId xmlns:p14="http://schemas.microsoft.com/office/powerpoint/2010/main" val="2378957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ECE 273</a:t>
            </a:r>
            <a:endParaRPr lang="en-US" dirty="0"/>
          </a:p>
        </p:txBody>
      </p:sp>
      <p:sp>
        <p:nvSpPr>
          <p:cNvPr id="3" name="Content Placeholder 2"/>
          <p:cNvSpPr>
            <a:spLocks noGrp="1"/>
          </p:cNvSpPr>
          <p:nvPr>
            <p:ph idx="1"/>
          </p:nvPr>
        </p:nvSpPr>
        <p:spPr/>
        <p:txBody>
          <a:bodyPr/>
          <a:lstStyle/>
          <a:p>
            <a:r>
              <a:rPr lang="en-US" dirty="0" smtClean="0"/>
              <a:t>Two Main points of focus </a:t>
            </a:r>
          </a:p>
          <a:p>
            <a:pPr lvl="1"/>
            <a:r>
              <a:rPr lang="en-US" dirty="0" smtClean="0"/>
              <a:t>Teach the basics of Intel 8086 assembly language</a:t>
            </a:r>
          </a:p>
          <a:p>
            <a:pPr lvl="2"/>
            <a:r>
              <a:rPr lang="en-US" dirty="0" smtClean="0"/>
              <a:t>Assembly is the main link between high-level languages (like C and FORTRAN) and hardware</a:t>
            </a:r>
          </a:p>
          <a:p>
            <a:pPr lvl="1"/>
            <a:r>
              <a:rPr lang="en-US" dirty="0" smtClean="0"/>
              <a:t>Learn and reinforce proper commenting techniques when coding</a:t>
            </a:r>
          </a:p>
          <a:p>
            <a:pPr lvl="2"/>
            <a:r>
              <a:rPr lang="en-US" dirty="0" smtClean="0"/>
              <a:t>Program Headers</a:t>
            </a:r>
          </a:p>
          <a:p>
            <a:pPr lvl="2"/>
            <a:r>
              <a:rPr lang="en-US" dirty="0" smtClean="0"/>
              <a:t>Function Headers</a:t>
            </a:r>
          </a:p>
          <a:p>
            <a:pPr lvl="2"/>
            <a:r>
              <a:rPr lang="en-US" dirty="0" smtClean="0"/>
              <a:t>In-line Commenting</a:t>
            </a:r>
            <a:endParaRPr lang="en-US" dirty="0"/>
          </a:p>
        </p:txBody>
      </p:sp>
    </p:spTree>
    <p:extLst>
      <p:ext uri="{BB962C8B-B14F-4D97-AF65-F5344CB8AC3E}">
        <p14:creationId xmlns:p14="http://schemas.microsoft.com/office/powerpoint/2010/main" val="245305265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Break: </a:t>
            </a:r>
            <a:r>
              <a:rPr lang="en-US" sz="2400" dirty="0" smtClean="0"/>
              <a:t>using ‘</a:t>
            </a:r>
            <a:r>
              <a:rPr lang="en-US" sz="2400" dirty="0" err="1" smtClean="0"/>
              <a:t>jmp</a:t>
            </a:r>
            <a:r>
              <a:rPr lang="en-US" sz="2400" dirty="0" smtClean="0"/>
              <a:t> more’</a:t>
            </a:r>
            <a:endParaRPr lang="en-US" dirty="0" smtClean="0"/>
          </a:p>
          <a:p>
            <a:pPr marL="0" indent="0">
              <a:buNone/>
            </a:pPr>
            <a:r>
              <a:rPr lang="en-US" dirty="0" smtClean="0"/>
              <a:t>Continue: </a:t>
            </a:r>
          </a:p>
          <a:p>
            <a:pPr>
              <a:buFontTx/>
              <a:buChar char="-"/>
            </a:pPr>
            <a:r>
              <a:rPr lang="en-US" dirty="0" err="1" smtClean="0"/>
              <a:t>jmp</a:t>
            </a:r>
            <a:r>
              <a:rPr lang="en-US" dirty="0" smtClean="0"/>
              <a:t> </a:t>
            </a:r>
            <a:r>
              <a:rPr lang="en-US" dirty="0" err="1"/>
              <a:t>cont</a:t>
            </a:r>
            <a:r>
              <a:rPr lang="en-US" dirty="0"/>
              <a:t> for for and do loops </a:t>
            </a:r>
            <a:endParaRPr lang="en-US" dirty="0" smtClean="0"/>
          </a:p>
          <a:p>
            <a:pPr>
              <a:buFontTx/>
              <a:buChar char="-"/>
            </a:pPr>
            <a:r>
              <a:rPr lang="en-US" dirty="0" err="1"/>
              <a:t>jmp</a:t>
            </a:r>
            <a:r>
              <a:rPr lang="en-US" dirty="0"/>
              <a:t> while for while loops. </a:t>
            </a:r>
            <a:endParaRPr lang="en-US" dirty="0" smtClean="0"/>
          </a:p>
          <a:p>
            <a:pPr marL="0" indent="0">
              <a:buNone/>
            </a:pPr>
            <a:endParaRPr lang="en-US" sz="2400" dirty="0" smtClean="0"/>
          </a:p>
        </p:txBody>
      </p:sp>
    </p:spTree>
    <p:extLst>
      <p:ext uri="{BB962C8B-B14F-4D97-AF65-F5344CB8AC3E}">
        <p14:creationId xmlns:p14="http://schemas.microsoft.com/office/powerpoint/2010/main" val="76172546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Expressions</a:t>
            </a:r>
            <a:endParaRPr lang="en-US" dirty="0"/>
          </a:p>
        </p:txBody>
      </p:sp>
      <p:sp>
        <p:nvSpPr>
          <p:cNvPr id="3" name="Content Placeholder 2"/>
          <p:cNvSpPr>
            <a:spLocks noGrp="1"/>
          </p:cNvSpPr>
          <p:nvPr>
            <p:ph sz="half" idx="1"/>
          </p:nvPr>
        </p:nvSpPr>
        <p:spPr>
          <a:xfrm>
            <a:off x="457200" y="1282662"/>
            <a:ext cx="4038600" cy="4525963"/>
          </a:xfrm>
        </p:spPr>
        <p:txBody>
          <a:bodyPr/>
          <a:lstStyle/>
          <a:p>
            <a:pPr marL="0" indent="0">
              <a:buNone/>
            </a:pPr>
            <a:r>
              <a:rPr lang="en-US" sz="2400" dirty="0" smtClean="0"/>
              <a:t>C Code:</a:t>
            </a:r>
          </a:p>
          <a:p>
            <a:pPr marL="0" indent="0">
              <a:buNone/>
            </a:pPr>
            <a:endParaRPr lang="en-US" sz="2400" dirty="0"/>
          </a:p>
          <a:p>
            <a:pPr marL="0" indent="0">
              <a:buNone/>
            </a:pPr>
            <a:r>
              <a:rPr lang="en-US" dirty="0"/>
              <a:t>	</a:t>
            </a:r>
            <a:r>
              <a:rPr lang="en-US" sz="2400" dirty="0" err="1"/>
              <a:t>int</a:t>
            </a:r>
            <a:r>
              <a:rPr lang="en-US" sz="2400" dirty="0"/>
              <a:t> </a:t>
            </a:r>
            <a:r>
              <a:rPr lang="en-US" sz="2400" dirty="0" err="1"/>
              <a:t>a,b,c,d</a:t>
            </a:r>
            <a:r>
              <a:rPr lang="en-US" sz="2400" dirty="0"/>
              <a:t>; </a:t>
            </a:r>
            <a:endParaRPr lang="en-US" sz="2400" dirty="0" smtClean="0"/>
          </a:p>
          <a:p>
            <a:pPr marL="0" indent="0">
              <a:buNone/>
            </a:pPr>
            <a:r>
              <a:rPr lang="en-US" sz="2400" dirty="0"/>
              <a:t>	</a:t>
            </a:r>
            <a:r>
              <a:rPr lang="en-US" sz="2400" dirty="0" smtClean="0"/>
              <a:t>if </a:t>
            </a:r>
            <a:r>
              <a:rPr lang="en-US" sz="2400" dirty="0"/>
              <a:t>((a + b) == (c - d))</a:t>
            </a:r>
            <a:r>
              <a:rPr lang="en-US" sz="2400" dirty="0" smtClean="0"/>
              <a:t>{</a:t>
            </a:r>
          </a:p>
          <a:p>
            <a:pPr marL="0" indent="0">
              <a:buNone/>
            </a:pPr>
            <a:r>
              <a:rPr lang="en-US" sz="2400" dirty="0"/>
              <a:t>	</a:t>
            </a:r>
            <a:r>
              <a:rPr lang="en-US" sz="2400" dirty="0" smtClean="0"/>
              <a:t> </a:t>
            </a:r>
            <a:r>
              <a:rPr lang="en-US" sz="2400" dirty="0"/>
              <a:t>... code block 1 ... </a:t>
            </a:r>
            <a:endParaRPr lang="en-US" sz="2400" dirty="0" smtClean="0"/>
          </a:p>
          <a:p>
            <a:pPr marL="0" indent="0">
              <a:buNone/>
            </a:pPr>
            <a:r>
              <a:rPr lang="en-US" sz="2400" dirty="0"/>
              <a:t>	</a:t>
            </a:r>
            <a:r>
              <a:rPr lang="en-US" sz="2400" dirty="0" smtClean="0"/>
              <a:t>}</a:t>
            </a:r>
          </a:p>
          <a:p>
            <a:pPr marL="0" indent="0">
              <a:buNone/>
            </a:pPr>
            <a:r>
              <a:rPr lang="en-US" sz="2400" dirty="0"/>
              <a:t>	</a:t>
            </a:r>
            <a:r>
              <a:rPr lang="en-US" sz="2400" dirty="0" smtClean="0"/>
              <a:t> </a:t>
            </a:r>
            <a:r>
              <a:rPr lang="en-US" sz="2400" dirty="0"/>
              <a:t>... more code ..</a:t>
            </a:r>
            <a:r>
              <a:rPr lang="en-US" sz="2400" dirty="0" smtClean="0"/>
              <a:t>.</a:t>
            </a:r>
          </a:p>
          <a:p>
            <a:pPr marL="0" indent="0">
              <a:buNone/>
            </a:pPr>
            <a:endParaRPr lang="en-US" dirty="0"/>
          </a:p>
        </p:txBody>
      </p:sp>
      <p:sp>
        <p:nvSpPr>
          <p:cNvPr id="4" name="Content Placeholder 3"/>
          <p:cNvSpPr>
            <a:spLocks noGrp="1"/>
          </p:cNvSpPr>
          <p:nvPr>
            <p:ph sz="half" idx="2"/>
          </p:nvPr>
        </p:nvSpPr>
        <p:spPr>
          <a:xfrm>
            <a:off x="4648200" y="1296468"/>
            <a:ext cx="4038600" cy="4525963"/>
          </a:xfrm>
        </p:spPr>
        <p:txBody>
          <a:bodyPr/>
          <a:lstStyle/>
          <a:p>
            <a:pPr marL="0" indent="0">
              <a:buNone/>
            </a:pPr>
            <a:r>
              <a:rPr lang="en-US" sz="2400" dirty="0"/>
              <a:t>Assembly:</a:t>
            </a:r>
          </a:p>
          <a:p>
            <a:pPr marL="0" indent="0">
              <a:buNone/>
            </a:pPr>
            <a:r>
              <a:rPr lang="en-US" sz="2200" dirty="0" smtClean="0"/>
              <a:t>	</a:t>
            </a:r>
            <a:r>
              <a:rPr lang="en-US" sz="2000" dirty="0" smtClean="0"/>
              <a:t>.</a:t>
            </a:r>
            <a:r>
              <a:rPr lang="en-US" sz="2000" dirty="0" err="1"/>
              <a:t>comm</a:t>
            </a:r>
            <a:r>
              <a:rPr lang="en-US" sz="2000" dirty="0"/>
              <a:t> </a:t>
            </a:r>
            <a:r>
              <a:rPr lang="en-US" sz="2000" dirty="0" smtClean="0"/>
              <a:t>a, </a:t>
            </a:r>
            <a:r>
              <a:rPr lang="en-US" sz="2000" dirty="0"/>
              <a:t>4 </a:t>
            </a:r>
          </a:p>
          <a:p>
            <a:pPr marL="0" indent="0">
              <a:buNone/>
            </a:pPr>
            <a:r>
              <a:rPr lang="en-US" sz="2000" dirty="0"/>
              <a:t>	.</a:t>
            </a:r>
            <a:r>
              <a:rPr lang="en-US" sz="2000" dirty="0" err="1"/>
              <a:t>comm</a:t>
            </a:r>
            <a:r>
              <a:rPr lang="en-US" sz="2000" dirty="0"/>
              <a:t> </a:t>
            </a:r>
            <a:r>
              <a:rPr lang="en-US" sz="2000" dirty="0" smtClean="0"/>
              <a:t>b, </a:t>
            </a:r>
            <a:r>
              <a:rPr lang="en-US" sz="2000" dirty="0"/>
              <a:t>4 </a:t>
            </a:r>
            <a:endParaRPr lang="en-US" sz="2000" dirty="0" smtClean="0"/>
          </a:p>
          <a:p>
            <a:pPr marL="0" indent="0">
              <a:buNone/>
            </a:pPr>
            <a:r>
              <a:rPr lang="en-US" sz="2000" dirty="0"/>
              <a:t>	.</a:t>
            </a:r>
            <a:r>
              <a:rPr lang="en-US" sz="2000" dirty="0" err="1"/>
              <a:t>comm</a:t>
            </a:r>
            <a:r>
              <a:rPr lang="en-US" sz="2000" dirty="0"/>
              <a:t> </a:t>
            </a:r>
            <a:r>
              <a:rPr lang="en-US" sz="2000" dirty="0" smtClean="0"/>
              <a:t>c, </a:t>
            </a:r>
            <a:r>
              <a:rPr lang="en-US" sz="2000" dirty="0"/>
              <a:t>4 </a:t>
            </a:r>
          </a:p>
          <a:p>
            <a:pPr marL="0" indent="0">
              <a:buNone/>
            </a:pPr>
            <a:r>
              <a:rPr lang="en-US" sz="2000" dirty="0"/>
              <a:t>	.</a:t>
            </a:r>
            <a:r>
              <a:rPr lang="en-US" sz="2000" dirty="0" err="1"/>
              <a:t>comm</a:t>
            </a:r>
            <a:r>
              <a:rPr lang="en-US" sz="2000" dirty="0"/>
              <a:t> </a:t>
            </a:r>
            <a:r>
              <a:rPr lang="en-US" sz="2000" dirty="0" smtClean="0"/>
              <a:t>d, </a:t>
            </a:r>
            <a:r>
              <a:rPr lang="en-US" sz="2000" dirty="0"/>
              <a:t>4 </a:t>
            </a:r>
          </a:p>
          <a:p>
            <a:pPr marL="0" indent="0">
              <a:buNone/>
            </a:pPr>
            <a:r>
              <a:rPr lang="en-US" sz="2000" dirty="0" smtClean="0"/>
              <a:t>	</a:t>
            </a:r>
            <a:r>
              <a:rPr lang="en-US" sz="2000" dirty="0" err="1" smtClean="0"/>
              <a:t>movl</a:t>
            </a:r>
            <a:r>
              <a:rPr lang="en-US" sz="2000" dirty="0" smtClean="0"/>
              <a:t> </a:t>
            </a:r>
            <a:r>
              <a:rPr lang="en-US" sz="2000" dirty="0"/>
              <a:t>a, %</a:t>
            </a:r>
            <a:r>
              <a:rPr lang="en-US" sz="2000" dirty="0" err="1"/>
              <a:t>eax</a:t>
            </a:r>
            <a:r>
              <a:rPr lang="en-US" sz="2000" dirty="0"/>
              <a:t> </a:t>
            </a:r>
            <a:endParaRPr lang="en-US" sz="2000" dirty="0" smtClean="0"/>
          </a:p>
          <a:p>
            <a:pPr marL="0" indent="0">
              <a:buNone/>
            </a:pPr>
            <a:r>
              <a:rPr lang="en-US" sz="2000" dirty="0"/>
              <a:t>	</a:t>
            </a:r>
            <a:r>
              <a:rPr lang="en-US" sz="2000" dirty="0" err="1" smtClean="0"/>
              <a:t>addl</a:t>
            </a:r>
            <a:r>
              <a:rPr lang="en-US" sz="2000" dirty="0" smtClean="0"/>
              <a:t> </a:t>
            </a:r>
            <a:r>
              <a:rPr lang="en-US" sz="2000" dirty="0"/>
              <a:t>b, %</a:t>
            </a:r>
            <a:r>
              <a:rPr lang="en-US" sz="2000" dirty="0" err="1"/>
              <a:t>eax</a:t>
            </a:r>
            <a:r>
              <a:rPr lang="en-US" sz="2000" dirty="0"/>
              <a:t> </a:t>
            </a:r>
            <a:endParaRPr lang="en-US" sz="2000" dirty="0" smtClean="0"/>
          </a:p>
          <a:p>
            <a:pPr marL="0" indent="0">
              <a:buNone/>
            </a:pPr>
            <a:r>
              <a:rPr lang="en-US" sz="2000" dirty="0"/>
              <a:t>	</a:t>
            </a:r>
            <a:r>
              <a:rPr lang="en-US" sz="2000" dirty="0" err="1" smtClean="0"/>
              <a:t>movl</a:t>
            </a:r>
            <a:r>
              <a:rPr lang="en-US" sz="2000" dirty="0" smtClean="0"/>
              <a:t> </a:t>
            </a:r>
            <a:r>
              <a:rPr lang="en-US" sz="2000" dirty="0"/>
              <a:t>c, %</a:t>
            </a:r>
            <a:r>
              <a:rPr lang="en-US" sz="2000" dirty="0" err="1"/>
              <a:t>ebx</a:t>
            </a:r>
            <a:r>
              <a:rPr lang="en-US" sz="2000" dirty="0"/>
              <a:t> </a:t>
            </a:r>
            <a:endParaRPr lang="en-US" sz="2000" dirty="0" smtClean="0"/>
          </a:p>
          <a:p>
            <a:pPr marL="0" indent="0">
              <a:buNone/>
            </a:pPr>
            <a:r>
              <a:rPr lang="en-US" sz="2000" dirty="0"/>
              <a:t>	</a:t>
            </a:r>
            <a:r>
              <a:rPr lang="en-US" sz="2000" dirty="0" err="1" smtClean="0"/>
              <a:t>subl</a:t>
            </a:r>
            <a:r>
              <a:rPr lang="en-US" sz="2000" dirty="0" smtClean="0"/>
              <a:t> </a:t>
            </a:r>
            <a:r>
              <a:rPr lang="en-US" sz="2000" dirty="0"/>
              <a:t>d, %</a:t>
            </a:r>
            <a:r>
              <a:rPr lang="en-US" sz="2000" dirty="0" err="1"/>
              <a:t>ebx</a:t>
            </a:r>
            <a:endParaRPr lang="en-US" sz="2000" dirty="0" smtClean="0"/>
          </a:p>
          <a:p>
            <a:pPr marL="0" indent="0">
              <a:buNone/>
            </a:pPr>
            <a:r>
              <a:rPr lang="en-US" sz="2000" dirty="0"/>
              <a:t>	</a:t>
            </a:r>
            <a:r>
              <a:rPr lang="en-US" sz="2000" dirty="0" err="1" smtClean="0"/>
              <a:t>cmpl</a:t>
            </a:r>
            <a:r>
              <a:rPr lang="en-US" sz="2000" dirty="0" smtClean="0"/>
              <a:t> %</a:t>
            </a:r>
            <a:r>
              <a:rPr lang="en-US" sz="2000" dirty="0" err="1" smtClean="0"/>
              <a:t>ebx</a:t>
            </a:r>
            <a:r>
              <a:rPr lang="en-US" sz="2000" dirty="0" smtClean="0"/>
              <a:t>, %</a:t>
            </a:r>
            <a:r>
              <a:rPr lang="en-US" sz="2000" dirty="0" err="1" smtClean="0"/>
              <a:t>eax</a:t>
            </a:r>
            <a:endParaRPr lang="en-US" sz="2000" dirty="0" smtClean="0"/>
          </a:p>
          <a:p>
            <a:pPr marL="0" indent="0">
              <a:buNone/>
            </a:pPr>
            <a:r>
              <a:rPr lang="en-US" sz="2000" dirty="0"/>
              <a:t>	</a:t>
            </a:r>
            <a:r>
              <a:rPr lang="en-US" sz="2000" dirty="0" err="1" smtClean="0"/>
              <a:t>jne</a:t>
            </a:r>
            <a:r>
              <a:rPr lang="en-US" sz="2000" dirty="0" smtClean="0"/>
              <a:t> more</a:t>
            </a:r>
          </a:p>
          <a:p>
            <a:pPr marL="0" indent="0">
              <a:buNone/>
            </a:pPr>
            <a:r>
              <a:rPr lang="en-US" sz="2000" dirty="0"/>
              <a:t>	</a:t>
            </a:r>
            <a:r>
              <a:rPr lang="en-US" sz="2000" dirty="0" smtClean="0"/>
              <a:t>…code block 1..</a:t>
            </a:r>
          </a:p>
          <a:p>
            <a:pPr marL="0" indent="0">
              <a:buNone/>
            </a:pPr>
            <a:r>
              <a:rPr lang="en-US" sz="2000" dirty="0" smtClean="0"/>
              <a:t>more:</a:t>
            </a:r>
          </a:p>
          <a:p>
            <a:pPr marL="0" indent="0">
              <a:buNone/>
            </a:pPr>
            <a:r>
              <a:rPr lang="en-US" sz="2000" dirty="0"/>
              <a:t>	</a:t>
            </a:r>
            <a:r>
              <a:rPr lang="en-US" sz="2000" dirty="0" smtClean="0"/>
              <a:t>…more code …</a:t>
            </a:r>
            <a:endParaRPr lang="en-US" sz="20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0031304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AND Expressions</a:t>
            </a:r>
            <a:endParaRPr lang="en-US" dirty="0"/>
          </a:p>
        </p:txBody>
      </p:sp>
      <p:sp>
        <p:nvSpPr>
          <p:cNvPr id="3" name="Content Placeholder 2"/>
          <p:cNvSpPr>
            <a:spLocks noGrp="1"/>
          </p:cNvSpPr>
          <p:nvPr>
            <p:ph sz="half" idx="1"/>
          </p:nvPr>
        </p:nvSpPr>
        <p:spPr>
          <a:xfrm>
            <a:off x="443395" y="1834897"/>
            <a:ext cx="4038600" cy="4525963"/>
          </a:xfrm>
        </p:spPr>
        <p:txBody>
          <a:bodyPr/>
          <a:lstStyle/>
          <a:p>
            <a:pPr marL="0" indent="0">
              <a:buNone/>
            </a:pPr>
            <a:r>
              <a:rPr lang="en-US" dirty="0"/>
              <a:t>	</a:t>
            </a:r>
            <a:r>
              <a:rPr lang="en-US" sz="2000" dirty="0" err="1"/>
              <a:t>int</a:t>
            </a:r>
            <a:r>
              <a:rPr lang="en-US" sz="2000" dirty="0"/>
              <a:t> </a:t>
            </a:r>
            <a:r>
              <a:rPr lang="en-US" sz="2000" dirty="0" err="1"/>
              <a:t>a,b,c,d</a:t>
            </a:r>
            <a:r>
              <a:rPr lang="en-US" sz="2000" dirty="0"/>
              <a:t>; </a:t>
            </a:r>
            <a:endParaRPr lang="en-US" sz="2000" dirty="0" smtClean="0"/>
          </a:p>
          <a:p>
            <a:pPr marL="0" indent="0">
              <a:buNone/>
            </a:pPr>
            <a:r>
              <a:rPr lang="en-US" sz="2000" dirty="0"/>
              <a:t>	</a:t>
            </a:r>
            <a:r>
              <a:rPr lang="en-US" sz="2000" dirty="0" smtClean="0"/>
              <a:t>if (a &gt; b &amp;&amp; c </a:t>
            </a:r>
            <a:r>
              <a:rPr lang="en-US" sz="2000" dirty="0"/>
              <a:t>&lt;</a:t>
            </a:r>
            <a:r>
              <a:rPr lang="en-US" sz="2000" dirty="0" smtClean="0"/>
              <a:t> d){</a:t>
            </a:r>
          </a:p>
          <a:p>
            <a:pPr marL="0" indent="0">
              <a:buNone/>
            </a:pPr>
            <a:r>
              <a:rPr lang="en-US" sz="2000" dirty="0"/>
              <a:t>	</a:t>
            </a:r>
            <a:r>
              <a:rPr lang="en-US" sz="2000" dirty="0" smtClean="0"/>
              <a:t> </a:t>
            </a:r>
            <a:r>
              <a:rPr lang="en-US" sz="2000" dirty="0"/>
              <a:t>... code block 1 ... </a:t>
            </a:r>
            <a:endParaRPr lang="en-US" sz="2000" dirty="0" smtClean="0"/>
          </a:p>
          <a:p>
            <a:pPr marL="0" indent="0">
              <a:buNone/>
            </a:pPr>
            <a:r>
              <a:rPr lang="en-US" sz="2000" dirty="0"/>
              <a:t>	</a:t>
            </a:r>
            <a:r>
              <a:rPr lang="en-US" sz="2000" dirty="0" smtClean="0"/>
              <a:t>}</a:t>
            </a:r>
          </a:p>
          <a:p>
            <a:pPr marL="0" indent="0">
              <a:buNone/>
            </a:pPr>
            <a:r>
              <a:rPr lang="en-US" sz="2000" dirty="0"/>
              <a:t>	</a:t>
            </a:r>
            <a:r>
              <a:rPr lang="en-US" sz="2000" dirty="0" smtClean="0"/>
              <a:t> </a:t>
            </a:r>
            <a:r>
              <a:rPr lang="en-US" sz="2000" dirty="0"/>
              <a:t>... more code ..</a:t>
            </a:r>
            <a:r>
              <a:rPr lang="en-US" sz="2000" dirty="0" smtClean="0"/>
              <a:t>.</a:t>
            </a:r>
          </a:p>
          <a:p>
            <a:pPr marL="0" indent="0">
              <a:buNone/>
            </a:pPr>
            <a:r>
              <a:rPr lang="en-US" sz="2000" dirty="0"/>
              <a:t>i</a:t>
            </a:r>
            <a:r>
              <a:rPr lang="en-US" sz="2000" dirty="0" smtClean="0"/>
              <a:t>s same as:</a:t>
            </a:r>
          </a:p>
          <a:p>
            <a:pPr marL="0" indent="0">
              <a:buNone/>
            </a:pPr>
            <a:r>
              <a:rPr lang="en-US" sz="2000" dirty="0"/>
              <a:t>	if (a &gt; </a:t>
            </a:r>
            <a:r>
              <a:rPr lang="en-US" sz="2000" dirty="0" smtClean="0"/>
              <a:t>b){</a:t>
            </a:r>
          </a:p>
          <a:p>
            <a:pPr marL="0" indent="0">
              <a:buNone/>
            </a:pPr>
            <a:r>
              <a:rPr lang="en-US" sz="2000" dirty="0"/>
              <a:t>	</a:t>
            </a:r>
            <a:r>
              <a:rPr lang="en-US" sz="2000" dirty="0" smtClean="0"/>
              <a:t>	if(</a:t>
            </a:r>
            <a:r>
              <a:rPr lang="en-US" sz="2000" dirty="0"/>
              <a:t>c &lt; </a:t>
            </a:r>
            <a:r>
              <a:rPr lang="en-US" sz="2000" dirty="0" smtClean="0"/>
              <a:t>d ){</a:t>
            </a:r>
            <a:endParaRPr lang="en-US" sz="2000" dirty="0"/>
          </a:p>
          <a:p>
            <a:pPr marL="0" indent="0">
              <a:buNone/>
            </a:pPr>
            <a:r>
              <a:rPr lang="en-US" sz="2000" dirty="0"/>
              <a:t>	 ... code block 1 ... </a:t>
            </a:r>
            <a:endParaRPr lang="en-US" sz="2000" dirty="0" smtClean="0"/>
          </a:p>
          <a:p>
            <a:pPr marL="0" indent="0">
              <a:buNone/>
            </a:pPr>
            <a:r>
              <a:rPr lang="en-US" sz="2000" dirty="0"/>
              <a:t>	</a:t>
            </a:r>
            <a:r>
              <a:rPr lang="en-US" sz="2000" dirty="0" smtClean="0"/>
              <a:t>	}</a:t>
            </a:r>
            <a:endParaRPr lang="en-US" sz="2000" dirty="0"/>
          </a:p>
          <a:p>
            <a:pPr marL="0" indent="0">
              <a:buNone/>
            </a:pPr>
            <a:r>
              <a:rPr lang="en-US" sz="2000" dirty="0"/>
              <a:t>	}</a:t>
            </a:r>
          </a:p>
          <a:p>
            <a:pPr marL="0" indent="0">
              <a:buNone/>
            </a:pPr>
            <a:r>
              <a:rPr lang="en-US" sz="2000" dirty="0"/>
              <a:t>	 ... more code ...</a:t>
            </a:r>
          </a:p>
          <a:p>
            <a:pPr marL="0" indent="0">
              <a:buNone/>
            </a:pPr>
            <a:endParaRPr lang="en-US" sz="2400" dirty="0" smtClean="0"/>
          </a:p>
          <a:p>
            <a:pPr marL="0" indent="0">
              <a:buNone/>
            </a:pPr>
            <a:endParaRPr lang="en-US" dirty="0"/>
          </a:p>
        </p:txBody>
      </p:sp>
      <p:sp>
        <p:nvSpPr>
          <p:cNvPr id="4" name="Content Placeholder 3"/>
          <p:cNvSpPr>
            <a:spLocks noGrp="1"/>
          </p:cNvSpPr>
          <p:nvPr>
            <p:ph sz="half" idx="2"/>
          </p:nvPr>
        </p:nvSpPr>
        <p:spPr>
          <a:xfrm>
            <a:off x="4717225" y="1807280"/>
            <a:ext cx="4038600" cy="4525963"/>
          </a:xfrm>
        </p:spPr>
        <p:txBody>
          <a:bodyPr/>
          <a:lstStyle/>
          <a:p>
            <a:pPr marL="0" indent="0">
              <a:buNone/>
            </a:pPr>
            <a:r>
              <a:rPr lang="en-US" sz="2200" dirty="0" smtClean="0"/>
              <a:t>	</a:t>
            </a:r>
            <a:r>
              <a:rPr lang="en-US" sz="2000" dirty="0" smtClean="0"/>
              <a:t>.</a:t>
            </a:r>
            <a:r>
              <a:rPr lang="en-US" sz="2000" dirty="0" err="1"/>
              <a:t>comm</a:t>
            </a:r>
            <a:r>
              <a:rPr lang="en-US" sz="2000" dirty="0"/>
              <a:t> </a:t>
            </a:r>
            <a:r>
              <a:rPr lang="en-US" sz="2000" dirty="0" smtClean="0"/>
              <a:t>a, </a:t>
            </a:r>
            <a:r>
              <a:rPr lang="en-US" sz="2000" dirty="0"/>
              <a:t>4 </a:t>
            </a:r>
          </a:p>
          <a:p>
            <a:pPr marL="0" indent="0">
              <a:buNone/>
            </a:pPr>
            <a:r>
              <a:rPr lang="en-US" sz="2000" dirty="0"/>
              <a:t>	.</a:t>
            </a:r>
            <a:r>
              <a:rPr lang="en-US" sz="2000" dirty="0" err="1"/>
              <a:t>comm</a:t>
            </a:r>
            <a:r>
              <a:rPr lang="en-US" sz="2000" dirty="0"/>
              <a:t> </a:t>
            </a:r>
            <a:r>
              <a:rPr lang="en-US" sz="2000" dirty="0" smtClean="0"/>
              <a:t>b, </a:t>
            </a:r>
            <a:r>
              <a:rPr lang="en-US" sz="2000" dirty="0"/>
              <a:t>4 </a:t>
            </a:r>
            <a:endParaRPr lang="en-US" sz="2000" dirty="0" smtClean="0"/>
          </a:p>
          <a:p>
            <a:pPr marL="0" indent="0">
              <a:buNone/>
            </a:pPr>
            <a:r>
              <a:rPr lang="en-US" sz="2000" dirty="0"/>
              <a:t>	.</a:t>
            </a:r>
            <a:r>
              <a:rPr lang="en-US" sz="2000" dirty="0" err="1"/>
              <a:t>comm</a:t>
            </a:r>
            <a:r>
              <a:rPr lang="en-US" sz="2000" dirty="0"/>
              <a:t> </a:t>
            </a:r>
            <a:r>
              <a:rPr lang="en-US" sz="2000" dirty="0" smtClean="0"/>
              <a:t>c, </a:t>
            </a:r>
            <a:r>
              <a:rPr lang="en-US" sz="2000" dirty="0"/>
              <a:t>4 </a:t>
            </a:r>
          </a:p>
          <a:p>
            <a:pPr marL="0" indent="0">
              <a:buNone/>
            </a:pPr>
            <a:r>
              <a:rPr lang="en-US" sz="2000" dirty="0"/>
              <a:t>	.</a:t>
            </a:r>
            <a:r>
              <a:rPr lang="en-US" sz="2000" dirty="0" err="1"/>
              <a:t>comm</a:t>
            </a:r>
            <a:r>
              <a:rPr lang="en-US" sz="2000" dirty="0"/>
              <a:t> </a:t>
            </a:r>
            <a:r>
              <a:rPr lang="en-US" sz="2000" dirty="0" smtClean="0"/>
              <a:t>d, </a:t>
            </a:r>
            <a:r>
              <a:rPr lang="en-US" sz="2000" dirty="0"/>
              <a:t>4 </a:t>
            </a:r>
          </a:p>
          <a:p>
            <a:pPr marL="0" indent="0">
              <a:buNone/>
            </a:pPr>
            <a:r>
              <a:rPr lang="en-US" sz="2000" dirty="0" smtClean="0"/>
              <a:t>	</a:t>
            </a:r>
            <a:r>
              <a:rPr lang="en-US" sz="2000" dirty="0" err="1" smtClean="0"/>
              <a:t>movl</a:t>
            </a:r>
            <a:r>
              <a:rPr lang="en-US" sz="2000" dirty="0" smtClean="0"/>
              <a:t> </a:t>
            </a:r>
            <a:r>
              <a:rPr lang="en-US" sz="2000" dirty="0"/>
              <a:t>a, %</a:t>
            </a:r>
            <a:r>
              <a:rPr lang="en-US" sz="2000" dirty="0" err="1"/>
              <a:t>eax</a:t>
            </a:r>
            <a:r>
              <a:rPr lang="en-US" sz="2000" dirty="0"/>
              <a:t> </a:t>
            </a:r>
            <a:endParaRPr lang="en-US" sz="2000" dirty="0" smtClean="0"/>
          </a:p>
          <a:p>
            <a:pPr marL="0" indent="0">
              <a:buNone/>
            </a:pPr>
            <a:r>
              <a:rPr lang="en-US" sz="2000" dirty="0"/>
              <a:t>	</a:t>
            </a:r>
            <a:r>
              <a:rPr lang="en-US" sz="2000" dirty="0" err="1" smtClean="0"/>
              <a:t>cmpl</a:t>
            </a:r>
            <a:r>
              <a:rPr lang="en-US" sz="2000" dirty="0" smtClean="0"/>
              <a:t> b</a:t>
            </a:r>
            <a:r>
              <a:rPr lang="en-US" sz="2000" dirty="0"/>
              <a:t>, %</a:t>
            </a:r>
            <a:r>
              <a:rPr lang="en-US" sz="2000" dirty="0" err="1"/>
              <a:t>eax</a:t>
            </a:r>
            <a:r>
              <a:rPr lang="en-US" sz="2000" dirty="0"/>
              <a:t> </a:t>
            </a:r>
            <a:endParaRPr lang="en-US" sz="2000" dirty="0" smtClean="0"/>
          </a:p>
          <a:p>
            <a:pPr marL="0" indent="0">
              <a:buNone/>
            </a:pPr>
            <a:r>
              <a:rPr lang="en-US" sz="2000" dirty="0"/>
              <a:t>	</a:t>
            </a:r>
            <a:r>
              <a:rPr lang="en-US" sz="2000" dirty="0" err="1" smtClean="0"/>
              <a:t>jle</a:t>
            </a:r>
            <a:r>
              <a:rPr lang="en-US" sz="2000" dirty="0" smtClean="0"/>
              <a:t> more:</a:t>
            </a:r>
          </a:p>
          <a:p>
            <a:pPr marL="0" indent="0">
              <a:buNone/>
            </a:pPr>
            <a:r>
              <a:rPr lang="en-US" sz="2000" dirty="0"/>
              <a:t>	</a:t>
            </a:r>
            <a:r>
              <a:rPr lang="en-US" sz="2000" dirty="0" err="1" smtClean="0"/>
              <a:t>movl</a:t>
            </a:r>
            <a:r>
              <a:rPr lang="en-US" sz="2000" dirty="0" smtClean="0"/>
              <a:t> </a:t>
            </a:r>
            <a:r>
              <a:rPr lang="en-US" sz="2000" dirty="0"/>
              <a:t>c, %</a:t>
            </a:r>
            <a:r>
              <a:rPr lang="en-US" sz="2000" dirty="0" err="1" smtClean="0"/>
              <a:t>eax</a:t>
            </a:r>
            <a:r>
              <a:rPr lang="en-US" sz="2000" dirty="0" smtClean="0"/>
              <a:t> </a:t>
            </a:r>
          </a:p>
          <a:p>
            <a:pPr marL="0" indent="0">
              <a:buNone/>
            </a:pPr>
            <a:r>
              <a:rPr lang="en-US" sz="2000" dirty="0"/>
              <a:t>	</a:t>
            </a:r>
            <a:r>
              <a:rPr lang="en-US" sz="2000" dirty="0" err="1"/>
              <a:t>cmpl</a:t>
            </a:r>
            <a:r>
              <a:rPr lang="en-US" sz="2000" dirty="0"/>
              <a:t> d, %</a:t>
            </a:r>
            <a:r>
              <a:rPr lang="en-US" sz="2000" dirty="0" err="1" smtClean="0"/>
              <a:t>eax</a:t>
            </a:r>
            <a:endParaRPr lang="en-US" sz="2000" dirty="0" smtClean="0"/>
          </a:p>
          <a:p>
            <a:pPr marL="0" indent="0">
              <a:buNone/>
            </a:pPr>
            <a:r>
              <a:rPr lang="en-US" sz="2000" dirty="0"/>
              <a:t>	</a:t>
            </a:r>
            <a:r>
              <a:rPr lang="en-US" sz="2000" dirty="0" err="1" smtClean="0"/>
              <a:t>jge</a:t>
            </a:r>
            <a:r>
              <a:rPr lang="en-US" sz="2000" dirty="0" smtClean="0"/>
              <a:t> more</a:t>
            </a:r>
          </a:p>
          <a:p>
            <a:pPr marL="0" indent="0">
              <a:buNone/>
            </a:pPr>
            <a:r>
              <a:rPr lang="en-US" sz="2000" dirty="0"/>
              <a:t>	</a:t>
            </a:r>
            <a:r>
              <a:rPr lang="en-US" sz="2000" dirty="0" smtClean="0"/>
              <a:t>…code block 1..</a:t>
            </a:r>
          </a:p>
          <a:p>
            <a:pPr marL="0" indent="0">
              <a:buNone/>
            </a:pPr>
            <a:r>
              <a:rPr lang="en-US" sz="2000" dirty="0" smtClean="0"/>
              <a:t>more:</a:t>
            </a:r>
          </a:p>
          <a:p>
            <a:pPr marL="0" indent="0">
              <a:buNone/>
            </a:pPr>
            <a:r>
              <a:rPr lang="en-US" sz="2000" dirty="0"/>
              <a:t>	</a:t>
            </a:r>
            <a:r>
              <a:rPr lang="en-US" sz="2000" dirty="0" smtClean="0"/>
              <a:t>…more code …</a:t>
            </a:r>
            <a:endParaRPr lang="en-US" sz="20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
        <p:nvSpPr>
          <p:cNvPr id="7" name="TextBox 6"/>
          <p:cNvSpPr txBox="1"/>
          <p:nvPr/>
        </p:nvSpPr>
        <p:spPr>
          <a:xfrm>
            <a:off x="345118" y="1021625"/>
            <a:ext cx="8117267" cy="830997"/>
          </a:xfrm>
          <a:prstGeom prst="rect">
            <a:avLst/>
          </a:prstGeom>
          <a:noFill/>
        </p:spPr>
        <p:txBody>
          <a:bodyPr wrap="square" rtlCol="0">
            <a:spAutoFit/>
          </a:bodyPr>
          <a:lstStyle/>
          <a:p>
            <a:r>
              <a:rPr lang="en-US" sz="2400" dirty="0" smtClean="0">
                <a:latin typeface="Times New Roman"/>
                <a:cs typeface="Times New Roman"/>
              </a:rPr>
              <a:t>Break down multiple conditions separated by the &amp;&amp; operator into nested if statements in C and then translate to assembly</a:t>
            </a:r>
            <a:endParaRPr lang="en-US" sz="2400" dirty="0">
              <a:latin typeface="Times New Roman"/>
              <a:cs typeface="Times New Roman"/>
            </a:endParaRPr>
          </a:p>
        </p:txBody>
      </p:sp>
    </p:spTree>
    <p:extLst>
      <p:ext uri="{BB962C8B-B14F-4D97-AF65-F5344CB8AC3E}">
        <p14:creationId xmlns:p14="http://schemas.microsoft.com/office/powerpoint/2010/main" val="301558579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Expressions</a:t>
            </a:r>
            <a:endParaRPr lang="en-US" dirty="0"/>
          </a:p>
        </p:txBody>
      </p:sp>
      <p:sp>
        <p:nvSpPr>
          <p:cNvPr id="3" name="Content Placeholder 2"/>
          <p:cNvSpPr>
            <a:spLocks noGrp="1"/>
          </p:cNvSpPr>
          <p:nvPr>
            <p:ph sz="half" idx="1"/>
          </p:nvPr>
        </p:nvSpPr>
        <p:spPr>
          <a:xfrm>
            <a:off x="443395" y="1834897"/>
            <a:ext cx="4038600" cy="4525963"/>
          </a:xfrm>
        </p:spPr>
        <p:txBody>
          <a:bodyPr/>
          <a:lstStyle/>
          <a:p>
            <a:pPr marL="0" indent="0">
              <a:buNone/>
            </a:pPr>
            <a:r>
              <a:rPr lang="en-US" dirty="0"/>
              <a:t>	</a:t>
            </a:r>
            <a:r>
              <a:rPr lang="en-US" sz="1800" dirty="0" err="1"/>
              <a:t>int</a:t>
            </a:r>
            <a:r>
              <a:rPr lang="en-US" sz="1800" dirty="0"/>
              <a:t> </a:t>
            </a:r>
            <a:r>
              <a:rPr lang="en-US" sz="1800" dirty="0" err="1"/>
              <a:t>a,b,c,d</a:t>
            </a:r>
            <a:r>
              <a:rPr lang="en-US" sz="1800" dirty="0"/>
              <a:t>; </a:t>
            </a:r>
            <a:endParaRPr lang="en-US" sz="1800" dirty="0" smtClean="0"/>
          </a:p>
          <a:p>
            <a:pPr marL="0" indent="0">
              <a:buNone/>
            </a:pPr>
            <a:r>
              <a:rPr lang="en-US" sz="1800" dirty="0"/>
              <a:t>	</a:t>
            </a:r>
            <a:r>
              <a:rPr lang="en-US" sz="1800" dirty="0" smtClean="0"/>
              <a:t>if (a &gt; b || c </a:t>
            </a:r>
            <a:r>
              <a:rPr lang="en-US" sz="1800" dirty="0"/>
              <a:t>&lt;</a:t>
            </a:r>
            <a:r>
              <a:rPr lang="en-US" sz="1800" dirty="0" smtClean="0"/>
              <a:t> d){</a:t>
            </a:r>
          </a:p>
          <a:p>
            <a:pPr marL="0" indent="0">
              <a:buNone/>
            </a:pPr>
            <a:r>
              <a:rPr lang="en-US" sz="1800" dirty="0"/>
              <a:t>	</a:t>
            </a:r>
            <a:r>
              <a:rPr lang="en-US" sz="1800" dirty="0" smtClean="0"/>
              <a:t> </a:t>
            </a:r>
            <a:r>
              <a:rPr lang="en-US" sz="1800" dirty="0"/>
              <a:t>... code block 1 ... </a:t>
            </a:r>
            <a:endParaRPr lang="en-US" sz="1800" dirty="0" smtClean="0"/>
          </a:p>
          <a:p>
            <a:pPr marL="0" indent="0">
              <a:buNone/>
            </a:pPr>
            <a:r>
              <a:rPr lang="en-US" sz="1800" dirty="0"/>
              <a:t>	</a:t>
            </a:r>
            <a:r>
              <a:rPr lang="en-US" sz="1800" dirty="0" smtClean="0"/>
              <a:t>}</a:t>
            </a:r>
          </a:p>
          <a:p>
            <a:pPr marL="0" indent="0">
              <a:buNone/>
            </a:pPr>
            <a:r>
              <a:rPr lang="en-US" sz="1800" dirty="0"/>
              <a:t>	</a:t>
            </a:r>
            <a:r>
              <a:rPr lang="en-US" sz="1800" dirty="0" smtClean="0"/>
              <a:t> </a:t>
            </a:r>
            <a:r>
              <a:rPr lang="en-US" sz="1800" dirty="0"/>
              <a:t>... more code ..</a:t>
            </a:r>
            <a:r>
              <a:rPr lang="en-US" sz="1800" dirty="0" smtClean="0"/>
              <a:t>.</a:t>
            </a:r>
          </a:p>
          <a:p>
            <a:pPr marL="0" indent="0">
              <a:buNone/>
            </a:pPr>
            <a:r>
              <a:rPr lang="en-US" sz="1800" dirty="0"/>
              <a:t>i</a:t>
            </a:r>
            <a:r>
              <a:rPr lang="en-US" sz="1800" dirty="0" smtClean="0"/>
              <a:t>s same as:</a:t>
            </a:r>
          </a:p>
          <a:p>
            <a:pPr marL="0" indent="0">
              <a:buNone/>
            </a:pPr>
            <a:r>
              <a:rPr lang="en-US" sz="1800" dirty="0"/>
              <a:t>	if (a </a:t>
            </a:r>
            <a:r>
              <a:rPr lang="en-US" sz="1800" dirty="0" smtClean="0"/>
              <a:t>&lt;= b){</a:t>
            </a:r>
          </a:p>
          <a:p>
            <a:pPr marL="0" indent="0">
              <a:buNone/>
            </a:pPr>
            <a:r>
              <a:rPr lang="en-US" sz="1800" dirty="0"/>
              <a:t>	</a:t>
            </a:r>
            <a:r>
              <a:rPr lang="en-US" sz="1800" dirty="0" smtClean="0"/>
              <a:t>	if(</a:t>
            </a:r>
            <a:r>
              <a:rPr lang="en-US" sz="1800" dirty="0"/>
              <a:t>c </a:t>
            </a:r>
            <a:r>
              <a:rPr lang="en-US" sz="1800" dirty="0" smtClean="0"/>
              <a:t>&gt;= d ){</a:t>
            </a:r>
            <a:endParaRPr lang="en-US" sz="1800" dirty="0"/>
          </a:p>
          <a:p>
            <a:pPr marL="0" indent="0">
              <a:buNone/>
            </a:pPr>
            <a:r>
              <a:rPr lang="en-US" sz="1800" dirty="0"/>
              <a:t>	</a:t>
            </a:r>
            <a:r>
              <a:rPr lang="en-US" sz="1800" dirty="0" smtClean="0"/>
              <a:t>	</a:t>
            </a:r>
            <a:r>
              <a:rPr lang="en-US" sz="1800" dirty="0" err="1" smtClean="0"/>
              <a:t>goto</a:t>
            </a:r>
            <a:r>
              <a:rPr lang="en-US" sz="1800" dirty="0" smtClean="0"/>
              <a:t> more</a:t>
            </a:r>
          </a:p>
          <a:p>
            <a:pPr marL="0" indent="0">
              <a:buNone/>
            </a:pPr>
            <a:r>
              <a:rPr lang="en-US" sz="1800" dirty="0"/>
              <a:t>	</a:t>
            </a:r>
            <a:r>
              <a:rPr lang="en-US" sz="1800" dirty="0" smtClean="0"/>
              <a:t>	}</a:t>
            </a:r>
            <a:endParaRPr lang="en-US" sz="1800" dirty="0"/>
          </a:p>
          <a:p>
            <a:pPr marL="0" indent="0">
              <a:buNone/>
            </a:pPr>
            <a:r>
              <a:rPr lang="en-US" sz="1800" dirty="0"/>
              <a:t>	</a:t>
            </a:r>
            <a:r>
              <a:rPr lang="en-US" sz="1800" dirty="0" smtClean="0"/>
              <a:t>}</a:t>
            </a:r>
          </a:p>
          <a:p>
            <a:pPr marL="0" indent="0">
              <a:buNone/>
            </a:pPr>
            <a:r>
              <a:rPr lang="en-US" sz="1800" dirty="0"/>
              <a:t>	 ... code block 1 ... </a:t>
            </a:r>
            <a:endParaRPr lang="en-US" sz="1800" dirty="0" smtClean="0"/>
          </a:p>
          <a:p>
            <a:pPr marL="0" indent="0">
              <a:buNone/>
            </a:pPr>
            <a:r>
              <a:rPr lang="en-US" sz="1800" dirty="0"/>
              <a:t>m</a:t>
            </a:r>
            <a:r>
              <a:rPr lang="en-US" sz="1800" dirty="0" smtClean="0"/>
              <a:t>ore:</a:t>
            </a:r>
            <a:endParaRPr lang="en-US" sz="1800" dirty="0"/>
          </a:p>
          <a:p>
            <a:pPr marL="0" indent="0">
              <a:buNone/>
            </a:pPr>
            <a:r>
              <a:rPr lang="en-US" sz="1800" dirty="0"/>
              <a:t>	 ... more code ...</a:t>
            </a:r>
          </a:p>
          <a:p>
            <a:pPr marL="0" indent="0">
              <a:buNone/>
            </a:pPr>
            <a:endParaRPr lang="en-US" sz="2400" dirty="0" smtClean="0"/>
          </a:p>
          <a:p>
            <a:pPr marL="0" indent="0">
              <a:buNone/>
            </a:pPr>
            <a:endParaRPr lang="en-US" dirty="0"/>
          </a:p>
        </p:txBody>
      </p:sp>
      <p:sp>
        <p:nvSpPr>
          <p:cNvPr id="4" name="Content Placeholder 3"/>
          <p:cNvSpPr>
            <a:spLocks noGrp="1"/>
          </p:cNvSpPr>
          <p:nvPr>
            <p:ph sz="half" idx="2"/>
          </p:nvPr>
        </p:nvSpPr>
        <p:spPr>
          <a:xfrm>
            <a:off x="4717225" y="1807280"/>
            <a:ext cx="4038600" cy="4525963"/>
          </a:xfrm>
        </p:spPr>
        <p:txBody>
          <a:bodyPr/>
          <a:lstStyle/>
          <a:p>
            <a:pPr marL="0" indent="0">
              <a:buNone/>
            </a:pPr>
            <a:r>
              <a:rPr lang="en-US" sz="2200" dirty="0" smtClean="0"/>
              <a:t>	</a:t>
            </a:r>
            <a:r>
              <a:rPr lang="en-US" sz="2000" dirty="0" smtClean="0"/>
              <a:t>.</a:t>
            </a:r>
            <a:r>
              <a:rPr lang="en-US" sz="1800" dirty="0" err="1"/>
              <a:t>comm</a:t>
            </a:r>
            <a:r>
              <a:rPr lang="en-US" sz="1800" dirty="0"/>
              <a:t> </a:t>
            </a:r>
            <a:r>
              <a:rPr lang="en-US" sz="1800" dirty="0" smtClean="0"/>
              <a:t>a, </a:t>
            </a:r>
            <a:r>
              <a:rPr lang="en-US" sz="1800" dirty="0"/>
              <a:t>4 </a:t>
            </a:r>
          </a:p>
          <a:p>
            <a:pPr marL="0" indent="0">
              <a:buNone/>
            </a:pPr>
            <a:r>
              <a:rPr lang="en-US" sz="1800" dirty="0"/>
              <a:t>	.</a:t>
            </a:r>
            <a:r>
              <a:rPr lang="en-US" sz="1800" dirty="0" err="1"/>
              <a:t>comm</a:t>
            </a:r>
            <a:r>
              <a:rPr lang="en-US" sz="1800" dirty="0"/>
              <a:t> </a:t>
            </a:r>
            <a:r>
              <a:rPr lang="en-US" sz="1800" dirty="0" smtClean="0"/>
              <a:t>b, </a:t>
            </a:r>
            <a:r>
              <a:rPr lang="en-US" sz="1800" dirty="0"/>
              <a:t>4 </a:t>
            </a:r>
            <a:endParaRPr lang="en-US" sz="1800" dirty="0" smtClean="0"/>
          </a:p>
          <a:p>
            <a:pPr marL="0" indent="0">
              <a:buNone/>
            </a:pPr>
            <a:r>
              <a:rPr lang="en-US" sz="1800" dirty="0"/>
              <a:t>	.</a:t>
            </a:r>
            <a:r>
              <a:rPr lang="en-US" sz="1800" dirty="0" err="1"/>
              <a:t>comm</a:t>
            </a:r>
            <a:r>
              <a:rPr lang="en-US" sz="1800" dirty="0"/>
              <a:t> </a:t>
            </a:r>
            <a:r>
              <a:rPr lang="en-US" sz="1800" dirty="0" smtClean="0"/>
              <a:t>c, </a:t>
            </a:r>
            <a:r>
              <a:rPr lang="en-US" sz="1800" dirty="0"/>
              <a:t>4 </a:t>
            </a:r>
          </a:p>
          <a:p>
            <a:pPr marL="0" indent="0">
              <a:buNone/>
            </a:pPr>
            <a:r>
              <a:rPr lang="en-US" sz="1800" dirty="0"/>
              <a:t>	.</a:t>
            </a:r>
            <a:r>
              <a:rPr lang="en-US" sz="1800" dirty="0" err="1"/>
              <a:t>comm</a:t>
            </a:r>
            <a:r>
              <a:rPr lang="en-US" sz="1800" dirty="0"/>
              <a:t> </a:t>
            </a:r>
            <a:r>
              <a:rPr lang="en-US" sz="1800" dirty="0" smtClean="0"/>
              <a:t>d, </a:t>
            </a:r>
            <a:r>
              <a:rPr lang="en-US" sz="1800" dirty="0"/>
              <a:t>4 </a:t>
            </a:r>
          </a:p>
          <a:p>
            <a:pPr marL="0" indent="0">
              <a:buNone/>
            </a:pPr>
            <a:r>
              <a:rPr lang="en-US" sz="1800" dirty="0" smtClean="0"/>
              <a:t>	</a:t>
            </a:r>
            <a:r>
              <a:rPr lang="en-US" sz="1800" dirty="0" err="1" smtClean="0"/>
              <a:t>movl</a:t>
            </a:r>
            <a:r>
              <a:rPr lang="en-US" sz="1800" dirty="0" smtClean="0"/>
              <a:t> </a:t>
            </a:r>
            <a:r>
              <a:rPr lang="en-US" sz="1800" dirty="0"/>
              <a:t>a, %</a:t>
            </a:r>
            <a:r>
              <a:rPr lang="en-US" sz="1800" dirty="0" err="1"/>
              <a:t>eax</a:t>
            </a:r>
            <a:r>
              <a:rPr lang="en-US" sz="1800" dirty="0"/>
              <a:t> </a:t>
            </a:r>
            <a:endParaRPr lang="en-US" sz="1800" dirty="0" smtClean="0"/>
          </a:p>
          <a:p>
            <a:pPr marL="0" indent="0">
              <a:buNone/>
            </a:pPr>
            <a:r>
              <a:rPr lang="en-US" sz="1800" dirty="0"/>
              <a:t>	</a:t>
            </a:r>
            <a:r>
              <a:rPr lang="en-US" sz="1800" dirty="0" err="1" smtClean="0"/>
              <a:t>cmpl</a:t>
            </a:r>
            <a:r>
              <a:rPr lang="en-US" sz="1800" dirty="0" smtClean="0"/>
              <a:t> b</a:t>
            </a:r>
            <a:r>
              <a:rPr lang="en-US" sz="1800" dirty="0"/>
              <a:t>, %</a:t>
            </a:r>
            <a:r>
              <a:rPr lang="en-US" sz="1800" dirty="0" err="1"/>
              <a:t>eax</a:t>
            </a:r>
            <a:r>
              <a:rPr lang="en-US" sz="1800" dirty="0"/>
              <a:t> </a:t>
            </a:r>
            <a:endParaRPr lang="en-US" sz="1800" dirty="0" smtClean="0"/>
          </a:p>
          <a:p>
            <a:pPr marL="0" indent="0">
              <a:buNone/>
            </a:pPr>
            <a:r>
              <a:rPr lang="en-US" sz="1800" dirty="0"/>
              <a:t>	</a:t>
            </a:r>
            <a:r>
              <a:rPr lang="en-US" sz="1800" dirty="0" err="1" smtClean="0"/>
              <a:t>jg</a:t>
            </a:r>
            <a:r>
              <a:rPr lang="en-US" sz="1800" dirty="0" smtClean="0"/>
              <a:t> code:</a:t>
            </a:r>
          </a:p>
          <a:p>
            <a:pPr marL="0" indent="0">
              <a:buNone/>
            </a:pPr>
            <a:r>
              <a:rPr lang="en-US" sz="1800" dirty="0"/>
              <a:t>	</a:t>
            </a:r>
            <a:r>
              <a:rPr lang="en-US" sz="1800" dirty="0" err="1" smtClean="0"/>
              <a:t>movl</a:t>
            </a:r>
            <a:r>
              <a:rPr lang="en-US" sz="1800" dirty="0" smtClean="0"/>
              <a:t> </a:t>
            </a:r>
            <a:r>
              <a:rPr lang="en-US" sz="1800" dirty="0"/>
              <a:t>c, %</a:t>
            </a:r>
            <a:r>
              <a:rPr lang="en-US" sz="1800" dirty="0" err="1" smtClean="0"/>
              <a:t>eax</a:t>
            </a:r>
            <a:r>
              <a:rPr lang="en-US" sz="1800" dirty="0" smtClean="0"/>
              <a:t> </a:t>
            </a:r>
          </a:p>
          <a:p>
            <a:pPr marL="0" indent="0">
              <a:buNone/>
            </a:pPr>
            <a:r>
              <a:rPr lang="en-US" sz="1800" dirty="0"/>
              <a:t>	</a:t>
            </a:r>
            <a:r>
              <a:rPr lang="en-US" sz="1800" dirty="0" err="1"/>
              <a:t>cmpl</a:t>
            </a:r>
            <a:r>
              <a:rPr lang="en-US" sz="1800" dirty="0"/>
              <a:t> d, %</a:t>
            </a:r>
            <a:r>
              <a:rPr lang="en-US" sz="1800" dirty="0" err="1" smtClean="0"/>
              <a:t>eax</a:t>
            </a:r>
            <a:endParaRPr lang="en-US" sz="1800" dirty="0" smtClean="0"/>
          </a:p>
          <a:p>
            <a:pPr marL="0" indent="0">
              <a:buNone/>
            </a:pPr>
            <a:r>
              <a:rPr lang="en-US" sz="1800" dirty="0"/>
              <a:t>	</a:t>
            </a:r>
            <a:r>
              <a:rPr lang="en-US" sz="1800" dirty="0" err="1" smtClean="0"/>
              <a:t>jl</a:t>
            </a:r>
            <a:r>
              <a:rPr lang="en-US" sz="1800" dirty="0" smtClean="0"/>
              <a:t> code</a:t>
            </a:r>
          </a:p>
          <a:p>
            <a:pPr marL="0" indent="0">
              <a:buNone/>
            </a:pPr>
            <a:r>
              <a:rPr lang="en-US" sz="1800" dirty="0" smtClean="0"/>
              <a:t>code:</a:t>
            </a:r>
          </a:p>
          <a:p>
            <a:pPr marL="0" indent="0">
              <a:buNone/>
            </a:pPr>
            <a:r>
              <a:rPr lang="en-US" sz="1800" dirty="0"/>
              <a:t>	</a:t>
            </a:r>
            <a:r>
              <a:rPr lang="en-US" sz="1800" dirty="0" smtClean="0"/>
              <a:t>…code block 1..</a:t>
            </a:r>
          </a:p>
          <a:p>
            <a:pPr marL="0" indent="0">
              <a:buNone/>
            </a:pPr>
            <a:r>
              <a:rPr lang="en-US" sz="1800" dirty="0" smtClean="0"/>
              <a:t>more:</a:t>
            </a:r>
          </a:p>
          <a:p>
            <a:pPr marL="0" indent="0">
              <a:buNone/>
            </a:pPr>
            <a:r>
              <a:rPr lang="en-US" sz="1800" dirty="0"/>
              <a:t>	</a:t>
            </a:r>
            <a:r>
              <a:rPr lang="en-US" sz="1800" dirty="0" smtClean="0"/>
              <a:t>…more code …</a:t>
            </a:r>
            <a:endParaRPr lang="en-US" sz="18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
        <p:nvSpPr>
          <p:cNvPr id="7" name="TextBox 6"/>
          <p:cNvSpPr txBox="1"/>
          <p:nvPr/>
        </p:nvSpPr>
        <p:spPr>
          <a:xfrm>
            <a:off x="345118" y="1021625"/>
            <a:ext cx="8117267" cy="830997"/>
          </a:xfrm>
          <a:prstGeom prst="rect">
            <a:avLst/>
          </a:prstGeom>
          <a:noFill/>
        </p:spPr>
        <p:txBody>
          <a:bodyPr wrap="square" rtlCol="0">
            <a:spAutoFit/>
          </a:bodyPr>
          <a:lstStyle/>
          <a:p>
            <a:r>
              <a:rPr lang="en-US" sz="2400" dirty="0" smtClean="0">
                <a:latin typeface="Times New Roman"/>
                <a:cs typeface="Times New Roman"/>
              </a:rPr>
              <a:t>Take the inverse logic by using the property:</a:t>
            </a:r>
          </a:p>
          <a:p>
            <a:r>
              <a:rPr lang="en-US" sz="2400" dirty="0">
                <a:latin typeface="Times New Roman"/>
                <a:cs typeface="Times New Roman"/>
              </a:rPr>
              <a:t>	</a:t>
            </a:r>
            <a:r>
              <a:rPr lang="en-US" sz="2400" dirty="0" smtClean="0">
                <a:latin typeface="Times New Roman"/>
                <a:cs typeface="Times New Roman"/>
              </a:rPr>
              <a:t>~(a or b) = ~a and ~b</a:t>
            </a:r>
            <a:endParaRPr lang="en-US" sz="2400" dirty="0">
              <a:latin typeface="Times New Roman"/>
              <a:cs typeface="Times New Roman"/>
            </a:endParaRPr>
          </a:p>
        </p:txBody>
      </p:sp>
    </p:spTree>
    <p:extLst>
      <p:ext uri="{BB962C8B-B14F-4D97-AF65-F5344CB8AC3E}">
        <p14:creationId xmlns:p14="http://schemas.microsoft.com/office/powerpoint/2010/main" val="387721322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Loop Instruction</a:t>
            </a:r>
            <a:endParaRPr lang="en-US" dirty="0"/>
          </a:p>
        </p:txBody>
      </p:sp>
      <p:sp>
        <p:nvSpPr>
          <p:cNvPr id="3" name="Content Placeholder 2"/>
          <p:cNvSpPr>
            <a:spLocks noGrp="1"/>
          </p:cNvSpPr>
          <p:nvPr>
            <p:ph sz="half" idx="1"/>
          </p:nvPr>
        </p:nvSpPr>
        <p:spPr>
          <a:xfrm>
            <a:off x="443395" y="2471227"/>
            <a:ext cx="4038600" cy="3889633"/>
          </a:xfrm>
        </p:spPr>
        <p:txBody>
          <a:bodyPr/>
          <a:lstStyle/>
          <a:p>
            <a:pPr marL="0" indent="0">
              <a:buNone/>
            </a:pPr>
            <a:r>
              <a:rPr lang="en-US" sz="2400" dirty="0" smtClean="0"/>
              <a:t>C Code:</a:t>
            </a:r>
            <a:r>
              <a:rPr lang="en-US" dirty="0" smtClean="0"/>
              <a:t>	</a:t>
            </a:r>
          </a:p>
          <a:p>
            <a:pPr marL="0" indent="0">
              <a:buNone/>
            </a:pPr>
            <a:r>
              <a:rPr lang="en-US" sz="2200" dirty="0" smtClean="0"/>
              <a:t>	</a:t>
            </a:r>
            <a:r>
              <a:rPr lang="en-US" sz="2200" dirty="0" err="1" smtClean="0"/>
              <a:t>int</a:t>
            </a:r>
            <a:r>
              <a:rPr lang="en-US" sz="2200" dirty="0" smtClean="0"/>
              <a:t> </a:t>
            </a:r>
            <a:r>
              <a:rPr lang="en-US" sz="2200" dirty="0" err="1" smtClean="0"/>
              <a:t>i</a:t>
            </a:r>
            <a:r>
              <a:rPr lang="en-US" sz="2200" dirty="0" smtClean="0"/>
              <a:t>; </a:t>
            </a:r>
          </a:p>
          <a:p>
            <a:pPr marL="0" indent="0">
              <a:buNone/>
            </a:pPr>
            <a:r>
              <a:rPr lang="en-US" sz="2200" dirty="0" smtClean="0"/>
              <a:t>	do {</a:t>
            </a:r>
          </a:p>
          <a:p>
            <a:pPr marL="0" indent="0">
              <a:buNone/>
            </a:pPr>
            <a:r>
              <a:rPr lang="en-US" sz="2200" dirty="0" smtClean="0"/>
              <a:t>	 ... code block 1 ... </a:t>
            </a:r>
          </a:p>
          <a:p>
            <a:pPr marL="0" indent="0">
              <a:buNone/>
            </a:pPr>
            <a:r>
              <a:rPr lang="en-US" sz="2200" dirty="0" smtClean="0"/>
              <a:t>	} while (--</a:t>
            </a:r>
            <a:r>
              <a:rPr lang="en-US" sz="2200" dirty="0" err="1" smtClean="0"/>
              <a:t>i</a:t>
            </a:r>
            <a:r>
              <a:rPr lang="en-US" sz="2200" dirty="0" smtClean="0"/>
              <a:t>);</a:t>
            </a:r>
          </a:p>
          <a:p>
            <a:pPr marL="0" indent="0">
              <a:buNone/>
            </a:pPr>
            <a:r>
              <a:rPr lang="en-US" sz="2200" dirty="0" smtClean="0"/>
              <a:t>	 ... more code ...</a:t>
            </a:r>
          </a:p>
          <a:p>
            <a:pPr marL="0" indent="0">
              <a:buNone/>
            </a:pPr>
            <a:endParaRPr lang="en-US" sz="2400" dirty="0" smtClean="0"/>
          </a:p>
          <a:p>
            <a:pPr marL="0" indent="0">
              <a:buNone/>
            </a:pPr>
            <a:endParaRPr lang="en-US" dirty="0"/>
          </a:p>
        </p:txBody>
      </p:sp>
      <p:sp>
        <p:nvSpPr>
          <p:cNvPr id="4" name="Content Placeholder 3"/>
          <p:cNvSpPr>
            <a:spLocks noGrp="1"/>
          </p:cNvSpPr>
          <p:nvPr>
            <p:ph sz="half" idx="2"/>
          </p:nvPr>
        </p:nvSpPr>
        <p:spPr>
          <a:xfrm>
            <a:off x="4717225" y="2526450"/>
            <a:ext cx="4038600" cy="3806793"/>
          </a:xfrm>
        </p:spPr>
        <p:txBody>
          <a:bodyPr/>
          <a:lstStyle/>
          <a:p>
            <a:pPr marL="0" indent="0">
              <a:buNone/>
            </a:pPr>
            <a:r>
              <a:rPr lang="en-US" sz="2400" dirty="0" smtClean="0"/>
              <a:t>Assembly</a:t>
            </a:r>
            <a:r>
              <a:rPr lang="en-US" sz="2200" dirty="0" smtClean="0"/>
              <a:t>:	</a:t>
            </a:r>
          </a:p>
          <a:p>
            <a:pPr marL="0" indent="0">
              <a:buNone/>
            </a:pPr>
            <a:r>
              <a:rPr lang="en-US" sz="2200" dirty="0" smtClean="0"/>
              <a:t>	.</a:t>
            </a:r>
            <a:r>
              <a:rPr lang="en-US" sz="2200" dirty="0" err="1"/>
              <a:t>comm</a:t>
            </a:r>
            <a:r>
              <a:rPr lang="en-US" sz="2200" dirty="0"/>
              <a:t> i</a:t>
            </a:r>
            <a:r>
              <a:rPr lang="en-US" sz="2200" dirty="0" smtClean="0"/>
              <a:t>, </a:t>
            </a:r>
            <a:r>
              <a:rPr lang="en-US" sz="2200" dirty="0"/>
              <a:t>4 </a:t>
            </a:r>
          </a:p>
          <a:p>
            <a:pPr marL="0" indent="0">
              <a:buNone/>
            </a:pPr>
            <a:r>
              <a:rPr lang="en-US" sz="2200" dirty="0" smtClean="0"/>
              <a:t>	</a:t>
            </a:r>
            <a:r>
              <a:rPr lang="en-US" sz="2200" dirty="0" err="1" smtClean="0"/>
              <a:t>movl</a:t>
            </a:r>
            <a:r>
              <a:rPr lang="en-US" sz="2200" dirty="0" smtClean="0"/>
              <a:t> </a:t>
            </a:r>
            <a:r>
              <a:rPr lang="en-US" sz="2200" dirty="0"/>
              <a:t>i</a:t>
            </a:r>
            <a:r>
              <a:rPr lang="en-US" sz="2200" dirty="0" smtClean="0"/>
              <a:t>, </a:t>
            </a:r>
            <a:r>
              <a:rPr lang="en-US" sz="2200" dirty="0"/>
              <a:t>%</a:t>
            </a:r>
            <a:r>
              <a:rPr lang="en-US" sz="2200" dirty="0" err="1" smtClean="0"/>
              <a:t>ecx</a:t>
            </a:r>
            <a:r>
              <a:rPr lang="en-US" sz="2200" dirty="0" smtClean="0"/>
              <a:t> </a:t>
            </a:r>
          </a:p>
          <a:p>
            <a:pPr marL="0" indent="0">
              <a:buNone/>
            </a:pPr>
            <a:r>
              <a:rPr lang="en-US" sz="2200" dirty="0"/>
              <a:t>d</a:t>
            </a:r>
            <a:r>
              <a:rPr lang="en-US" sz="2200" dirty="0" smtClean="0"/>
              <a:t>o:</a:t>
            </a:r>
          </a:p>
          <a:p>
            <a:pPr marL="0" indent="0">
              <a:buNone/>
            </a:pPr>
            <a:r>
              <a:rPr lang="en-US" sz="2200" dirty="0"/>
              <a:t>	…code block 1.</a:t>
            </a:r>
            <a:r>
              <a:rPr lang="en-US" sz="2200" dirty="0" smtClean="0"/>
              <a:t>.</a:t>
            </a:r>
          </a:p>
          <a:p>
            <a:pPr marL="0" indent="0">
              <a:buNone/>
            </a:pPr>
            <a:r>
              <a:rPr lang="en-US" sz="2200" dirty="0"/>
              <a:t>	</a:t>
            </a:r>
            <a:r>
              <a:rPr lang="en-US" sz="2200" b="1" dirty="0" smtClean="0"/>
              <a:t>loop </a:t>
            </a:r>
            <a:r>
              <a:rPr lang="en-US" sz="2200" dirty="0" smtClean="0"/>
              <a:t>do</a:t>
            </a:r>
            <a:endParaRPr lang="en-US" sz="2200" dirty="0"/>
          </a:p>
          <a:p>
            <a:pPr marL="0" indent="0">
              <a:buNone/>
            </a:pPr>
            <a:r>
              <a:rPr lang="en-US" sz="2200" dirty="0" smtClean="0"/>
              <a:t>more:</a:t>
            </a:r>
          </a:p>
          <a:p>
            <a:pPr marL="0" indent="0">
              <a:buNone/>
            </a:pPr>
            <a:r>
              <a:rPr lang="en-US" sz="2200" dirty="0"/>
              <a:t>	</a:t>
            </a:r>
            <a:r>
              <a:rPr lang="en-US" sz="2200" dirty="0" smtClean="0"/>
              <a:t>…more code …</a:t>
            </a:r>
            <a:endParaRPr lang="en-US" sz="2200" dirty="0"/>
          </a:p>
          <a:p>
            <a:pPr marL="0" indent="0">
              <a:buNone/>
            </a:pPr>
            <a:endParaRPr lang="en-US" dirty="0"/>
          </a:p>
        </p:txBody>
      </p:sp>
      <p:sp>
        <p:nvSpPr>
          <p:cNvPr id="6" name="TextBox 5"/>
          <p:cNvSpPr txBox="1"/>
          <p:nvPr/>
        </p:nvSpPr>
        <p:spPr>
          <a:xfrm>
            <a:off x="3713510" y="5881244"/>
            <a:ext cx="184666" cy="369332"/>
          </a:xfrm>
          <a:prstGeom prst="rect">
            <a:avLst/>
          </a:prstGeom>
          <a:noFill/>
        </p:spPr>
        <p:txBody>
          <a:bodyPr wrap="none" rtlCol="0">
            <a:spAutoFit/>
          </a:bodyPr>
          <a:lstStyle/>
          <a:p>
            <a:endParaRPr lang="en-US" dirty="0"/>
          </a:p>
        </p:txBody>
      </p:sp>
      <p:sp>
        <p:nvSpPr>
          <p:cNvPr id="7" name="TextBox 6"/>
          <p:cNvSpPr txBox="1"/>
          <p:nvPr/>
        </p:nvSpPr>
        <p:spPr>
          <a:xfrm>
            <a:off x="345118" y="1021625"/>
            <a:ext cx="8117267" cy="1200328"/>
          </a:xfrm>
          <a:prstGeom prst="rect">
            <a:avLst/>
          </a:prstGeom>
          <a:noFill/>
        </p:spPr>
        <p:txBody>
          <a:bodyPr wrap="square" rtlCol="0">
            <a:spAutoFit/>
          </a:bodyPr>
          <a:lstStyle/>
          <a:p>
            <a:r>
              <a:rPr lang="en-US" sz="2400" dirty="0" smtClean="0">
                <a:latin typeface="Times New Roman"/>
                <a:cs typeface="Times New Roman"/>
              </a:rPr>
              <a:t>This instruction is used in loops that down count to 0 and sets the 0 flag and decrements loop index</a:t>
            </a:r>
          </a:p>
          <a:p>
            <a:r>
              <a:rPr lang="en-US" sz="2400" dirty="0" smtClean="0">
                <a:latin typeface="Times New Roman"/>
                <a:cs typeface="Times New Roman"/>
              </a:rPr>
              <a:t>- Loop index should be in %</a:t>
            </a:r>
            <a:r>
              <a:rPr lang="en-US" sz="2400" dirty="0" err="1" smtClean="0">
                <a:latin typeface="Times New Roman"/>
                <a:cs typeface="Times New Roman"/>
              </a:rPr>
              <a:t>ecx</a:t>
            </a:r>
            <a:r>
              <a:rPr lang="en-US" sz="2400" dirty="0" smtClean="0">
                <a:latin typeface="Times New Roman"/>
                <a:cs typeface="Times New Roman"/>
              </a:rPr>
              <a:t> which is a </a:t>
            </a:r>
            <a:r>
              <a:rPr lang="en-US" sz="2400" i="1" dirty="0" smtClean="0">
                <a:latin typeface="Times New Roman"/>
                <a:cs typeface="Times New Roman"/>
              </a:rPr>
              <a:t>count </a:t>
            </a:r>
            <a:r>
              <a:rPr lang="en-US" sz="2400" dirty="0" smtClean="0">
                <a:latin typeface="Times New Roman"/>
                <a:cs typeface="Times New Roman"/>
              </a:rPr>
              <a:t>register</a:t>
            </a:r>
            <a:endParaRPr lang="en-US" sz="2400" i="1" dirty="0">
              <a:latin typeface="Times New Roman"/>
              <a:cs typeface="Times New Roman"/>
            </a:endParaRPr>
          </a:p>
        </p:txBody>
      </p:sp>
    </p:spTree>
    <p:extLst>
      <p:ext uri="{BB962C8B-B14F-4D97-AF65-F5344CB8AC3E}">
        <p14:creationId xmlns:p14="http://schemas.microsoft.com/office/powerpoint/2010/main" val="211499346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 4: addressing modes</a:t>
            </a:r>
            <a:br>
              <a:rPr lang="en-US" dirty="0" smtClean="0"/>
            </a:br>
            <a:r>
              <a:rPr lang="en-US" dirty="0" smtClean="0"/>
              <a:t>Arrays and pointers</a:t>
            </a:r>
            <a:endParaRPr lang="en-US" dirty="0"/>
          </a:p>
        </p:txBody>
      </p:sp>
    </p:spTree>
    <p:extLst>
      <p:ext uri="{BB962C8B-B14F-4D97-AF65-F5344CB8AC3E}">
        <p14:creationId xmlns:p14="http://schemas.microsoft.com/office/powerpoint/2010/main" val="418337301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Addressing mode: how the </a:t>
            </a:r>
            <a:r>
              <a:rPr lang="en-US" dirty="0"/>
              <a:t>computer selects the </a:t>
            </a:r>
            <a:r>
              <a:rPr lang="en-US" i="1" dirty="0"/>
              <a:t>data </a:t>
            </a:r>
            <a:r>
              <a:rPr lang="en-US" dirty="0"/>
              <a:t>that </a:t>
            </a:r>
            <a:r>
              <a:rPr lang="en-US" dirty="0" smtClean="0"/>
              <a:t>in an instruction</a:t>
            </a:r>
          </a:p>
          <a:p>
            <a:endParaRPr lang="en-US" dirty="0" smtClean="0"/>
          </a:p>
          <a:p>
            <a:r>
              <a:rPr lang="en-US" dirty="0" smtClean="0"/>
              <a:t>Data and Operands:</a:t>
            </a:r>
          </a:p>
          <a:p>
            <a:pPr marL="0" indent="0">
              <a:buNone/>
            </a:pPr>
            <a:r>
              <a:rPr lang="en-US" dirty="0" smtClean="0"/>
              <a:t>	</a:t>
            </a:r>
            <a:r>
              <a:rPr lang="cs-CZ" dirty="0" err="1"/>
              <a:t>addl</a:t>
            </a:r>
            <a:r>
              <a:rPr lang="cs-CZ" dirty="0"/>
              <a:t> $4, %</a:t>
            </a:r>
            <a:r>
              <a:rPr lang="cs-CZ" dirty="0" err="1"/>
              <a:t>eax</a:t>
            </a:r>
            <a:r>
              <a:rPr lang="cs-CZ" dirty="0"/>
              <a:t>,</a:t>
            </a:r>
            <a:endParaRPr lang="en-US" dirty="0" smtClean="0"/>
          </a:p>
          <a:p>
            <a:pPr marL="0" indent="0">
              <a:buNone/>
            </a:pPr>
            <a:r>
              <a:rPr lang="en-US" dirty="0"/>
              <a:t> </a:t>
            </a:r>
            <a:r>
              <a:rPr lang="en-US" dirty="0" smtClean="0"/>
              <a:t>   - Data: numerical values, i.e. 4</a:t>
            </a:r>
          </a:p>
          <a:p>
            <a:pPr marL="0" indent="0">
              <a:buNone/>
            </a:pPr>
            <a:r>
              <a:rPr lang="en-US" dirty="0" smtClean="0"/>
              <a:t>    - Operand: symbol %</a:t>
            </a:r>
            <a:r>
              <a:rPr lang="en-US" dirty="0" err="1" smtClean="0"/>
              <a:t>eax</a:t>
            </a:r>
            <a:r>
              <a:rPr lang="en-US" dirty="0" smtClean="0"/>
              <a:t> and number 4</a:t>
            </a:r>
          </a:p>
          <a:p>
            <a:pPr marL="0"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21966442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marL="0" indent="0">
              <a:buNone/>
            </a:pPr>
            <a:r>
              <a:rPr lang="en-US" dirty="0" smtClean="0"/>
              <a:t>An “addressing mode” describes </a:t>
            </a:r>
            <a:r>
              <a:rPr lang="en-US" dirty="0"/>
              <a:t>the relationship between the operands and the </a:t>
            </a:r>
            <a:r>
              <a:rPr lang="en-US" dirty="0" smtClean="0"/>
              <a:t>data.</a:t>
            </a:r>
            <a:endParaRPr lang="en-US" i="1" dirty="0" smtClean="0"/>
          </a:p>
          <a:p>
            <a:endParaRPr lang="en-US" dirty="0" smtClean="0"/>
          </a:p>
          <a:p>
            <a:pPr marL="0" indent="0">
              <a:buNone/>
            </a:pPr>
            <a:r>
              <a:rPr lang="en-US" dirty="0" smtClean="0"/>
              <a:t>Six Addressing Modes:</a:t>
            </a:r>
          </a:p>
          <a:p>
            <a:pPr>
              <a:buFontTx/>
              <a:buChar char="-"/>
            </a:pPr>
            <a:r>
              <a:rPr lang="en-US" dirty="0" smtClean="0"/>
              <a:t>Immediate Addressing</a:t>
            </a:r>
          </a:p>
          <a:p>
            <a:pPr>
              <a:buFontTx/>
              <a:buChar char="-"/>
            </a:pPr>
            <a:r>
              <a:rPr lang="en-US" dirty="0" smtClean="0"/>
              <a:t>Register </a:t>
            </a:r>
            <a:r>
              <a:rPr lang="en-US" dirty="0"/>
              <a:t>Addressing</a:t>
            </a:r>
            <a:endParaRPr lang="en-US" dirty="0" smtClean="0"/>
          </a:p>
          <a:p>
            <a:pPr>
              <a:buFontTx/>
              <a:buChar char="-"/>
            </a:pPr>
            <a:r>
              <a:rPr lang="en-US" dirty="0" smtClean="0"/>
              <a:t>Direct </a:t>
            </a:r>
            <a:r>
              <a:rPr lang="en-US" dirty="0"/>
              <a:t>Addressing</a:t>
            </a:r>
            <a:endParaRPr lang="en-US" dirty="0" smtClean="0"/>
          </a:p>
          <a:p>
            <a:pPr>
              <a:buFontTx/>
              <a:buChar char="-"/>
            </a:pPr>
            <a:r>
              <a:rPr lang="en-US" dirty="0" smtClean="0"/>
              <a:t>Indexed </a:t>
            </a:r>
            <a:r>
              <a:rPr lang="en-US" dirty="0"/>
              <a:t>Addressing</a:t>
            </a:r>
            <a:endParaRPr lang="en-US" dirty="0" smtClean="0"/>
          </a:p>
          <a:p>
            <a:pPr>
              <a:buFontTx/>
              <a:buChar char="-"/>
            </a:pPr>
            <a:r>
              <a:rPr lang="en-US" dirty="0" smtClean="0"/>
              <a:t>Register Indirect </a:t>
            </a:r>
            <a:r>
              <a:rPr lang="en-US" dirty="0"/>
              <a:t>Addressing</a:t>
            </a:r>
            <a:endParaRPr lang="en-US" dirty="0" smtClean="0"/>
          </a:p>
          <a:p>
            <a:pPr>
              <a:buFontTx/>
              <a:buChar char="-"/>
            </a:pPr>
            <a:r>
              <a:rPr lang="en-US" dirty="0" smtClean="0"/>
              <a:t>Base Indexed </a:t>
            </a:r>
            <a:r>
              <a:rPr lang="en-US" dirty="0"/>
              <a:t>Addressing</a:t>
            </a:r>
            <a:endParaRPr lang="en-US" dirty="0" smtClean="0"/>
          </a:p>
          <a:p>
            <a:pPr marL="0"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34793518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Immediate Addressing: Data is supplied as part of instruction</a:t>
            </a:r>
          </a:p>
          <a:p>
            <a:pPr marL="0" indent="0">
              <a:buNone/>
            </a:pPr>
            <a:r>
              <a:rPr lang="en-US" i="1" dirty="0"/>
              <a:t>	</a:t>
            </a:r>
            <a:r>
              <a:rPr lang="en-US" dirty="0" err="1" smtClean="0"/>
              <a:t>addl</a:t>
            </a:r>
            <a:r>
              <a:rPr lang="en-US" dirty="0" smtClean="0"/>
              <a:t> $10, %</a:t>
            </a:r>
            <a:r>
              <a:rPr lang="en-US" dirty="0" err="1" smtClean="0"/>
              <a:t>ecx</a:t>
            </a:r>
            <a:endParaRPr lang="en-US" i="1" dirty="0" smtClean="0"/>
          </a:p>
          <a:p>
            <a:endParaRPr lang="en-US" dirty="0" smtClean="0"/>
          </a:p>
          <a:p>
            <a:endParaRPr lang="en-US" dirty="0" smtClean="0"/>
          </a:p>
          <a:p>
            <a:pPr marL="514350" indent="-514350">
              <a:buAutoNum type="arabicPeriod" startAt="2"/>
            </a:pPr>
            <a:r>
              <a:rPr lang="en-US" dirty="0" smtClean="0"/>
              <a:t>Register Addressing: Data is contained within a register</a:t>
            </a:r>
          </a:p>
          <a:p>
            <a:pPr marL="0" indent="0">
              <a:buNone/>
            </a:pPr>
            <a:r>
              <a:rPr lang="en-US" dirty="0" smtClean="0"/>
              <a:t>	</a:t>
            </a:r>
            <a:r>
              <a:rPr lang="en-US" dirty="0" err="1" smtClean="0"/>
              <a:t>movl</a:t>
            </a:r>
            <a:r>
              <a:rPr lang="en-US" dirty="0" smtClean="0"/>
              <a:t> %</a:t>
            </a:r>
            <a:r>
              <a:rPr lang="en-US" dirty="0" err="1" smtClean="0"/>
              <a:t>eax</a:t>
            </a:r>
            <a:r>
              <a:rPr lang="en-US" dirty="0" smtClean="0"/>
              <a:t>, %</a:t>
            </a:r>
            <a:r>
              <a:rPr lang="en-US" dirty="0" err="1" smtClean="0"/>
              <a:t>ebx</a:t>
            </a:r>
            <a:endParaRPr lang="en-US" dirty="0"/>
          </a:p>
          <a:p>
            <a:pPr marL="0" indent="0">
              <a:buNone/>
            </a:pPr>
            <a:endParaRPr lang="en-US" dirty="0"/>
          </a:p>
        </p:txBody>
      </p:sp>
    </p:spTree>
    <p:extLst>
      <p:ext uri="{BB962C8B-B14F-4D97-AF65-F5344CB8AC3E}">
        <p14:creationId xmlns:p14="http://schemas.microsoft.com/office/powerpoint/2010/main" val="192843488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Modes</a:t>
            </a:r>
          </a:p>
        </p:txBody>
      </p:sp>
      <p:sp>
        <p:nvSpPr>
          <p:cNvPr id="3" name="Content Placeholder 2"/>
          <p:cNvSpPr>
            <a:spLocks noGrp="1"/>
          </p:cNvSpPr>
          <p:nvPr>
            <p:ph idx="1"/>
          </p:nvPr>
        </p:nvSpPr>
        <p:spPr/>
        <p:txBody>
          <a:bodyPr/>
          <a:lstStyle/>
          <a:p>
            <a:pPr marL="0" indent="0">
              <a:buNone/>
            </a:pPr>
            <a:r>
              <a:rPr lang="en-US" dirty="0" smtClean="0"/>
              <a:t>3.  Direct Addressing: Memory address of the data is       	supplied with the instruction.</a:t>
            </a:r>
          </a:p>
          <a:p>
            <a:pPr marL="0" indent="0">
              <a:buNone/>
            </a:pPr>
            <a:r>
              <a:rPr lang="en-US" dirty="0" smtClean="0"/>
              <a:t>      </a:t>
            </a:r>
            <a:r>
              <a:rPr lang="en-US" sz="2400" dirty="0" smtClean="0"/>
              <a:t>- an address is assigned by the compiler to the variable while    	translating the program to executable machine code</a:t>
            </a:r>
          </a:p>
          <a:p>
            <a:pPr marL="0" indent="0">
              <a:buNone/>
            </a:pPr>
            <a:endParaRPr lang="en-US" sz="2400" dirty="0"/>
          </a:p>
          <a:p>
            <a:pPr marL="0" indent="0">
              <a:buNone/>
            </a:pPr>
            <a:r>
              <a:rPr lang="en-US" dirty="0"/>
              <a:t>	</a:t>
            </a:r>
            <a:r>
              <a:rPr lang="en-US" dirty="0" err="1" smtClean="0"/>
              <a:t>movl</a:t>
            </a:r>
            <a:r>
              <a:rPr lang="en-US" dirty="0" smtClean="0"/>
              <a:t> %</a:t>
            </a:r>
            <a:r>
              <a:rPr lang="en-US" dirty="0" err="1" smtClean="0"/>
              <a:t>eax</a:t>
            </a:r>
            <a:r>
              <a:rPr lang="en-US" dirty="0" smtClean="0"/>
              <a:t>, </a:t>
            </a:r>
            <a:r>
              <a:rPr lang="en-US" dirty="0" err="1" smtClean="0"/>
              <a:t>var</a:t>
            </a:r>
            <a:r>
              <a:rPr lang="en-US" dirty="0"/>
              <a:t>	</a:t>
            </a:r>
            <a:r>
              <a:rPr lang="en-US" dirty="0" smtClean="0"/>
              <a:t>#</a:t>
            </a:r>
            <a:r>
              <a:rPr lang="en-US" dirty="0" err="1" smtClean="0"/>
              <a:t>var</a:t>
            </a:r>
            <a:r>
              <a:rPr lang="en-US" dirty="0" smtClean="0"/>
              <a:t> = memory variable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91083571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lstStyle/>
          <a:p>
            <a:r>
              <a:rPr lang="en-US" dirty="0" smtClean="0"/>
              <a:t>Instructor Name: &lt;Insert name here&gt;</a:t>
            </a:r>
          </a:p>
          <a:p>
            <a:r>
              <a:rPr lang="en-US" dirty="0" smtClean="0"/>
              <a:t>Instructor Email: &lt;Insert email here&gt;</a:t>
            </a:r>
          </a:p>
          <a:p>
            <a:r>
              <a:rPr lang="en-US" dirty="0" smtClean="0"/>
              <a:t>Office Location: &lt;Insert location here&gt;</a:t>
            </a:r>
          </a:p>
          <a:p>
            <a:r>
              <a:rPr lang="en-US" dirty="0" smtClean="0"/>
              <a:t>Office Hours: &lt;Insert hours here&gt;</a:t>
            </a:r>
          </a:p>
          <a:p>
            <a:r>
              <a:rPr lang="en-US" dirty="0" smtClean="0"/>
              <a:t>Lab Manual can be found at:</a:t>
            </a:r>
          </a:p>
          <a:p>
            <a:pPr lvl="1"/>
            <a:r>
              <a:rPr lang="en-US" dirty="0">
                <a:hlinkClick r:id="rId2"/>
              </a:rPr>
              <a:t>http://</a:t>
            </a:r>
            <a:r>
              <a:rPr lang="en-US" dirty="0" smtClean="0">
                <a:hlinkClick r:id="rId2"/>
              </a:rPr>
              <a:t>www.clemson.edu/ces/departments/ece/document_resource/undergrad/273Lab/ECE273.pdf</a:t>
            </a:r>
            <a:endParaRPr lang="en-US" dirty="0" smtClean="0"/>
          </a:p>
          <a:p>
            <a:r>
              <a:rPr lang="en-US" dirty="0" smtClean="0"/>
              <a:t>Grades</a:t>
            </a:r>
          </a:p>
          <a:p>
            <a:pPr lvl="1"/>
            <a:r>
              <a:rPr lang="en-US" dirty="0" smtClean="0"/>
              <a:t>Programming Effectiveness</a:t>
            </a:r>
          </a:p>
          <a:p>
            <a:pPr lvl="1"/>
            <a:r>
              <a:rPr lang="en-US" dirty="0" smtClean="0"/>
              <a:t>Commenting</a:t>
            </a:r>
            <a:endParaRPr lang="en-US" dirty="0"/>
          </a:p>
        </p:txBody>
      </p:sp>
    </p:spTree>
    <p:extLst>
      <p:ext uri="{BB962C8B-B14F-4D97-AF65-F5344CB8AC3E}">
        <p14:creationId xmlns:p14="http://schemas.microsoft.com/office/powerpoint/2010/main" val="316749346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smtClean="0"/>
              <a:t>Declaring arrays in assembly:</a:t>
            </a:r>
          </a:p>
          <a:p>
            <a:pPr marL="0" indent="0">
              <a:buNone/>
            </a:pPr>
            <a:r>
              <a:rPr lang="en-US" sz="2400" dirty="0" smtClean="0"/>
              <a:t>	</a:t>
            </a:r>
            <a:r>
              <a:rPr lang="en-US" sz="2400" dirty="0" err="1" smtClean="0"/>
              <a:t>int</a:t>
            </a:r>
            <a:r>
              <a:rPr lang="en-US" sz="2400" dirty="0" smtClean="0"/>
              <a:t> </a:t>
            </a:r>
            <a:r>
              <a:rPr lang="en-US" sz="2400" dirty="0"/>
              <a:t>a[10]; /* an array of 10 integers *</a:t>
            </a:r>
            <a:r>
              <a:rPr lang="en-US" sz="2400" dirty="0" smtClean="0"/>
              <a:t>/</a:t>
            </a:r>
            <a:endParaRPr lang="en-US" sz="2400" dirty="0"/>
          </a:p>
          <a:p>
            <a:pPr marL="0" indent="0">
              <a:buNone/>
            </a:pPr>
            <a:r>
              <a:rPr lang="en-US" sz="2400" dirty="0" smtClean="0"/>
              <a:t>	</a:t>
            </a:r>
            <a:r>
              <a:rPr lang="en-US" sz="2400" b="1" dirty="0" smtClean="0"/>
              <a:t>.</a:t>
            </a:r>
            <a:r>
              <a:rPr lang="en-US" sz="2400" b="1" dirty="0" err="1" smtClean="0"/>
              <a:t>comm</a:t>
            </a:r>
            <a:r>
              <a:rPr lang="en-US" sz="2400" b="1" dirty="0" smtClean="0"/>
              <a:t>   a, 40</a:t>
            </a:r>
          </a:p>
          <a:p>
            <a:pPr marL="0" indent="0">
              <a:spcAft>
                <a:spcPts val="0"/>
              </a:spcAft>
              <a:buNone/>
            </a:pPr>
            <a:r>
              <a:rPr lang="en-US" sz="2400" dirty="0"/>
              <a:t>    - declares ten long words of memory and initializes them all to zero. a is a symbol that is equal to the </a:t>
            </a:r>
            <a:r>
              <a:rPr lang="en-US" sz="2400" b="1" i="1" dirty="0"/>
              <a:t>address </a:t>
            </a:r>
            <a:r>
              <a:rPr lang="en-US" sz="2400" dirty="0"/>
              <a:t>of the first </a:t>
            </a:r>
            <a:r>
              <a:rPr lang="en-US" sz="2400" dirty="0" smtClean="0"/>
              <a:t>word</a:t>
            </a:r>
          </a:p>
          <a:p>
            <a:pPr marL="0" indent="0">
              <a:spcAft>
                <a:spcPts val="0"/>
              </a:spcAft>
              <a:buNone/>
            </a:pPr>
            <a:endParaRPr lang="en-US" sz="2400" dirty="0"/>
          </a:p>
          <a:p>
            <a:pPr marL="0" indent="0">
              <a:buNone/>
            </a:pPr>
            <a:r>
              <a:rPr lang="en-US" sz="2400" dirty="0" smtClean="0"/>
              <a:t>Using the “fill” construct:</a:t>
            </a:r>
          </a:p>
          <a:p>
            <a:pPr marL="0" indent="0">
              <a:buNone/>
            </a:pPr>
            <a:r>
              <a:rPr lang="en-US" sz="2400" dirty="0"/>
              <a:t>	</a:t>
            </a:r>
            <a:r>
              <a:rPr lang="sv-SE" sz="2400" dirty="0"/>
              <a:t>.</a:t>
            </a:r>
            <a:r>
              <a:rPr lang="sv-SE" sz="2400" dirty="0" err="1"/>
              <a:t>fill</a:t>
            </a:r>
            <a:r>
              <a:rPr lang="sv-SE" sz="2400" dirty="0"/>
              <a:t> 10, 4, </a:t>
            </a:r>
            <a:r>
              <a:rPr lang="sv-SE" sz="2400" dirty="0" smtClean="0"/>
              <a:t>0	#Sets all elements </a:t>
            </a:r>
            <a:r>
              <a:rPr lang="sv-SE" sz="2400" dirty="0" err="1" smtClean="0"/>
              <a:t>to</a:t>
            </a:r>
            <a:r>
              <a:rPr lang="sv-SE" sz="2400" dirty="0" smtClean="0"/>
              <a:t> 0</a:t>
            </a:r>
          </a:p>
          <a:p>
            <a:pPr marL="0" indent="0">
              <a:buNone/>
            </a:pPr>
            <a:endParaRPr lang="sv-SE" sz="2400" dirty="0" smtClean="0"/>
          </a:p>
          <a:p>
            <a:pPr marL="0" indent="0">
              <a:buNone/>
            </a:pPr>
            <a:r>
              <a:rPr lang="sv-SE" sz="2400" dirty="0" smtClean="0"/>
              <a:t>Set </a:t>
            </a:r>
            <a:r>
              <a:rPr lang="sv-SE" sz="2400" dirty="0"/>
              <a:t>the </a:t>
            </a:r>
            <a:r>
              <a:rPr lang="sv-SE" sz="2400" dirty="0" err="1"/>
              <a:t>first</a:t>
            </a:r>
            <a:r>
              <a:rPr lang="sv-SE" sz="2400" dirty="0"/>
              <a:t> </a:t>
            </a:r>
            <a:r>
              <a:rPr lang="sv-SE" sz="2400" dirty="0" smtClean="0"/>
              <a:t>3 elements </a:t>
            </a:r>
            <a:r>
              <a:rPr lang="sv-SE" sz="2400" dirty="0" err="1"/>
              <a:t>to</a:t>
            </a:r>
            <a:r>
              <a:rPr lang="sv-SE" sz="2400" dirty="0"/>
              <a:t> the </a:t>
            </a:r>
            <a:r>
              <a:rPr lang="sv-SE" sz="2400" dirty="0" err="1"/>
              <a:t>values</a:t>
            </a:r>
            <a:r>
              <a:rPr lang="sv-SE" sz="2400" dirty="0"/>
              <a:t> 1,2,3 and the rest </a:t>
            </a:r>
            <a:r>
              <a:rPr lang="sv-SE" sz="2400" dirty="0" err="1"/>
              <a:t>to</a:t>
            </a:r>
            <a:r>
              <a:rPr lang="sv-SE" sz="2400" dirty="0"/>
              <a:t> </a:t>
            </a:r>
            <a:r>
              <a:rPr lang="sv-SE" sz="2400" dirty="0" err="1" smtClean="0"/>
              <a:t>zero</a:t>
            </a:r>
            <a:endParaRPr lang="sv-SE" sz="2400" dirty="0" smtClean="0"/>
          </a:p>
          <a:p>
            <a:pPr marL="0" indent="0">
              <a:buNone/>
            </a:pPr>
            <a:r>
              <a:rPr lang="sv-SE" sz="2400" dirty="0" smtClean="0"/>
              <a:t>	</a:t>
            </a:r>
            <a:r>
              <a:rPr lang="pl-PL" sz="2400" dirty="0"/>
              <a:t>.</a:t>
            </a:r>
            <a:r>
              <a:rPr lang="pl-PL" sz="2400" dirty="0" err="1"/>
              <a:t>int</a:t>
            </a:r>
            <a:r>
              <a:rPr lang="pl-PL" sz="2400" dirty="0"/>
              <a:t> 1, 2, 3 </a:t>
            </a:r>
            <a:endParaRPr lang="pl-PL" sz="2400" dirty="0" smtClean="0"/>
          </a:p>
          <a:p>
            <a:pPr marL="0" indent="0">
              <a:buNone/>
            </a:pPr>
            <a:r>
              <a:rPr lang="pl-PL" sz="2400" dirty="0"/>
              <a:t>	</a:t>
            </a:r>
            <a:r>
              <a:rPr lang="pl-PL" sz="2400" dirty="0" smtClean="0"/>
              <a:t>.</a:t>
            </a:r>
            <a:r>
              <a:rPr lang="pl-PL" sz="2400" dirty="0" err="1"/>
              <a:t>fill</a:t>
            </a:r>
            <a:r>
              <a:rPr lang="pl-PL" sz="2400" dirty="0"/>
              <a:t> 7, 4, 0</a:t>
            </a:r>
            <a:endParaRPr lang="sv-SE" sz="2400" dirty="0"/>
          </a:p>
          <a:p>
            <a:pPr marL="0" indent="0">
              <a:buNone/>
            </a:pPr>
            <a:endParaRPr lang="en-US" sz="2400" dirty="0"/>
          </a:p>
        </p:txBody>
      </p:sp>
    </p:spTree>
    <p:extLst>
      <p:ext uri="{BB962C8B-B14F-4D97-AF65-F5344CB8AC3E}">
        <p14:creationId xmlns:p14="http://schemas.microsoft.com/office/powerpoint/2010/main" val="76260456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smtClean="0"/>
              <a:t>Accessing array elements: Direct addressing!</a:t>
            </a:r>
          </a:p>
          <a:p>
            <a:pPr marL="0" indent="0">
              <a:buNone/>
            </a:pPr>
            <a:r>
              <a:rPr lang="en-US" sz="2400" dirty="0" smtClean="0"/>
              <a:t>	</a:t>
            </a:r>
            <a:r>
              <a:rPr lang="hr-HR" sz="2400" dirty="0"/>
              <a:t>movl </a:t>
            </a:r>
            <a:r>
              <a:rPr lang="hr-HR" sz="2400" dirty="0" smtClean="0"/>
              <a:t>  $</a:t>
            </a:r>
            <a:r>
              <a:rPr lang="hr-HR" sz="2400" dirty="0"/>
              <a:t>10, </a:t>
            </a:r>
            <a:r>
              <a:rPr lang="hr-HR" sz="2400" dirty="0" smtClean="0"/>
              <a:t>a          =&gt; a[0] = 10;</a:t>
            </a:r>
          </a:p>
          <a:p>
            <a:pPr marL="0" indent="0">
              <a:buNone/>
            </a:pPr>
            <a:r>
              <a:rPr lang="hr-HR" sz="2400" dirty="0"/>
              <a:t>	movl </a:t>
            </a:r>
            <a:r>
              <a:rPr lang="hr-HR" sz="2400" dirty="0" smtClean="0"/>
              <a:t>  $5, </a:t>
            </a:r>
            <a:r>
              <a:rPr lang="hr-HR" sz="2400" dirty="0"/>
              <a:t>a+</a:t>
            </a:r>
            <a:r>
              <a:rPr lang="hr-HR" sz="2400" dirty="0" smtClean="0"/>
              <a:t>12    =&gt; a[3] = 5;</a:t>
            </a:r>
          </a:p>
          <a:p>
            <a:pPr marL="0" indent="0">
              <a:buNone/>
            </a:pPr>
            <a:endParaRPr lang="hr-HR" sz="2400" dirty="0" smtClean="0"/>
          </a:p>
          <a:p>
            <a:pPr marL="0" indent="0">
              <a:buNone/>
            </a:pPr>
            <a:r>
              <a:rPr lang="hr-HR" sz="2400" dirty="0" smtClean="0"/>
              <a:t>     - 12 is added as offset since 12 = 3x4 where 3 is the array index and 4 is size of integer</a:t>
            </a:r>
          </a:p>
          <a:p>
            <a:pPr marL="0" indent="0">
              <a:buNone/>
            </a:pPr>
            <a:r>
              <a:rPr lang="hr-HR" sz="2400" dirty="0"/>
              <a:t> </a:t>
            </a:r>
            <a:r>
              <a:rPr lang="hr-HR" sz="2400" dirty="0" smtClean="0"/>
              <a:t>    - </a:t>
            </a:r>
            <a:r>
              <a:rPr lang="hr-HR" sz="2400" dirty="0"/>
              <a:t>Direct addressing is preferred to access fixed array </a:t>
            </a:r>
            <a:r>
              <a:rPr lang="hr-HR" sz="2400" dirty="0" smtClean="0"/>
              <a:t>indexes</a:t>
            </a:r>
          </a:p>
          <a:p>
            <a:pPr marL="0" indent="0">
              <a:buNone/>
            </a:pPr>
            <a:endParaRPr lang="hr-HR" sz="2400" dirty="0"/>
          </a:p>
          <a:p>
            <a:pPr marL="0" indent="0">
              <a:buNone/>
            </a:pPr>
            <a:r>
              <a:rPr lang="en-US" sz="2400" dirty="0" smtClean="0"/>
              <a:t>- Suppose address of a is 4096, then we can write</a:t>
            </a:r>
          </a:p>
          <a:p>
            <a:pPr marL="0" indent="0">
              <a:buNone/>
            </a:pPr>
            <a:r>
              <a:rPr lang="en-US" sz="2400" dirty="0"/>
              <a:t>	</a:t>
            </a:r>
            <a:r>
              <a:rPr lang="en-US" sz="2400" dirty="0" err="1" smtClean="0"/>
              <a:t>movl</a:t>
            </a:r>
            <a:r>
              <a:rPr lang="en-US" sz="2400" dirty="0" smtClean="0"/>
              <a:t> 4096, %</a:t>
            </a:r>
            <a:r>
              <a:rPr lang="en-US" sz="2400" dirty="0" err="1" smtClean="0"/>
              <a:t>eax</a:t>
            </a:r>
            <a:r>
              <a:rPr lang="en-US" sz="2400" dirty="0" smtClean="0"/>
              <a:t>	#load a[0] in %</a:t>
            </a:r>
            <a:r>
              <a:rPr lang="en-US" sz="2400" dirty="0" err="1" smtClean="0"/>
              <a:t>eax</a:t>
            </a:r>
            <a:endParaRPr lang="en-US" sz="2400" dirty="0" smtClean="0"/>
          </a:p>
          <a:p>
            <a:pPr marL="0" indent="0">
              <a:buNone/>
            </a:pPr>
            <a:r>
              <a:rPr lang="en-US" sz="2400" dirty="0" smtClean="0"/>
              <a:t>- but better to use the label a than using absolute address since the address is calculated by the compiler</a:t>
            </a:r>
            <a:endParaRPr lang="en-US" sz="2400" dirty="0"/>
          </a:p>
        </p:txBody>
      </p:sp>
    </p:spTree>
    <p:extLst>
      <p:ext uri="{BB962C8B-B14F-4D97-AF65-F5344CB8AC3E}">
        <p14:creationId xmlns:p14="http://schemas.microsoft.com/office/powerpoint/2010/main" val="1883175148"/>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smtClean="0"/>
              <a:t>4. Indexed Addressing</a:t>
            </a:r>
          </a:p>
          <a:p>
            <a:pPr marL="0" indent="0">
              <a:spcAft>
                <a:spcPts val="1200"/>
              </a:spcAft>
              <a:buNone/>
            </a:pPr>
            <a:r>
              <a:rPr lang="en-US" sz="2400" dirty="0" smtClean="0"/>
              <a:t>	- Access a[</a:t>
            </a:r>
            <a:r>
              <a:rPr lang="en-US" sz="2400" dirty="0" err="1" smtClean="0"/>
              <a:t>i</a:t>
            </a:r>
            <a:r>
              <a:rPr lang="en-US" sz="2400" dirty="0" smtClean="0"/>
              <a:t>], that is, variable array index</a:t>
            </a:r>
            <a:endParaRPr lang="en-US" sz="2400" dirty="0"/>
          </a:p>
          <a:p>
            <a:pPr marL="0" indent="0">
              <a:buNone/>
            </a:pPr>
            <a:r>
              <a:rPr lang="en-US" sz="2400" dirty="0" smtClean="0"/>
              <a:t>Use the </a:t>
            </a:r>
            <a:r>
              <a:rPr lang="en-US" sz="2400" dirty="0"/>
              <a:t>contents of a register along with </a:t>
            </a:r>
            <a:r>
              <a:rPr lang="en-US" sz="2400" dirty="0" smtClean="0"/>
              <a:t>the displacement to </a:t>
            </a:r>
            <a:r>
              <a:rPr lang="en-US" sz="2400" dirty="0"/>
              <a:t>compute the memory address of the </a:t>
            </a:r>
            <a:r>
              <a:rPr lang="en-US" sz="2400" dirty="0" smtClean="0"/>
              <a:t>data </a:t>
            </a:r>
          </a:p>
          <a:p>
            <a:pPr>
              <a:buFontTx/>
              <a:buChar char="-"/>
            </a:pPr>
            <a:r>
              <a:rPr lang="en-US" sz="2400" dirty="0"/>
              <a:t>D</a:t>
            </a:r>
            <a:r>
              <a:rPr lang="en-US" sz="2400" dirty="0" smtClean="0"/>
              <a:t>isplacement: base address of the array or array label</a:t>
            </a:r>
          </a:p>
          <a:p>
            <a:pPr>
              <a:buFontTx/>
              <a:buChar char="-"/>
            </a:pPr>
            <a:r>
              <a:rPr lang="en-US" sz="2400" dirty="0" smtClean="0"/>
              <a:t>Register: hold the </a:t>
            </a:r>
            <a:r>
              <a:rPr lang="en-US" sz="2400" dirty="0"/>
              <a:t>array index. </a:t>
            </a:r>
            <a:r>
              <a:rPr lang="en-US" sz="2400" dirty="0" smtClean="0"/>
              <a:t>Two </a:t>
            </a:r>
            <a:r>
              <a:rPr lang="en-US" sz="2400" dirty="0"/>
              <a:t>special </a:t>
            </a:r>
            <a:r>
              <a:rPr lang="en-US" sz="2400" i="1" dirty="0"/>
              <a:t>index </a:t>
            </a:r>
            <a:r>
              <a:rPr lang="en-US" sz="2400" dirty="0"/>
              <a:t>registers: %</a:t>
            </a:r>
            <a:r>
              <a:rPr lang="en-US" sz="2400" dirty="0" err="1"/>
              <a:t>esi</a:t>
            </a:r>
            <a:r>
              <a:rPr lang="en-US" sz="2400" dirty="0"/>
              <a:t> and %</a:t>
            </a:r>
            <a:r>
              <a:rPr lang="en-US" sz="2400" dirty="0" err="1" smtClean="0"/>
              <a:t>edi</a:t>
            </a:r>
            <a:r>
              <a:rPr lang="en-US" sz="2400" dirty="0" smtClean="0"/>
              <a:t> are used. </a:t>
            </a:r>
          </a:p>
          <a:p>
            <a:pPr marL="0" indent="0">
              <a:spcAft>
                <a:spcPts val="1200"/>
              </a:spcAft>
              <a:buNone/>
            </a:pPr>
            <a:r>
              <a:rPr lang="en-US" sz="2400" dirty="0" smtClean="0"/>
              <a:t>     %</a:t>
            </a:r>
            <a:r>
              <a:rPr lang="en-US" sz="2400" dirty="0" err="1" smtClean="0"/>
              <a:t>esi</a:t>
            </a:r>
            <a:r>
              <a:rPr lang="en-US" sz="2400" dirty="0" smtClean="0"/>
              <a:t>: source index and %</a:t>
            </a:r>
            <a:r>
              <a:rPr lang="en-US" sz="2400" dirty="0" err="1" smtClean="0"/>
              <a:t>edi</a:t>
            </a:r>
            <a:r>
              <a:rPr lang="en-US" sz="2400" dirty="0" smtClean="0"/>
              <a:t>: destination index</a:t>
            </a:r>
            <a:endParaRPr lang="en-US" sz="2400" dirty="0"/>
          </a:p>
          <a:p>
            <a:pPr marL="0" indent="0">
              <a:buNone/>
            </a:pPr>
            <a:r>
              <a:rPr lang="en-US" sz="2400" dirty="0"/>
              <a:t>	</a:t>
            </a:r>
            <a:r>
              <a:rPr lang="en-US" sz="2400" dirty="0" err="1"/>
              <a:t>movl</a:t>
            </a:r>
            <a:r>
              <a:rPr lang="en-US" sz="2400" dirty="0"/>
              <a:t> </a:t>
            </a:r>
            <a:r>
              <a:rPr lang="en-US" sz="2400" dirty="0" err="1"/>
              <a:t>i</a:t>
            </a:r>
            <a:r>
              <a:rPr lang="en-US" sz="2400" dirty="0"/>
              <a:t>, %</a:t>
            </a:r>
            <a:r>
              <a:rPr lang="en-US" sz="2400" dirty="0" err="1"/>
              <a:t>edi</a:t>
            </a:r>
            <a:r>
              <a:rPr lang="en-US" sz="2400" dirty="0"/>
              <a:t> </a:t>
            </a:r>
          </a:p>
          <a:p>
            <a:pPr marL="0" indent="0">
              <a:buNone/>
            </a:pPr>
            <a:r>
              <a:rPr lang="hr-HR" sz="2400" dirty="0" smtClean="0"/>
              <a:t>	movl </a:t>
            </a:r>
            <a:r>
              <a:rPr lang="hr-HR" sz="2400" dirty="0"/>
              <a:t>$30, </a:t>
            </a:r>
            <a:r>
              <a:rPr lang="hr-HR" sz="2400" dirty="0" smtClean="0"/>
              <a:t> a</a:t>
            </a:r>
            <a:r>
              <a:rPr lang="hr-HR" sz="2400" dirty="0"/>
              <a:t>(,%</a:t>
            </a:r>
            <a:r>
              <a:rPr lang="hr-HR" sz="2400" dirty="0" smtClean="0"/>
              <a:t>edi</a:t>
            </a:r>
            <a:r>
              <a:rPr lang="hr-HR" sz="2400" dirty="0"/>
              <a:t>,4</a:t>
            </a:r>
            <a:r>
              <a:rPr lang="hr-HR" sz="2400" dirty="0" smtClean="0"/>
              <a:t>)		# a</a:t>
            </a:r>
            <a:r>
              <a:rPr lang="hr-HR" sz="2400" dirty="0"/>
              <a:t>[i] = 30;</a:t>
            </a:r>
            <a:endParaRPr lang="en-US" sz="2400" dirty="0"/>
          </a:p>
        </p:txBody>
      </p:sp>
    </p:spTree>
    <p:extLst>
      <p:ext uri="{BB962C8B-B14F-4D97-AF65-F5344CB8AC3E}">
        <p14:creationId xmlns:p14="http://schemas.microsoft.com/office/powerpoint/2010/main" val="336660103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a:t>5</a:t>
            </a:r>
            <a:r>
              <a:rPr lang="en-US" dirty="0" smtClean="0"/>
              <a:t>. Register Indirect Addressing: The </a:t>
            </a:r>
            <a:r>
              <a:rPr lang="en-US" dirty="0"/>
              <a:t>%</a:t>
            </a:r>
            <a:r>
              <a:rPr lang="en-US" dirty="0" err="1"/>
              <a:t>ebx</a:t>
            </a:r>
            <a:r>
              <a:rPr lang="en-US" dirty="0"/>
              <a:t> register holds the address of the data to be </a:t>
            </a:r>
            <a:r>
              <a:rPr lang="en-US" dirty="0" smtClean="0"/>
              <a:t>addressed</a:t>
            </a:r>
          </a:p>
          <a:p>
            <a:pPr marL="0" indent="0">
              <a:buNone/>
            </a:pPr>
            <a:r>
              <a:rPr lang="en-US" sz="2400" dirty="0"/>
              <a:t>	</a:t>
            </a:r>
            <a:r>
              <a:rPr lang="en-US" sz="2400" dirty="0" err="1"/>
              <a:t>int</a:t>
            </a:r>
            <a:r>
              <a:rPr lang="en-US" sz="2400" dirty="0"/>
              <a:t> *p</a:t>
            </a:r>
            <a:r>
              <a:rPr lang="en-US" sz="2400" dirty="0" smtClean="0"/>
              <a:t>;</a:t>
            </a:r>
          </a:p>
          <a:p>
            <a:pPr marL="0" indent="0">
              <a:spcAft>
                <a:spcPts val="1200"/>
              </a:spcAft>
              <a:buNone/>
            </a:pPr>
            <a:r>
              <a:rPr lang="en-US" sz="2400" dirty="0"/>
              <a:t>	*p = </a:t>
            </a:r>
            <a:r>
              <a:rPr lang="en-US" sz="2400" dirty="0" smtClean="0"/>
              <a:t>40;</a:t>
            </a:r>
          </a:p>
          <a:p>
            <a:pPr marL="0" indent="0">
              <a:buNone/>
            </a:pPr>
            <a:r>
              <a:rPr lang="en-US" sz="2400" dirty="0" smtClean="0"/>
              <a:t>Assembly code would be:</a:t>
            </a:r>
          </a:p>
          <a:p>
            <a:pPr marL="0" indent="0">
              <a:buNone/>
            </a:pPr>
            <a:r>
              <a:rPr lang="en-US" sz="2400" dirty="0"/>
              <a:t>	.</a:t>
            </a:r>
            <a:r>
              <a:rPr lang="en-US" sz="2400" dirty="0" err="1"/>
              <a:t>comm</a:t>
            </a:r>
            <a:r>
              <a:rPr lang="en-US" sz="2400" dirty="0"/>
              <a:t> p, 4 </a:t>
            </a:r>
            <a:endParaRPr lang="en-US" sz="2400" dirty="0" smtClean="0"/>
          </a:p>
          <a:p>
            <a:pPr marL="0" indent="0">
              <a:buNone/>
            </a:pPr>
            <a:r>
              <a:rPr lang="en-US" sz="2400" dirty="0"/>
              <a:t>	</a:t>
            </a:r>
            <a:r>
              <a:rPr lang="en-US" sz="2400" dirty="0" err="1" smtClean="0"/>
              <a:t>movl</a:t>
            </a:r>
            <a:r>
              <a:rPr lang="en-US" sz="2400" dirty="0" smtClean="0"/>
              <a:t> </a:t>
            </a:r>
            <a:r>
              <a:rPr lang="en-US" sz="2400" dirty="0"/>
              <a:t>p, %</a:t>
            </a:r>
            <a:r>
              <a:rPr lang="en-US" sz="2400" dirty="0" err="1"/>
              <a:t>ebx</a:t>
            </a:r>
            <a:r>
              <a:rPr lang="en-US" sz="2400" dirty="0"/>
              <a:t> </a:t>
            </a:r>
            <a:endParaRPr lang="en-US" sz="2400" dirty="0" smtClean="0"/>
          </a:p>
          <a:p>
            <a:pPr marL="0" indent="0">
              <a:spcAft>
                <a:spcPts val="1200"/>
              </a:spcAft>
              <a:buNone/>
            </a:pPr>
            <a:r>
              <a:rPr lang="en-US" sz="2400" dirty="0"/>
              <a:t>	</a:t>
            </a:r>
            <a:r>
              <a:rPr lang="en-US" sz="2400" dirty="0" err="1" smtClean="0"/>
              <a:t>movl</a:t>
            </a:r>
            <a:r>
              <a:rPr lang="en-US" sz="2400" dirty="0" smtClean="0"/>
              <a:t> </a:t>
            </a:r>
            <a:r>
              <a:rPr lang="en-US" sz="2400" dirty="0"/>
              <a:t>$40, (%</a:t>
            </a:r>
            <a:r>
              <a:rPr lang="en-US" sz="2400" dirty="0" err="1"/>
              <a:t>ebx</a:t>
            </a:r>
            <a:r>
              <a:rPr lang="en-US" sz="2400" dirty="0" smtClean="0"/>
              <a:t>)</a:t>
            </a:r>
          </a:p>
          <a:p>
            <a:pPr>
              <a:buFontTx/>
              <a:buChar char="-"/>
            </a:pPr>
            <a:r>
              <a:rPr lang="en-US" sz="2400" dirty="0" smtClean="0"/>
              <a:t>Pointers </a:t>
            </a:r>
            <a:r>
              <a:rPr lang="en-US" sz="2400" dirty="0"/>
              <a:t>can be stored in any register except %</a:t>
            </a:r>
            <a:r>
              <a:rPr lang="en-US" sz="2400" dirty="0" err="1" smtClean="0"/>
              <a:t>esp</a:t>
            </a:r>
            <a:endParaRPr lang="en-US" sz="2400" dirty="0" smtClean="0"/>
          </a:p>
          <a:p>
            <a:pPr>
              <a:buFontTx/>
              <a:buChar char="-"/>
            </a:pPr>
            <a:r>
              <a:rPr lang="en-US" sz="2400" dirty="0" smtClean="0"/>
              <a:t>Pointer </a:t>
            </a:r>
            <a:r>
              <a:rPr lang="en-US" sz="2400" dirty="0"/>
              <a:t>stored in </a:t>
            </a:r>
            <a:r>
              <a:rPr lang="en-US" sz="2400" dirty="0" smtClean="0"/>
              <a:t>memory should be moved to a register before </a:t>
            </a:r>
            <a:r>
              <a:rPr lang="en-US" sz="2400" dirty="0"/>
              <a:t>we can use it as a pointer. </a:t>
            </a:r>
          </a:p>
        </p:txBody>
      </p:sp>
    </p:spTree>
    <p:extLst>
      <p:ext uri="{BB962C8B-B14F-4D97-AF65-F5344CB8AC3E}">
        <p14:creationId xmlns:p14="http://schemas.microsoft.com/office/powerpoint/2010/main" val="363507915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smtClean="0"/>
              <a:t>6. Base Indexed Addressing: Specify 2 registers</a:t>
            </a:r>
          </a:p>
          <a:p>
            <a:pPr marL="914400" lvl="1" indent="-514350">
              <a:buAutoNum type="arabicPeriod"/>
            </a:pPr>
            <a:r>
              <a:rPr lang="en-US" sz="2400" dirty="0" smtClean="0"/>
              <a:t>%</a:t>
            </a:r>
            <a:r>
              <a:rPr lang="en-US" sz="2400" dirty="0" err="1"/>
              <a:t>ebx</a:t>
            </a:r>
            <a:r>
              <a:rPr lang="en-US" sz="2400" dirty="0"/>
              <a:t> which holds the base address of the </a:t>
            </a:r>
            <a:r>
              <a:rPr lang="en-US" sz="2400" dirty="0" smtClean="0"/>
              <a:t>array</a:t>
            </a:r>
          </a:p>
          <a:p>
            <a:pPr marL="914400" lvl="1" indent="-514350">
              <a:buAutoNum type="arabicPeriod"/>
            </a:pPr>
            <a:r>
              <a:rPr lang="en-US" sz="2400" dirty="0"/>
              <a:t>%</a:t>
            </a:r>
            <a:r>
              <a:rPr lang="en-US" sz="2400" dirty="0" err="1"/>
              <a:t>esi</a:t>
            </a:r>
            <a:r>
              <a:rPr lang="en-US" sz="2400" dirty="0"/>
              <a:t> or %</a:t>
            </a:r>
            <a:r>
              <a:rPr lang="en-US" sz="2400" dirty="0" err="1"/>
              <a:t>edi</a:t>
            </a:r>
            <a:r>
              <a:rPr lang="en-US" sz="2400" dirty="0"/>
              <a:t>, which holds the index</a:t>
            </a:r>
            <a:r>
              <a:rPr lang="en-US" sz="2400" dirty="0" smtClean="0"/>
              <a:t>.</a:t>
            </a:r>
            <a:endParaRPr lang="en-US" sz="2400" dirty="0"/>
          </a:p>
          <a:p>
            <a:pPr lvl="1" indent="-342900">
              <a:spcAft>
                <a:spcPts val="1800"/>
              </a:spcAft>
              <a:buFontTx/>
              <a:buChar char="-"/>
            </a:pPr>
            <a:r>
              <a:rPr lang="en-US" sz="2400" dirty="0" smtClean="0"/>
              <a:t>If </a:t>
            </a:r>
            <a:r>
              <a:rPr lang="en-US" sz="2400" dirty="0"/>
              <a:t>the array is an array of records, a constant offset may also be </a:t>
            </a:r>
            <a:r>
              <a:rPr lang="en-US" sz="2400" dirty="0" smtClean="0"/>
              <a:t>specified</a:t>
            </a:r>
          </a:p>
          <a:p>
            <a:pPr marL="400050" lvl="1" indent="0">
              <a:buNone/>
            </a:pPr>
            <a:r>
              <a:rPr lang="en-US" sz="2400" dirty="0" smtClean="0"/>
              <a:t>Suppose we have:</a:t>
            </a:r>
          </a:p>
          <a:p>
            <a:pPr marL="400050" lvl="1" indent="0">
              <a:buNone/>
            </a:pPr>
            <a:r>
              <a:rPr lang="en-US" sz="2400" dirty="0" err="1"/>
              <a:t>int</a:t>
            </a:r>
            <a:r>
              <a:rPr lang="en-US" sz="2400" dirty="0"/>
              <a:t> *</a:t>
            </a:r>
            <a:r>
              <a:rPr lang="en-US" sz="2400" dirty="0" err="1"/>
              <a:t>ap</a:t>
            </a:r>
            <a:r>
              <a:rPr lang="en-US" sz="2400" dirty="0" smtClean="0"/>
              <a:t>;</a:t>
            </a:r>
          </a:p>
          <a:p>
            <a:pPr marL="400050" lvl="1" indent="0">
              <a:buNone/>
            </a:pPr>
            <a:r>
              <a:rPr lang="en-US" sz="2400" dirty="0" err="1" smtClean="0"/>
              <a:t>struct</a:t>
            </a:r>
            <a:r>
              <a:rPr lang="en-US" sz="2400" dirty="0" smtClean="0"/>
              <a:t> {</a:t>
            </a:r>
          </a:p>
          <a:p>
            <a:pPr marL="400050" lvl="1" indent="0">
              <a:buNone/>
            </a:pPr>
            <a:r>
              <a:rPr lang="en-US" sz="2400" dirty="0" smtClean="0"/>
              <a:t>	</a:t>
            </a:r>
            <a:r>
              <a:rPr lang="en-US" sz="2400" dirty="0" err="1" smtClean="0"/>
              <a:t>int</a:t>
            </a:r>
            <a:r>
              <a:rPr lang="en-US" sz="2400" dirty="0" smtClean="0"/>
              <a:t> a, b;</a:t>
            </a:r>
          </a:p>
          <a:p>
            <a:pPr marL="400050" lvl="1" indent="0">
              <a:buNone/>
            </a:pPr>
            <a:r>
              <a:rPr lang="en-US" sz="2400" dirty="0" smtClean="0"/>
              <a:t>} </a:t>
            </a:r>
            <a:r>
              <a:rPr lang="en-US" sz="2400" dirty="0"/>
              <a:t>*asp; </a:t>
            </a:r>
            <a:endParaRPr lang="en-US" sz="2400" dirty="0" smtClean="0"/>
          </a:p>
          <a:p>
            <a:pPr marL="400050" lvl="1" indent="0">
              <a:buNone/>
            </a:pPr>
            <a:r>
              <a:rPr lang="en-US" sz="2400" dirty="0" err="1" smtClean="0"/>
              <a:t>int</a:t>
            </a:r>
            <a:r>
              <a:rPr lang="en-US" sz="2400" dirty="0" smtClean="0"/>
              <a:t> </a:t>
            </a:r>
            <a:r>
              <a:rPr lang="en-US" sz="2400" dirty="0" err="1"/>
              <a:t>i</a:t>
            </a:r>
            <a:r>
              <a:rPr lang="en-US" sz="2400" dirty="0"/>
              <a:t>;</a:t>
            </a:r>
          </a:p>
        </p:txBody>
      </p:sp>
    </p:spTree>
    <p:extLst>
      <p:ext uri="{BB962C8B-B14F-4D97-AF65-F5344CB8AC3E}">
        <p14:creationId xmlns:p14="http://schemas.microsoft.com/office/powerpoint/2010/main" val="197182624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04458"/>
            <a:ext cx="4038600" cy="5021705"/>
          </a:xfrm>
        </p:spPr>
        <p:txBody>
          <a:bodyPr/>
          <a:lstStyle/>
          <a:p>
            <a:pPr marL="0" indent="0">
              <a:buNone/>
            </a:pPr>
            <a:r>
              <a:rPr lang="en-US" dirty="0" smtClean="0"/>
              <a:t>C code:</a:t>
            </a:r>
          </a:p>
          <a:p>
            <a:pPr marL="0" indent="0">
              <a:buNone/>
            </a:pPr>
            <a:r>
              <a:rPr lang="en-US" sz="2400" dirty="0" err="1" smtClean="0"/>
              <a:t>ap</a:t>
            </a:r>
            <a:r>
              <a:rPr lang="en-US" sz="2400" dirty="0"/>
              <a:t>[3] = 50; </a:t>
            </a:r>
            <a:endParaRPr lang="en-US" sz="2400" dirty="0" smtClean="0"/>
          </a:p>
          <a:p>
            <a:pPr marL="0" indent="0">
              <a:buNone/>
            </a:pPr>
            <a:r>
              <a:rPr lang="en-US" sz="2400" dirty="0" err="1" smtClean="0"/>
              <a:t>ap</a:t>
            </a:r>
            <a:r>
              <a:rPr lang="en-US" sz="2400" dirty="0"/>
              <a:t>[</a:t>
            </a:r>
            <a:r>
              <a:rPr lang="en-US" sz="2400" dirty="0" err="1"/>
              <a:t>i</a:t>
            </a:r>
            <a:r>
              <a:rPr lang="en-US" sz="2400" dirty="0"/>
              <a:t>] = 60; </a:t>
            </a:r>
            <a:endParaRPr lang="en-US" sz="2400" dirty="0" smtClean="0"/>
          </a:p>
          <a:p>
            <a:pPr marL="0" indent="0">
              <a:buNone/>
            </a:pPr>
            <a:r>
              <a:rPr lang="en-US" sz="2400" dirty="0" smtClean="0"/>
              <a:t>asp</a:t>
            </a:r>
            <a:r>
              <a:rPr lang="en-US" sz="2400" dirty="0"/>
              <a:t>[</a:t>
            </a:r>
            <a:r>
              <a:rPr lang="en-US" sz="2400" dirty="0" err="1"/>
              <a:t>i</a:t>
            </a:r>
            <a:r>
              <a:rPr lang="en-US" sz="2400" dirty="0"/>
              <a:t>].b = 70;</a:t>
            </a:r>
          </a:p>
        </p:txBody>
      </p:sp>
      <p:sp>
        <p:nvSpPr>
          <p:cNvPr id="4" name="Content Placeholder 3"/>
          <p:cNvSpPr>
            <a:spLocks noGrp="1"/>
          </p:cNvSpPr>
          <p:nvPr>
            <p:ph sz="half" idx="2"/>
          </p:nvPr>
        </p:nvSpPr>
        <p:spPr>
          <a:xfrm>
            <a:off x="2747169" y="1090654"/>
            <a:ext cx="5939631" cy="5035510"/>
          </a:xfrm>
        </p:spPr>
        <p:txBody>
          <a:bodyPr/>
          <a:lstStyle/>
          <a:p>
            <a:pPr marL="0" indent="0">
              <a:buNone/>
            </a:pPr>
            <a:r>
              <a:rPr lang="en-US" dirty="0" smtClean="0"/>
              <a:t>Assembly Code:</a:t>
            </a:r>
          </a:p>
          <a:p>
            <a:pPr marL="0" indent="0">
              <a:buNone/>
            </a:pPr>
            <a:r>
              <a:rPr lang="it-IT" sz="2400" dirty="0"/>
              <a:t>.</a:t>
            </a:r>
            <a:r>
              <a:rPr lang="it-IT" sz="2400" dirty="0" err="1"/>
              <a:t>comm</a:t>
            </a:r>
            <a:r>
              <a:rPr lang="it-IT" sz="2400" dirty="0"/>
              <a:t> </a:t>
            </a:r>
            <a:r>
              <a:rPr lang="it-IT" sz="2400" dirty="0" err="1"/>
              <a:t>ap</a:t>
            </a:r>
            <a:r>
              <a:rPr lang="it-IT" sz="2400" dirty="0"/>
              <a:t>, </a:t>
            </a:r>
            <a:r>
              <a:rPr lang="it-IT" sz="2400" dirty="0" smtClean="0"/>
              <a:t>4</a:t>
            </a:r>
          </a:p>
          <a:p>
            <a:pPr marL="0" indent="0">
              <a:buNone/>
            </a:pPr>
            <a:r>
              <a:rPr lang="it-IT" sz="2400" dirty="0" smtClean="0"/>
              <a:t>.</a:t>
            </a:r>
            <a:r>
              <a:rPr lang="it-IT" sz="2400" dirty="0" err="1"/>
              <a:t>comm</a:t>
            </a:r>
            <a:r>
              <a:rPr lang="it-IT" sz="2400" dirty="0"/>
              <a:t> </a:t>
            </a:r>
            <a:r>
              <a:rPr lang="it-IT" sz="2400" dirty="0" err="1"/>
              <a:t>asp</a:t>
            </a:r>
            <a:r>
              <a:rPr lang="it-IT" sz="2400" dirty="0"/>
              <a:t>, 4 </a:t>
            </a:r>
            <a:endParaRPr lang="it-IT" sz="2400" dirty="0" smtClean="0"/>
          </a:p>
          <a:p>
            <a:pPr marL="0" indent="0">
              <a:buNone/>
            </a:pPr>
            <a:r>
              <a:rPr lang="it-IT" sz="2400" dirty="0" smtClean="0"/>
              <a:t>.</a:t>
            </a:r>
            <a:r>
              <a:rPr lang="it-IT" sz="2400" dirty="0" err="1"/>
              <a:t>comm</a:t>
            </a:r>
            <a:r>
              <a:rPr lang="it-IT" sz="2400" dirty="0"/>
              <a:t> i, 4 </a:t>
            </a:r>
            <a:endParaRPr lang="it-IT" sz="2400" dirty="0" smtClean="0"/>
          </a:p>
          <a:p>
            <a:pPr marL="0" indent="0">
              <a:buNone/>
            </a:pPr>
            <a:r>
              <a:rPr lang="it-IT" sz="2400" dirty="0" smtClean="0"/>
              <a:t>. </a:t>
            </a:r>
            <a:r>
              <a:rPr lang="it-IT" sz="2400" dirty="0"/>
              <a:t>. . </a:t>
            </a:r>
            <a:endParaRPr lang="it-IT" sz="2400" dirty="0" smtClean="0"/>
          </a:p>
          <a:p>
            <a:pPr marL="0" indent="0">
              <a:buNone/>
            </a:pPr>
            <a:r>
              <a:rPr lang="it-IT" sz="2400" dirty="0" err="1" smtClean="0"/>
              <a:t>movl</a:t>
            </a:r>
            <a:r>
              <a:rPr lang="it-IT" sz="2400" dirty="0" smtClean="0"/>
              <a:t> </a:t>
            </a:r>
            <a:r>
              <a:rPr lang="it-IT" sz="2400" dirty="0" err="1"/>
              <a:t>ap</a:t>
            </a:r>
            <a:r>
              <a:rPr lang="it-IT" sz="2400" dirty="0"/>
              <a:t>, %</a:t>
            </a:r>
            <a:r>
              <a:rPr lang="it-IT" sz="2400" dirty="0" err="1"/>
              <a:t>ebx</a:t>
            </a:r>
            <a:r>
              <a:rPr lang="it-IT" sz="2400" dirty="0"/>
              <a:t> </a:t>
            </a:r>
            <a:endParaRPr lang="it-IT" sz="2400" dirty="0" smtClean="0"/>
          </a:p>
          <a:p>
            <a:pPr marL="0" indent="0">
              <a:buNone/>
            </a:pPr>
            <a:r>
              <a:rPr lang="it-IT" sz="2400" dirty="0" err="1" smtClean="0"/>
              <a:t>movl</a:t>
            </a:r>
            <a:r>
              <a:rPr lang="it-IT" sz="2400" dirty="0" smtClean="0"/>
              <a:t> </a:t>
            </a:r>
            <a:r>
              <a:rPr lang="it-IT" sz="2400" dirty="0"/>
              <a:t>$50, 12(%</a:t>
            </a:r>
            <a:r>
              <a:rPr lang="it-IT" sz="2400" dirty="0" err="1"/>
              <a:t>ebx</a:t>
            </a:r>
            <a:r>
              <a:rPr lang="it-IT" sz="2400" dirty="0"/>
              <a:t>) </a:t>
            </a:r>
            <a:r>
              <a:rPr lang="it-IT" sz="2400" dirty="0" smtClean="0"/>
              <a:t>		 # </a:t>
            </a:r>
            <a:r>
              <a:rPr lang="it-IT" sz="2400" dirty="0" err="1"/>
              <a:t>ap</a:t>
            </a:r>
            <a:r>
              <a:rPr lang="it-IT" sz="2400" dirty="0"/>
              <a:t>[3] = 50; </a:t>
            </a:r>
            <a:endParaRPr lang="it-IT" sz="2400" dirty="0" smtClean="0"/>
          </a:p>
          <a:p>
            <a:pPr marL="0" indent="0">
              <a:buNone/>
            </a:pPr>
            <a:r>
              <a:rPr lang="it-IT" sz="2400" dirty="0" err="1" smtClean="0"/>
              <a:t>movl</a:t>
            </a:r>
            <a:r>
              <a:rPr lang="it-IT" sz="2400" dirty="0" smtClean="0"/>
              <a:t> </a:t>
            </a:r>
            <a:r>
              <a:rPr lang="it-IT" sz="2400" dirty="0"/>
              <a:t>i, %</a:t>
            </a:r>
            <a:r>
              <a:rPr lang="it-IT" sz="2400" dirty="0" err="1"/>
              <a:t>edi</a:t>
            </a:r>
            <a:r>
              <a:rPr lang="it-IT" sz="2400" dirty="0"/>
              <a:t> </a:t>
            </a:r>
            <a:endParaRPr lang="it-IT" sz="2400" dirty="0" smtClean="0"/>
          </a:p>
          <a:p>
            <a:pPr marL="0" indent="0">
              <a:buNone/>
            </a:pPr>
            <a:r>
              <a:rPr lang="it-IT" sz="2400" dirty="0" err="1" smtClean="0"/>
              <a:t>movl</a:t>
            </a:r>
            <a:r>
              <a:rPr lang="it-IT" sz="2400" dirty="0" smtClean="0"/>
              <a:t> </a:t>
            </a:r>
            <a:r>
              <a:rPr lang="it-IT" sz="2400" dirty="0"/>
              <a:t>$60, (%</a:t>
            </a:r>
            <a:r>
              <a:rPr lang="it-IT" sz="2400" dirty="0" err="1"/>
              <a:t>ebx</a:t>
            </a:r>
            <a:r>
              <a:rPr lang="it-IT" sz="2400" dirty="0"/>
              <a:t>, %</a:t>
            </a:r>
            <a:r>
              <a:rPr lang="it-IT" sz="2400" dirty="0" err="1"/>
              <a:t>edi</a:t>
            </a:r>
            <a:r>
              <a:rPr lang="it-IT" sz="2400" dirty="0"/>
              <a:t>, 4) </a:t>
            </a:r>
            <a:r>
              <a:rPr lang="it-IT" sz="2400" dirty="0" smtClean="0"/>
              <a:t>	 # </a:t>
            </a:r>
            <a:r>
              <a:rPr lang="it-IT" sz="2400" dirty="0" err="1"/>
              <a:t>ap</a:t>
            </a:r>
            <a:r>
              <a:rPr lang="it-IT" sz="2400" dirty="0"/>
              <a:t>[i] = 60</a:t>
            </a:r>
            <a:r>
              <a:rPr lang="it-IT" sz="2400" dirty="0" smtClean="0"/>
              <a:t>;</a:t>
            </a:r>
          </a:p>
          <a:p>
            <a:pPr marL="0" indent="0">
              <a:buNone/>
            </a:pPr>
            <a:r>
              <a:rPr lang="it-IT" sz="2400" dirty="0" err="1" smtClean="0"/>
              <a:t>movl</a:t>
            </a:r>
            <a:r>
              <a:rPr lang="it-IT" sz="2400" dirty="0" smtClean="0"/>
              <a:t> </a:t>
            </a:r>
            <a:r>
              <a:rPr lang="it-IT" sz="2400" dirty="0" err="1"/>
              <a:t>asp</a:t>
            </a:r>
            <a:r>
              <a:rPr lang="it-IT" sz="2400" dirty="0"/>
              <a:t>, %</a:t>
            </a:r>
            <a:r>
              <a:rPr lang="it-IT" sz="2400" dirty="0" err="1" smtClean="0"/>
              <a:t>ebx</a:t>
            </a:r>
            <a:r>
              <a:rPr lang="it-IT" sz="2400" dirty="0" smtClean="0"/>
              <a:t>		 </a:t>
            </a:r>
            <a:r>
              <a:rPr lang="it-IT" sz="2400" dirty="0"/>
              <a:t># i </a:t>
            </a:r>
            <a:r>
              <a:rPr lang="it-IT" sz="2400" dirty="0" err="1"/>
              <a:t>is</a:t>
            </a:r>
            <a:r>
              <a:rPr lang="it-IT" sz="2400" dirty="0"/>
              <a:t> </a:t>
            </a:r>
            <a:r>
              <a:rPr lang="it-IT" sz="2400" dirty="0" err="1"/>
              <a:t>still</a:t>
            </a:r>
            <a:r>
              <a:rPr lang="it-IT" sz="2400" dirty="0"/>
              <a:t> in di </a:t>
            </a:r>
            <a:endParaRPr lang="it-IT" sz="2400" dirty="0" smtClean="0"/>
          </a:p>
          <a:p>
            <a:pPr marL="0" indent="0">
              <a:buNone/>
            </a:pPr>
            <a:r>
              <a:rPr lang="it-IT" sz="2400" dirty="0" err="1" smtClean="0"/>
              <a:t>movl</a:t>
            </a:r>
            <a:r>
              <a:rPr lang="it-IT" sz="2400" dirty="0" smtClean="0"/>
              <a:t> </a:t>
            </a:r>
            <a:r>
              <a:rPr lang="it-IT" sz="2400" dirty="0"/>
              <a:t>$70, 4(%</a:t>
            </a:r>
            <a:r>
              <a:rPr lang="it-IT" sz="2400" dirty="0" err="1"/>
              <a:t>ebx</a:t>
            </a:r>
            <a:r>
              <a:rPr lang="it-IT" sz="2400" dirty="0"/>
              <a:t>, %</a:t>
            </a:r>
            <a:r>
              <a:rPr lang="it-IT" sz="2400" dirty="0" err="1"/>
              <a:t>edi</a:t>
            </a:r>
            <a:r>
              <a:rPr lang="it-IT" sz="2400" dirty="0"/>
              <a:t>, 4) 	</a:t>
            </a:r>
            <a:r>
              <a:rPr lang="it-IT" sz="2400" dirty="0" smtClean="0"/>
              <a:t> # </a:t>
            </a:r>
            <a:r>
              <a:rPr lang="it-IT" sz="2400" dirty="0" err="1"/>
              <a:t>asp</a:t>
            </a:r>
            <a:r>
              <a:rPr lang="it-IT" sz="2400" dirty="0"/>
              <a:t>[i].b = 70;</a:t>
            </a:r>
            <a:endParaRPr lang="en-US" sz="2400" dirty="0"/>
          </a:p>
        </p:txBody>
      </p:sp>
    </p:spTree>
    <p:extLst>
      <p:ext uri="{BB962C8B-B14F-4D97-AF65-F5344CB8AC3E}">
        <p14:creationId xmlns:p14="http://schemas.microsoft.com/office/powerpoint/2010/main" val="4128653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Modes</a:t>
            </a:r>
            <a:endParaRPr lang="en-US" dirty="0"/>
          </a:p>
        </p:txBody>
      </p:sp>
      <p:sp>
        <p:nvSpPr>
          <p:cNvPr id="3" name="Content Placeholder 2"/>
          <p:cNvSpPr>
            <a:spLocks noGrp="1"/>
          </p:cNvSpPr>
          <p:nvPr>
            <p:ph idx="1"/>
          </p:nvPr>
        </p:nvSpPr>
        <p:spPr/>
        <p:txBody>
          <a:bodyPr/>
          <a:lstStyle/>
          <a:p>
            <a:pPr marL="0" indent="0">
              <a:buNone/>
            </a:pPr>
            <a:r>
              <a:rPr lang="en-US" dirty="0" smtClean="0"/>
              <a:t>Final Note:</a:t>
            </a:r>
          </a:p>
          <a:p>
            <a:pPr>
              <a:buFontTx/>
              <a:buChar char="-"/>
            </a:pPr>
            <a:r>
              <a:rPr lang="en-US" sz="2400" dirty="0" smtClean="0"/>
              <a:t>Accessing array variables can be done </a:t>
            </a:r>
            <a:r>
              <a:rPr lang="en-US" sz="2400" dirty="0"/>
              <a:t>by using %</a:t>
            </a:r>
            <a:r>
              <a:rPr lang="en-US" sz="2400" dirty="0" err="1"/>
              <a:t>esi</a:t>
            </a:r>
            <a:r>
              <a:rPr lang="en-US" sz="2400" dirty="0"/>
              <a:t>, %</a:t>
            </a:r>
            <a:r>
              <a:rPr lang="en-US" sz="2400" dirty="0" err="1"/>
              <a:t>edi</a:t>
            </a:r>
            <a:r>
              <a:rPr lang="en-US" sz="2400" dirty="0"/>
              <a:t>, and %</a:t>
            </a:r>
            <a:r>
              <a:rPr lang="en-US" sz="2400" dirty="0" err="1"/>
              <a:t>ebx</a:t>
            </a:r>
            <a:r>
              <a:rPr lang="en-US" sz="2400" dirty="0"/>
              <a:t> interchangeably</a:t>
            </a:r>
            <a:r>
              <a:rPr lang="en-US" sz="2400" dirty="0" smtClean="0"/>
              <a:t>.</a:t>
            </a:r>
          </a:p>
          <a:p>
            <a:pPr>
              <a:buFontTx/>
              <a:buChar char="-"/>
            </a:pPr>
            <a:r>
              <a:rPr lang="en-US" sz="2400" dirty="0" smtClean="0"/>
              <a:t>The only </a:t>
            </a:r>
            <a:r>
              <a:rPr lang="en-US" sz="2400" dirty="0"/>
              <a:t>place this is not true is when specifying two registers (base indexed mode): one of the registers </a:t>
            </a:r>
            <a:r>
              <a:rPr lang="en-US" sz="2400" b="1" i="1" dirty="0"/>
              <a:t>must </a:t>
            </a:r>
            <a:r>
              <a:rPr lang="en-US" sz="2400" dirty="0"/>
              <a:t>be %</a:t>
            </a:r>
            <a:r>
              <a:rPr lang="en-US" sz="2400" dirty="0" err="1" smtClean="0"/>
              <a:t>ebx</a:t>
            </a:r>
            <a:endParaRPr lang="en-US" sz="2400" dirty="0" smtClean="0"/>
          </a:p>
          <a:p>
            <a:pPr>
              <a:buFontTx/>
              <a:buChar char="-"/>
            </a:pPr>
            <a:r>
              <a:rPr lang="en-US" sz="2400" dirty="0" smtClean="0"/>
              <a:t>There is a </a:t>
            </a:r>
            <a:r>
              <a:rPr lang="en-US" sz="2400" dirty="0"/>
              <a:t>distinction between a </a:t>
            </a:r>
            <a:r>
              <a:rPr lang="en-US" sz="2400" i="1" dirty="0"/>
              <a:t>base </a:t>
            </a:r>
            <a:r>
              <a:rPr lang="en-US" sz="2400" dirty="0"/>
              <a:t>register, which holds a pointer, and an </a:t>
            </a:r>
            <a:r>
              <a:rPr lang="en-US" sz="2400" i="1" dirty="0"/>
              <a:t>index </a:t>
            </a:r>
            <a:r>
              <a:rPr lang="en-US" sz="2400" dirty="0"/>
              <a:t>register which is used to compute an offset from the base.</a:t>
            </a:r>
          </a:p>
        </p:txBody>
      </p:sp>
    </p:spTree>
    <p:extLst>
      <p:ext uri="{BB962C8B-B14F-4D97-AF65-F5344CB8AC3E}">
        <p14:creationId xmlns:p14="http://schemas.microsoft.com/office/powerpoint/2010/main" val="104787972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0" indent="0">
              <a:buNone/>
            </a:pPr>
            <a:r>
              <a:rPr lang="en-US" dirty="0" smtClean="0"/>
              <a:t>Recap of addressing </a:t>
            </a:r>
            <a:r>
              <a:rPr lang="en-US" dirty="0"/>
              <a:t>modes:</a:t>
            </a:r>
            <a:endParaRPr lang="en-US" dirty="0" smtClean="0"/>
          </a:p>
          <a:p>
            <a:pPr>
              <a:buFontTx/>
              <a:buChar char="-"/>
            </a:pPr>
            <a:r>
              <a:rPr lang="en-US" dirty="0" smtClean="0"/>
              <a:t>Immediate Addressing</a:t>
            </a:r>
          </a:p>
          <a:p>
            <a:pPr marL="0" indent="0">
              <a:buNone/>
            </a:pPr>
            <a:r>
              <a:rPr lang="en-US" sz="2400" dirty="0" smtClean="0"/>
              <a:t>	</a:t>
            </a:r>
            <a:r>
              <a:rPr lang="en-US" sz="2400" dirty="0" err="1" smtClean="0"/>
              <a:t>movl</a:t>
            </a:r>
            <a:r>
              <a:rPr lang="en-US" sz="2400" dirty="0" smtClean="0"/>
              <a:t> </a:t>
            </a:r>
            <a:r>
              <a:rPr lang="en-US" sz="2400" dirty="0"/>
              <a:t>$4, %</a:t>
            </a:r>
            <a:r>
              <a:rPr lang="en-US" sz="2400" dirty="0" err="1"/>
              <a:t>eax</a:t>
            </a:r>
            <a:endParaRPr lang="en-US" sz="2400" dirty="0" smtClean="0"/>
          </a:p>
          <a:p>
            <a:pPr>
              <a:buFontTx/>
              <a:buChar char="-"/>
            </a:pPr>
            <a:r>
              <a:rPr lang="en-US" dirty="0" smtClean="0"/>
              <a:t>Register Addressing</a:t>
            </a:r>
          </a:p>
          <a:p>
            <a:pPr marL="457200" lvl="1" indent="0">
              <a:buNone/>
            </a:pPr>
            <a:r>
              <a:rPr lang="en-US" sz="2400" dirty="0" smtClean="0"/>
              <a:t>	</a:t>
            </a:r>
            <a:r>
              <a:rPr lang="en-US" sz="2400" dirty="0" err="1" smtClean="0"/>
              <a:t>movl</a:t>
            </a:r>
            <a:r>
              <a:rPr lang="en-US" sz="2400" dirty="0" smtClean="0"/>
              <a:t> </a:t>
            </a:r>
            <a:r>
              <a:rPr lang="en-US" sz="2400" dirty="0"/>
              <a:t>%</a:t>
            </a:r>
            <a:r>
              <a:rPr lang="en-US" sz="2400" dirty="0" err="1"/>
              <a:t>eax</a:t>
            </a:r>
            <a:r>
              <a:rPr lang="en-US" sz="2400" dirty="0"/>
              <a:t>, %</a:t>
            </a:r>
            <a:r>
              <a:rPr lang="en-US" sz="2400" dirty="0" err="1"/>
              <a:t>ebx</a:t>
            </a:r>
            <a:endParaRPr lang="en-US" sz="2400" dirty="0" smtClean="0"/>
          </a:p>
          <a:p>
            <a:pPr>
              <a:buFontTx/>
              <a:buChar char="-"/>
            </a:pPr>
            <a:r>
              <a:rPr lang="en-US" dirty="0" smtClean="0"/>
              <a:t>Direct Addressing</a:t>
            </a:r>
          </a:p>
          <a:p>
            <a:pPr marL="0" indent="0">
              <a:buNone/>
            </a:pPr>
            <a:r>
              <a:rPr lang="en-US" dirty="0" smtClean="0"/>
              <a:t>	</a:t>
            </a:r>
            <a:r>
              <a:rPr lang="en-US" sz="2400" dirty="0" err="1" smtClean="0"/>
              <a:t>movl</a:t>
            </a:r>
            <a:r>
              <a:rPr lang="en-US" sz="2400" dirty="0" smtClean="0"/>
              <a:t> </a:t>
            </a:r>
            <a:r>
              <a:rPr lang="en-US" sz="2400" dirty="0"/>
              <a:t>%</a:t>
            </a:r>
            <a:r>
              <a:rPr lang="en-US" sz="2400" dirty="0" err="1"/>
              <a:t>eax</a:t>
            </a:r>
            <a:r>
              <a:rPr lang="en-US" sz="2400" dirty="0"/>
              <a:t>, </a:t>
            </a:r>
            <a:r>
              <a:rPr lang="en-US" sz="2400" dirty="0" err="1" smtClean="0"/>
              <a:t>var</a:t>
            </a:r>
            <a:r>
              <a:rPr lang="en-US" sz="2400" dirty="0" smtClean="0"/>
              <a:t> </a:t>
            </a:r>
          </a:p>
          <a:p>
            <a:pPr marL="0" indent="0">
              <a:buNone/>
            </a:pPr>
            <a:r>
              <a:rPr lang="en-US" sz="2400" dirty="0" smtClean="0"/>
              <a:t>	</a:t>
            </a:r>
            <a:r>
              <a:rPr lang="en-US" sz="2400" dirty="0" err="1" smtClean="0"/>
              <a:t>movl</a:t>
            </a:r>
            <a:r>
              <a:rPr lang="en-US" sz="2400" dirty="0" smtClean="0"/>
              <a:t> </a:t>
            </a:r>
            <a:r>
              <a:rPr lang="en-US" sz="2400" dirty="0"/>
              <a:t>%</a:t>
            </a:r>
            <a:r>
              <a:rPr lang="en-US" sz="2400" dirty="0" err="1"/>
              <a:t>eax</a:t>
            </a:r>
            <a:r>
              <a:rPr lang="en-US" sz="2400" dirty="0"/>
              <a:t>, </a:t>
            </a:r>
            <a:r>
              <a:rPr lang="en-US" sz="2400" dirty="0" smtClean="0"/>
              <a:t>var+12</a:t>
            </a:r>
          </a:p>
          <a:p>
            <a:pPr marL="0" indent="0">
              <a:buNone/>
            </a:pP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3235696931"/>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0" indent="0">
              <a:buNone/>
            </a:pPr>
            <a:r>
              <a:rPr lang="en-US" dirty="0" smtClean="0"/>
              <a:t>Recap of addressing </a:t>
            </a:r>
            <a:r>
              <a:rPr lang="en-US" dirty="0"/>
              <a:t>modes:</a:t>
            </a:r>
            <a:endParaRPr lang="en-US" dirty="0" smtClean="0"/>
          </a:p>
          <a:p>
            <a:pPr>
              <a:buFontTx/>
              <a:buChar char="-"/>
            </a:pPr>
            <a:r>
              <a:rPr lang="en-US" dirty="0"/>
              <a:t>Indexed </a:t>
            </a:r>
            <a:r>
              <a:rPr lang="en-US" dirty="0" smtClean="0"/>
              <a:t>Addressing</a:t>
            </a:r>
          </a:p>
          <a:p>
            <a:pPr marL="0" indent="0">
              <a:buNone/>
            </a:pPr>
            <a:r>
              <a:rPr lang="hr-HR" sz="2400" dirty="0" smtClean="0"/>
              <a:t>	movl </a:t>
            </a:r>
            <a:r>
              <a:rPr lang="hr-HR" sz="2400" dirty="0"/>
              <a:t>$30, a(,%edi,4</a:t>
            </a:r>
            <a:r>
              <a:rPr lang="hr-HR" sz="2400" dirty="0" smtClean="0"/>
              <a:t>)</a:t>
            </a:r>
          </a:p>
          <a:p>
            <a:pPr marL="0" indent="0">
              <a:buNone/>
            </a:pPr>
            <a:r>
              <a:rPr lang="en-US" dirty="0" smtClean="0"/>
              <a:t>-  Register </a:t>
            </a:r>
            <a:r>
              <a:rPr lang="en-US" dirty="0"/>
              <a:t>Indirect </a:t>
            </a:r>
            <a:r>
              <a:rPr lang="en-US" dirty="0" smtClean="0"/>
              <a:t>Addressing</a:t>
            </a:r>
          </a:p>
          <a:p>
            <a:pPr marL="457200" lvl="1" indent="0">
              <a:buNone/>
            </a:pPr>
            <a:r>
              <a:rPr lang="en-US" sz="2400" dirty="0" smtClean="0"/>
              <a:t>	</a:t>
            </a:r>
            <a:r>
              <a:rPr lang="hr-HR" sz="2400" dirty="0"/>
              <a:t>movl $40, (%ebx)</a:t>
            </a:r>
            <a:endParaRPr lang="en-US" sz="2400" dirty="0" smtClean="0"/>
          </a:p>
          <a:p>
            <a:pPr>
              <a:buFontTx/>
              <a:buChar char="-"/>
            </a:pPr>
            <a:r>
              <a:rPr lang="en-US" dirty="0" smtClean="0"/>
              <a:t>Base Indexed Addressing</a:t>
            </a:r>
          </a:p>
          <a:p>
            <a:pPr marL="0" indent="0">
              <a:buNone/>
            </a:pPr>
            <a:r>
              <a:rPr lang="en-US" sz="2400" dirty="0" smtClean="0"/>
              <a:t>	</a:t>
            </a:r>
            <a:r>
              <a:rPr lang="hr-HR" sz="2400" dirty="0"/>
              <a:t>movl $60, (%ebx, %edi, 4) </a:t>
            </a:r>
            <a:r>
              <a:rPr lang="en-US" sz="2400" dirty="0" smtClean="0"/>
              <a:t>	</a:t>
            </a:r>
            <a:endParaRPr lang="en-US" sz="2400" dirty="0"/>
          </a:p>
          <a:p>
            <a:pPr marL="0" indent="0">
              <a:buNone/>
            </a:pPr>
            <a:endParaRPr lang="en-US" dirty="0"/>
          </a:p>
        </p:txBody>
      </p:sp>
    </p:spTree>
    <p:extLst>
      <p:ext uri="{BB962C8B-B14F-4D97-AF65-F5344CB8AC3E}">
        <p14:creationId xmlns:p14="http://schemas.microsoft.com/office/powerpoint/2010/main" val="261599387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 5</a:t>
            </a:r>
            <a:r>
              <a:rPr lang="en-US" dirty="0"/>
              <a:t>: Subroutines and the Stack</a:t>
            </a:r>
          </a:p>
        </p:txBody>
      </p:sp>
    </p:spTree>
    <p:extLst>
      <p:ext uri="{BB962C8B-B14F-4D97-AF65-F5344CB8AC3E}">
        <p14:creationId xmlns:p14="http://schemas.microsoft.com/office/powerpoint/2010/main" val="42916916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Safety Video</a:t>
            </a:r>
            <a:endParaRPr lang="en-US" dirty="0"/>
          </a:p>
        </p:txBody>
      </p:sp>
    </p:spTree>
    <p:extLst>
      <p:ext uri="{BB962C8B-B14F-4D97-AF65-F5344CB8AC3E}">
        <p14:creationId xmlns:p14="http://schemas.microsoft.com/office/powerpoint/2010/main" val="358719137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Writing </a:t>
            </a:r>
            <a:r>
              <a:rPr lang="en-US" dirty="0"/>
              <a:t>and calling subroutines </a:t>
            </a:r>
          </a:p>
          <a:p>
            <a:r>
              <a:rPr lang="en-US" dirty="0"/>
              <a:t>S</a:t>
            </a:r>
            <a:r>
              <a:rPr lang="en-US" dirty="0" smtClean="0"/>
              <a:t>tack </a:t>
            </a:r>
            <a:r>
              <a:rPr lang="en-US" dirty="0"/>
              <a:t>organization </a:t>
            </a:r>
          </a:p>
          <a:p>
            <a:pPr marL="0" indent="0">
              <a:buNone/>
            </a:pPr>
            <a:endParaRPr lang="en-US" dirty="0"/>
          </a:p>
        </p:txBody>
      </p:sp>
    </p:spTree>
    <p:extLst>
      <p:ext uri="{BB962C8B-B14F-4D97-AF65-F5344CB8AC3E}">
        <p14:creationId xmlns:p14="http://schemas.microsoft.com/office/powerpoint/2010/main" val="327517960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What are subroutines?</a:t>
            </a:r>
          </a:p>
          <a:p>
            <a:pPr marL="0" indent="0">
              <a:buNone/>
            </a:pPr>
            <a:r>
              <a:rPr lang="en-US" dirty="0" smtClean="0"/>
              <a:t>Code segment that performs a specific task.</a:t>
            </a:r>
          </a:p>
          <a:p>
            <a:pPr marL="0" indent="0">
              <a:buNone/>
            </a:pPr>
            <a:r>
              <a:rPr lang="en-US" i="1" dirty="0" smtClean="0"/>
              <a:t>In assembly, any label can be a subroutine.</a:t>
            </a:r>
            <a:endParaRPr lang="en-US" i="1" dirty="0"/>
          </a:p>
          <a:p>
            <a:pPr marL="0" indent="0">
              <a:buNone/>
            </a:pPr>
            <a:endParaRPr lang="en-US" dirty="0" smtClean="0"/>
          </a:p>
          <a:p>
            <a:pPr marL="0" indent="0">
              <a:buNone/>
            </a:pPr>
            <a:r>
              <a:rPr lang="en-US" dirty="0" smtClean="0"/>
              <a:t>2. How to use the subroutines?</a:t>
            </a:r>
          </a:p>
          <a:p>
            <a:pPr marL="514350" indent="-514350">
              <a:buAutoNum type="alphaLcPeriod"/>
            </a:pPr>
            <a:r>
              <a:rPr lang="en-US" dirty="0" smtClean="0"/>
              <a:t>Use unconditional jump instruction – </a:t>
            </a:r>
            <a:r>
              <a:rPr lang="en-US" i="1" dirty="0" err="1" smtClean="0"/>
              <a:t>jmp</a:t>
            </a:r>
            <a:r>
              <a:rPr lang="en-US" i="1" dirty="0" smtClean="0"/>
              <a:t> </a:t>
            </a:r>
            <a:r>
              <a:rPr lang="en-US" i="1" dirty="0" err="1" smtClean="0"/>
              <a:t>label_name</a:t>
            </a:r>
            <a:r>
              <a:rPr lang="en-US" i="1" dirty="0" smtClean="0"/>
              <a:t> </a:t>
            </a:r>
            <a:r>
              <a:rPr lang="en-US" dirty="0" smtClean="0"/>
              <a:t>to go to the label. Use another unconditional jump – </a:t>
            </a:r>
            <a:r>
              <a:rPr lang="en-US" i="1" dirty="0" err="1" smtClean="0"/>
              <a:t>jmp</a:t>
            </a:r>
            <a:r>
              <a:rPr lang="en-US" i="1" dirty="0" smtClean="0"/>
              <a:t> </a:t>
            </a:r>
            <a:r>
              <a:rPr lang="en-US" i="1" dirty="0" err="1" smtClean="0"/>
              <a:t>next_statement</a:t>
            </a:r>
            <a:r>
              <a:rPr lang="en-US" i="1" dirty="0" smtClean="0"/>
              <a:t> </a:t>
            </a:r>
            <a:r>
              <a:rPr lang="en-US" dirty="0" smtClean="0"/>
              <a:t>to return to the next statement after first jump.</a:t>
            </a:r>
          </a:p>
          <a:p>
            <a:pPr marL="0" indent="0">
              <a:buNone/>
            </a:pPr>
            <a:r>
              <a:rPr lang="en-US" dirty="0" smtClean="0"/>
              <a:t>b.   Use call and ret instruction.</a:t>
            </a:r>
          </a:p>
          <a:p>
            <a:pPr marL="0" indent="0">
              <a:buNone/>
            </a:pPr>
            <a:r>
              <a:rPr lang="en-US" dirty="0"/>
              <a:t> </a:t>
            </a:r>
            <a:r>
              <a:rPr lang="en-US" dirty="0" smtClean="0"/>
              <a:t>     </a:t>
            </a:r>
          </a:p>
          <a:p>
            <a:pPr marL="0" indent="0">
              <a:buNone/>
            </a:pPr>
            <a:endParaRPr lang="en-US" dirty="0"/>
          </a:p>
        </p:txBody>
      </p:sp>
    </p:spTree>
    <p:extLst>
      <p:ext uri="{BB962C8B-B14F-4D97-AF65-F5344CB8AC3E}">
        <p14:creationId xmlns:p14="http://schemas.microsoft.com/office/powerpoint/2010/main" val="580168324"/>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81000" y="1371600"/>
            <a:ext cx="8305800" cy="467671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eaLnBrk="1" fontAlgn="auto" hangingPunct="1">
              <a:spcBef>
                <a:spcPts val="0"/>
              </a:spcBef>
              <a:spcAft>
                <a:spcPts val="0"/>
              </a:spcAft>
            </a:pPr>
            <a:endParaRPr lang="en-US">
              <a:solidFill>
                <a:prstClr val="black"/>
              </a:solidFill>
            </a:endParaRPr>
          </a:p>
        </p:txBody>
      </p:sp>
      <p:sp>
        <p:nvSpPr>
          <p:cNvPr id="2" name="Title 1"/>
          <p:cNvSpPr>
            <a:spLocks noGrp="1"/>
          </p:cNvSpPr>
          <p:nvPr>
            <p:ph type="title"/>
          </p:nvPr>
        </p:nvSpPr>
        <p:spPr/>
        <p:txBody>
          <a:bodyPr/>
          <a:lstStyle/>
          <a:p>
            <a:r>
              <a:rPr lang="en-US" dirty="0" smtClean="0"/>
              <a:t>Subroutines</a:t>
            </a:r>
            <a:endParaRPr lang="en-US" dirty="0"/>
          </a:p>
        </p:txBody>
      </p:sp>
      <p:sp>
        <p:nvSpPr>
          <p:cNvPr id="8" name="TextBox 7"/>
          <p:cNvSpPr txBox="1"/>
          <p:nvPr/>
        </p:nvSpPr>
        <p:spPr>
          <a:xfrm>
            <a:off x="533400" y="1401631"/>
            <a:ext cx="1217000" cy="4555093"/>
          </a:xfrm>
          <a:prstGeom prst="rect">
            <a:avLst/>
          </a:prstGeom>
          <a:noFill/>
        </p:spPr>
        <p:txBody>
          <a:bodyPr wrap="none" rtlCol="0">
            <a:spAutoFit/>
          </a:bodyPr>
          <a:lstStyle/>
          <a:p>
            <a:pPr eaLnBrk="1" fontAlgn="auto" hangingPunct="1">
              <a:spcBef>
                <a:spcPts val="0"/>
              </a:spcBef>
              <a:spcAft>
                <a:spcPts val="0"/>
              </a:spcAft>
            </a:pPr>
            <a:r>
              <a:rPr lang="en-US" sz="2000" b="1" dirty="0" smtClean="0">
                <a:solidFill>
                  <a:prstClr val="black"/>
                </a:solidFill>
                <a:latin typeface="Times New Roman"/>
              </a:rPr>
              <a:t>C code – </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a:solidFill>
                  <a:prstClr val="black"/>
                </a:solidFill>
                <a:latin typeface="Times New Roman"/>
              </a:rPr>
              <a:t>m</a:t>
            </a:r>
            <a:r>
              <a:rPr lang="en-US" dirty="0" smtClean="0">
                <a:solidFill>
                  <a:prstClr val="black"/>
                </a:solidFill>
                <a:latin typeface="Times New Roman"/>
              </a:rPr>
              <a:t>ain()</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r>
              <a:rPr lang="en-US" dirty="0">
                <a:solidFill>
                  <a:prstClr val="black"/>
                </a:solidFill>
                <a:latin typeface="Times New Roman"/>
              </a:rPr>
              <a:t>.</a:t>
            </a:r>
            <a:endParaRPr lang="en-US" dirty="0" smtClean="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     func1();</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func1()</a:t>
            </a:r>
          </a:p>
          <a:p>
            <a:pPr eaLnBrk="1" fontAlgn="auto" hangingPunct="1">
              <a:spcBef>
                <a:spcPts val="0"/>
              </a:spcBef>
              <a:spcAft>
                <a:spcPts val="0"/>
              </a:spcAft>
            </a:pP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  </a:t>
            </a: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  </a:t>
            </a:r>
          </a:p>
          <a:p>
            <a:pPr eaLnBrk="1" fontAlgn="auto" hangingPunct="1">
              <a:spcBef>
                <a:spcPts val="0"/>
              </a:spcBef>
              <a:spcAft>
                <a:spcPts val="0"/>
              </a:spcAft>
            </a:pPr>
            <a:r>
              <a:rPr lang="en-US" dirty="0">
                <a:solidFill>
                  <a:prstClr val="black"/>
                </a:solidFill>
                <a:latin typeface="Times New Roman"/>
              </a:rPr>
              <a:t>}</a:t>
            </a:r>
          </a:p>
        </p:txBody>
      </p:sp>
      <p:sp>
        <p:nvSpPr>
          <p:cNvPr id="11" name="TextBox 10"/>
          <p:cNvSpPr txBox="1"/>
          <p:nvPr/>
        </p:nvSpPr>
        <p:spPr>
          <a:xfrm>
            <a:off x="2895600" y="1401631"/>
            <a:ext cx="2646878" cy="4001095"/>
          </a:xfrm>
          <a:prstGeom prst="rect">
            <a:avLst/>
          </a:prstGeom>
          <a:noFill/>
        </p:spPr>
        <p:txBody>
          <a:bodyPr wrap="none" rtlCol="0">
            <a:spAutoFit/>
          </a:bodyPr>
          <a:lstStyle/>
          <a:p>
            <a:pPr eaLnBrk="1" fontAlgn="auto" hangingPunct="1">
              <a:spcBef>
                <a:spcPts val="0"/>
              </a:spcBef>
              <a:spcAft>
                <a:spcPts val="0"/>
              </a:spcAft>
            </a:pPr>
            <a:r>
              <a:rPr lang="en-US" sz="2000" b="1" dirty="0" smtClean="0">
                <a:solidFill>
                  <a:prstClr val="black"/>
                </a:solidFill>
                <a:latin typeface="Times New Roman"/>
              </a:rPr>
              <a:t>Assembly using </a:t>
            </a:r>
            <a:r>
              <a:rPr lang="en-US" sz="2000" b="1" dirty="0" err="1" smtClean="0">
                <a:solidFill>
                  <a:prstClr val="black"/>
                </a:solidFill>
                <a:latin typeface="Times New Roman"/>
              </a:rPr>
              <a:t>jmp</a:t>
            </a:r>
            <a:r>
              <a:rPr lang="en-US" sz="2000" b="1" dirty="0" smtClean="0">
                <a:solidFill>
                  <a:prstClr val="black"/>
                </a:solidFill>
                <a:latin typeface="Times New Roman"/>
              </a:rPr>
              <a:t> – </a:t>
            </a: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main:</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	</a:t>
            </a:r>
            <a:r>
              <a:rPr lang="en-US" dirty="0" err="1" smtClean="0">
                <a:solidFill>
                  <a:prstClr val="black"/>
                </a:solidFill>
                <a:latin typeface="Times New Roman"/>
              </a:rPr>
              <a:t>jmp</a:t>
            </a:r>
            <a:r>
              <a:rPr lang="en-US" dirty="0" smtClean="0">
                <a:solidFill>
                  <a:prstClr val="black"/>
                </a:solidFill>
                <a:latin typeface="Times New Roman"/>
              </a:rPr>
              <a:t> func1;</a:t>
            </a:r>
          </a:p>
          <a:p>
            <a:pPr eaLnBrk="1" fontAlgn="auto" hangingPunct="1">
              <a:spcBef>
                <a:spcPts val="0"/>
              </a:spcBef>
              <a:spcAft>
                <a:spcPts val="0"/>
              </a:spcAft>
            </a:pPr>
            <a:r>
              <a:rPr lang="en-US" dirty="0" err="1" smtClean="0">
                <a:solidFill>
                  <a:prstClr val="black"/>
                </a:solidFill>
                <a:latin typeface="Times New Roman"/>
              </a:rPr>
              <a:t>nxt_st</a:t>
            </a:r>
            <a:r>
              <a:rPr lang="en-US" dirty="0" smtClean="0">
                <a:solidFill>
                  <a:prstClr val="black"/>
                </a:solidFill>
                <a:latin typeface="Times New Roman"/>
              </a:rPr>
              <a:t> :    .</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func1:      .</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a:solidFill>
                  <a:prstClr val="black"/>
                </a:solidFill>
                <a:latin typeface="Times New Roman"/>
              </a:rPr>
              <a:t>	</a:t>
            </a:r>
            <a:r>
              <a:rPr lang="en-US" dirty="0" err="1" smtClean="0">
                <a:solidFill>
                  <a:prstClr val="black"/>
                </a:solidFill>
                <a:latin typeface="Times New Roman"/>
              </a:rPr>
              <a:t>jmp</a:t>
            </a:r>
            <a:r>
              <a:rPr lang="en-US" dirty="0" smtClean="0">
                <a:solidFill>
                  <a:prstClr val="black"/>
                </a:solidFill>
                <a:latin typeface="Times New Roman"/>
              </a:rPr>
              <a:t> </a:t>
            </a:r>
            <a:r>
              <a:rPr lang="en-US" dirty="0" err="1" smtClean="0">
                <a:solidFill>
                  <a:prstClr val="black"/>
                </a:solidFill>
                <a:latin typeface="Times New Roman"/>
              </a:rPr>
              <a:t>nxt_st</a:t>
            </a:r>
            <a:r>
              <a:rPr lang="en-US" dirty="0" smtClean="0">
                <a:solidFill>
                  <a:prstClr val="black"/>
                </a:solidFill>
                <a:latin typeface="Times New Roman"/>
              </a:rPr>
              <a:t>;</a:t>
            </a:r>
            <a:endParaRPr lang="en-US" dirty="0">
              <a:solidFill>
                <a:prstClr val="black"/>
              </a:solidFill>
              <a:latin typeface="Times New Roman"/>
            </a:endParaRPr>
          </a:p>
        </p:txBody>
      </p:sp>
      <p:sp>
        <p:nvSpPr>
          <p:cNvPr id="12" name="TextBox 11"/>
          <p:cNvSpPr txBox="1"/>
          <p:nvPr/>
        </p:nvSpPr>
        <p:spPr>
          <a:xfrm>
            <a:off x="5943600" y="1408453"/>
            <a:ext cx="2582758" cy="4001095"/>
          </a:xfrm>
          <a:prstGeom prst="rect">
            <a:avLst/>
          </a:prstGeom>
          <a:noFill/>
        </p:spPr>
        <p:txBody>
          <a:bodyPr wrap="none" rtlCol="0">
            <a:spAutoFit/>
          </a:bodyPr>
          <a:lstStyle/>
          <a:p>
            <a:pPr eaLnBrk="1" fontAlgn="auto" hangingPunct="1">
              <a:spcBef>
                <a:spcPts val="0"/>
              </a:spcBef>
              <a:spcAft>
                <a:spcPts val="0"/>
              </a:spcAft>
            </a:pPr>
            <a:r>
              <a:rPr lang="en-US" sz="2000" b="1" dirty="0" smtClean="0">
                <a:solidFill>
                  <a:prstClr val="black"/>
                </a:solidFill>
                <a:latin typeface="Times New Roman"/>
              </a:rPr>
              <a:t>Assembly using call –</a:t>
            </a:r>
            <a:r>
              <a:rPr lang="en-US" dirty="0" smtClean="0">
                <a:solidFill>
                  <a:prstClr val="black"/>
                </a:solidFill>
                <a:latin typeface="Times New Roman"/>
              </a:rPr>
              <a:t> </a:t>
            </a: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main:</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smtClean="0">
                <a:solidFill>
                  <a:prstClr val="black"/>
                </a:solidFill>
                <a:latin typeface="Times New Roman"/>
              </a:rPr>
              <a:t>	call func1;</a:t>
            </a:r>
          </a:p>
          <a:p>
            <a:pPr eaLnBrk="1" fontAlgn="auto" hangingPunct="1">
              <a:spcBef>
                <a:spcPts val="0"/>
              </a:spcBef>
              <a:spcAft>
                <a:spcPts val="0"/>
              </a:spcAft>
            </a:pPr>
            <a:r>
              <a:rPr lang="en-US" dirty="0" smtClean="0">
                <a:solidFill>
                  <a:prstClr val="black"/>
                </a:solidFill>
                <a:latin typeface="Times New Roman"/>
              </a:rPr>
              <a:t>	.</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func1:      .</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ret</a:t>
            </a:r>
            <a:endParaRPr lang="en-US" dirty="0">
              <a:solidFill>
                <a:prstClr val="black"/>
              </a:solidFill>
              <a:latin typeface="Times New Roman"/>
            </a:endParaRPr>
          </a:p>
        </p:txBody>
      </p:sp>
      <p:cxnSp>
        <p:nvCxnSpPr>
          <p:cNvPr id="15" name="Straight Connector 14"/>
          <p:cNvCxnSpPr/>
          <p:nvPr/>
        </p:nvCxnSpPr>
        <p:spPr>
          <a:xfrm>
            <a:off x="2438400" y="1371599"/>
            <a:ext cx="0" cy="4676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562600" y="1371598"/>
            <a:ext cx="0" cy="4676715"/>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ular Callout 16"/>
          <p:cNvSpPr/>
          <p:nvPr/>
        </p:nvSpPr>
        <p:spPr>
          <a:xfrm>
            <a:off x="5181600" y="2286000"/>
            <a:ext cx="1219200" cy="762000"/>
          </a:xfrm>
          <a:prstGeom prst="wedgeRectCallout">
            <a:avLst>
              <a:gd name="adj1" fmla="val 37376"/>
              <a:gd name="adj2" fmla="val 6966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No label on next statement.</a:t>
            </a:r>
            <a:endParaRPr lang="en-US" dirty="0">
              <a:solidFill>
                <a:prstClr val="white"/>
              </a:solidFill>
            </a:endParaRPr>
          </a:p>
        </p:txBody>
      </p:sp>
      <p:sp>
        <p:nvSpPr>
          <p:cNvPr id="19" name="Rectangular Callout 18"/>
          <p:cNvSpPr/>
          <p:nvPr/>
        </p:nvSpPr>
        <p:spPr>
          <a:xfrm>
            <a:off x="7420970" y="3973204"/>
            <a:ext cx="1295400" cy="990600"/>
          </a:xfrm>
          <a:prstGeom prst="wedgeRectCallout">
            <a:avLst>
              <a:gd name="adj1" fmla="val -66136"/>
              <a:gd name="adj2" fmla="val 790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How does  ‘ret’ know where to return to?</a:t>
            </a:r>
            <a:endParaRPr lang="en-US" dirty="0">
              <a:solidFill>
                <a:prstClr val="white"/>
              </a:solidFill>
            </a:endParaRPr>
          </a:p>
        </p:txBody>
      </p:sp>
    </p:spTree>
    <p:extLst>
      <p:ext uri="{BB962C8B-B14F-4D97-AF65-F5344CB8AC3E}">
        <p14:creationId xmlns:p14="http://schemas.microsoft.com/office/powerpoint/2010/main" val="1540282660"/>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instruction</a:t>
            </a:r>
            <a:endParaRPr lang="en-US" dirty="0"/>
          </a:p>
        </p:txBody>
      </p:sp>
      <p:sp>
        <p:nvSpPr>
          <p:cNvPr id="3" name="TextBox 2"/>
          <p:cNvSpPr txBox="1"/>
          <p:nvPr/>
        </p:nvSpPr>
        <p:spPr>
          <a:xfrm>
            <a:off x="152400" y="1143000"/>
            <a:ext cx="8610600" cy="4801314"/>
          </a:xfrm>
          <a:prstGeom prst="rect">
            <a:avLst/>
          </a:prstGeom>
          <a:noFill/>
        </p:spPr>
        <p:txBody>
          <a:bodyPr wrap="square" rtlCol="0">
            <a:spAutoFit/>
          </a:bodyPr>
          <a:lstStyle/>
          <a:p>
            <a:pPr marL="342900" indent="-342900" eaLnBrk="1" fontAlgn="auto" hangingPunct="1">
              <a:spcBef>
                <a:spcPts val="0"/>
              </a:spcBef>
              <a:spcAft>
                <a:spcPts val="0"/>
              </a:spcAft>
              <a:buFontTx/>
              <a:buAutoNum type="arabicPeriod"/>
            </a:pPr>
            <a:r>
              <a:rPr lang="en-US" b="1" dirty="0" smtClean="0">
                <a:solidFill>
                  <a:prstClr val="black"/>
                </a:solidFill>
                <a:latin typeface="Times New Roman"/>
              </a:rPr>
              <a:t>What is different in the call usage? What extra information would the assembler need to use the call and ret instruction?</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	There is no need for a label on the statement after the function call.</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Instead, with the “call” instruction, the return address (the statement after the call) is ‘remembered’. </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smtClean="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2. </a:t>
            </a:r>
            <a:r>
              <a:rPr lang="en-US" b="1" dirty="0" smtClean="0">
                <a:solidFill>
                  <a:prstClr val="black"/>
                </a:solidFill>
                <a:latin typeface="Times New Roman"/>
              </a:rPr>
              <a:t>How is the return address remembered?</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dirty="0" smtClean="0">
                <a:solidFill>
                  <a:prstClr val="black"/>
                </a:solidFill>
                <a:latin typeface="Times New Roman"/>
              </a:rPr>
              <a:t>	Return address is ‘</a:t>
            </a:r>
            <a:r>
              <a:rPr lang="en-US" dirty="0" err="1" smtClean="0">
                <a:solidFill>
                  <a:prstClr val="black"/>
                </a:solidFill>
                <a:latin typeface="Times New Roman"/>
              </a:rPr>
              <a:t>push’ed</a:t>
            </a:r>
            <a:r>
              <a:rPr lang="en-US" dirty="0" smtClean="0">
                <a:solidFill>
                  <a:prstClr val="black"/>
                </a:solidFill>
                <a:latin typeface="Times New Roman"/>
              </a:rPr>
              <a:t> onto a special segment of memory called Stack.</a:t>
            </a:r>
            <a:endParaRPr lang="en-US" dirty="0">
              <a:solidFill>
                <a:prstClr val="black"/>
              </a:solidFill>
              <a:latin typeface="Times New Roman"/>
            </a:endParaRPr>
          </a:p>
        </p:txBody>
      </p:sp>
      <p:sp>
        <p:nvSpPr>
          <p:cNvPr id="5" name="Rectangular Callout 4"/>
          <p:cNvSpPr/>
          <p:nvPr/>
        </p:nvSpPr>
        <p:spPr>
          <a:xfrm>
            <a:off x="762000" y="3200400"/>
            <a:ext cx="3124200" cy="1447800"/>
          </a:xfrm>
          <a:prstGeom prst="wedgeRectCallout">
            <a:avLst>
              <a:gd name="adj1" fmla="val 89251"/>
              <a:gd name="adj2" fmla="val -930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Address of the statement immediately after call.</a:t>
            </a:r>
          </a:p>
          <a:p>
            <a:pPr algn="ctr" eaLnBrk="1" fontAlgn="auto" hangingPunct="1">
              <a:spcBef>
                <a:spcPts val="0"/>
              </a:spcBef>
              <a:spcAft>
                <a:spcPts val="0"/>
              </a:spcAft>
            </a:pPr>
            <a:r>
              <a:rPr lang="en-US" b="1" dirty="0" smtClean="0">
                <a:solidFill>
                  <a:srgbClr val="F79646"/>
                </a:solidFill>
              </a:rPr>
              <a:t>call func1;</a:t>
            </a:r>
          </a:p>
          <a:p>
            <a:pPr eaLnBrk="1" fontAlgn="auto" hangingPunct="1">
              <a:spcBef>
                <a:spcPts val="0"/>
              </a:spcBef>
              <a:spcAft>
                <a:spcPts val="0"/>
              </a:spcAft>
            </a:pPr>
            <a:r>
              <a:rPr lang="en-US" b="1" dirty="0" smtClean="0">
                <a:solidFill>
                  <a:srgbClr val="F79646"/>
                </a:solidFill>
              </a:rPr>
              <a:t>         RA : .</a:t>
            </a:r>
          </a:p>
          <a:p>
            <a:pPr eaLnBrk="1" fontAlgn="auto" hangingPunct="1">
              <a:spcBef>
                <a:spcPts val="0"/>
              </a:spcBef>
              <a:spcAft>
                <a:spcPts val="0"/>
              </a:spcAft>
            </a:pPr>
            <a:r>
              <a:rPr lang="en-US" b="1" dirty="0">
                <a:solidFill>
                  <a:srgbClr val="F79646"/>
                </a:solidFill>
              </a:rPr>
              <a:t>	</a:t>
            </a:r>
            <a:r>
              <a:rPr lang="en-US" b="1" dirty="0" smtClean="0">
                <a:solidFill>
                  <a:srgbClr val="F79646"/>
                </a:solidFill>
              </a:rPr>
              <a:t>  . </a:t>
            </a:r>
          </a:p>
        </p:txBody>
      </p:sp>
    </p:spTree>
    <p:extLst>
      <p:ext uri="{BB962C8B-B14F-4D97-AF65-F5344CB8AC3E}">
        <p14:creationId xmlns:p14="http://schemas.microsoft.com/office/powerpoint/2010/main" val="276431229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a:t>
            </a:r>
            <a:endParaRPr lang="en-US" dirty="0"/>
          </a:p>
        </p:txBody>
      </p:sp>
      <p:sp>
        <p:nvSpPr>
          <p:cNvPr id="3" name="TextBox 2"/>
          <p:cNvSpPr txBox="1"/>
          <p:nvPr/>
        </p:nvSpPr>
        <p:spPr>
          <a:xfrm>
            <a:off x="304800" y="1219200"/>
            <a:ext cx="4495800" cy="4801314"/>
          </a:xfrm>
          <a:prstGeom prst="rect">
            <a:avLst/>
          </a:prstGeom>
          <a:noFill/>
        </p:spPr>
        <p:txBody>
          <a:bodyPr wrap="square" rtlCol="0">
            <a:spAutoFit/>
          </a:bodyPr>
          <a:lstStyle/>
          <a:p>
            <a:pPr marL="342900" indent="-342900" eaLnBrk="1" fontAlgn="auto" hangingPunct="1">
              <a:spcBef>
                <a:spcPts val="0"/>
              </a:spcBef>
              <a:spcAft>
                <a:spcPts val="0"/>
              </a:spcAft>
              <a:buFontTx/>
              <a:buAutoNum type="arabicPeriod"/>
            </a:pPr>
            <a:r>
              <a:rPr lang="en-US" b="1" dirty="0" smtClean="0">
                <a:solidFill>
                  <a:prstClr val="black"/>
                </a:solidFill>
                <a:latin typeface="Times New Roman"/>
              </a:rPr>
              <a:t>What is a Stack?</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Stack is a special data structure.</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b="1" dirty="0" smtClean="0">
                <a:solidFill>
                  <a:prstClr val="black"/>
                </a:solidFill>
                <a:latin typeface="Times New Roman"/>
              </a:rPr>
              <a:t>2. What are the uses of Stack?</a:t>
            </a:r>
          </a:p>
          <a:p>
            <a:pPr eaLnBrk="1" fontAlgn="auto" hangingPunct="1">
              <a:spcBef>
                <a:spcPts val="0"/>
              </a:spcBef>
              <a:spcAft>
                <a:spcPts val="0"/>
              </a:spcAft>
            </a:pPr>
            <a:r>
              <a:rPr lang="en-US" dirty="0">
                <a:solidFill>
                  <a:prstClr val="black"/>
                </a:solidFill>
                <a:latin typeface="Times New Roman"/>
              </a:rPr>
              <a:t>	a</a:t>
            </a:r>
            <a:r>
              <a:rPr lang="en-US" dirty="0" smtClean="0">
                <a:solidFill>
                  <a:prstClr val="black"/>
                </a:solidFill>
                <a:latin typeface="Times New Roman"/>
              </a:rPr>
              <a:t>. Retain base addresses as is after a function has returned.</a:t>
            </a:r>
          </a:p>
          <a:p>
            <a:pPr eaLnBrk="1" fontAlgn="auto" hangingPunct="1">
              <a:spcBef>
                <a:spcPts val="0"/>
              </a:spcBef>
              <a:spcAft>
                <a:spcPts val="0"/>
              </a:spcAft>
            </a:pPr>
            <a:r>
              <a:rPr lang="en-US" dirty="0" smtClean="0">
                <a:solidFill>
                  <a:prstClr val="black"/>
                </a:solidFill>
                <a:latin typeface="Times New Roman"/>
              </a:rPr>
              <a:t>	b. </a:t>
            </a:r>
            <a:r>
              <a:rPr lang="en-US" dirty="0">
                <a:solidFill>
                  <a:prstClr val="black"/>
                </a:solidFill>
                <a:latin typeface="Times New Roman"/>
              </a:rPr>
              <a:t>Store “Return Address” after a “call” </a:t>
            </a:r>
            <a:r>
              <a:rPr lang="en-US" dirty="0" smtClean="0">
                <a:solidFill>
                  <a:prstClr val="black"/>
                </a:solidFill>
                <a:latin typeface="Times New Roman"/>
              </a:rPr>
              <a:t>instruction.        </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c. Parameter passing between functions.</a:t>
            </a:r>
          </a:p>
          <a:p>
            <a:pPr eaLnBrk="1" fontAlgn="auto" hangingPunct="1">
              <a:spcBef>
                <a:spcPts val="0"/>
              </a:spcBef>
              <a:spcAft>
                <a:spcPts val="0"/>
              </a:spcAft>
            </a:pPr>
            <a:endParaRPr lang="en-US" dirty="0">
              <a:solidFill>
                <a:prstClr val="black"/>
              </a:solidFill>
              <a:latin typeface="Times New Roman"/>
            </a:endParaRPr>
          </a:p>
          <a:p>
            <a:pPr eaLnBrk="1" fontAlgn="auto" hangingPunct="1">
              <a:spcBef>
                <a:spcPts val="0"/>
              </a:spcBef>
              <a:spcAft>
                <a:spcPts val="0"/>
              </a:spcAft>
            </a:pPr>
            <a:r>
              <a:rPr lang="en-US" b="1" dirty="0" smtClean="0">
                <a:solidFill>
                  <a:prstClr val="black"/>
                </a:solidFill>
                <a:latin typeface="Times New Roman"/>
              </a:rPr>
              <a:t>3. How to access the Stack?</a:t>
            </a:r>
          </a:p>
          <a:p>
            <a:pPr eaLnBrk="1" fontAlgn="auto" hangingPunct="1">
              <a:spcBef>
                <a:spcPts val="0"/>
              </a:spcBef>
              <a:spcAft>
                <a:spcPts val="0"/>
              </a:spcAft>
            </a:pPr>
            <a:r>
              <a:rPr lang="en-US" dirty="0" smtClean="0">
                <a:solidFill>
                  <a:prstClr val="black"/>
                </a:solidFill>
                <a:latin typeface="Times New Roman"/>
              </a:rPr>
              <a:t>	push and pop instructions.</a:t>
            </a:r>
            <a:br>
              <a:rPr lang="en-US" dirty="0" smtClean="0">
                <a:solidFill>
                  <a:prstClr val="black"/>
                </a:solidFill>
                <a:latin typeface="Times New Roman"/>
              </a:rPr>
            </a:br>
            <a:r>
              <a:rPr lang="en-US" dirty="0" smtClean="0">
                <a:solidFill>
                  <a:prstClr val="black"/>
                </a:solidFill>
                <a:latin typeface="Times New Roman"/>
              </a:rPr>
              <a:t>	push – adds a new value to the stack</a:t>
            </a:r>
          </a:p>
          <a:p>
            <a:pPr eaLnBrk="1" fontAlgn="auto" hangingPunct="1">
              <a:spcBef>
                <a:spcPts val="0"/>
              </a:spcBef>
              <a:spcAft>
                <a:spcPts val="0"/>
              </a:spcAft>
            </a:pPr>
            <a:r>
              <a:rPr lang="en-US" dirty="0">
                <a:solidFill>
                  <a:prstClr val="black"/>
                </a:solidFill>
                <a:latin typeface="Times New Roman"/>
              </a:rPr>
              <a:t>	</a:t>
            </a:r>
            <a:r>
              <a:rPr lang="en-US" dirty="0" smtClean="0">
                <a:solidFill>
                  <a:prstClr val="black"/>
                </a:solidFill>
                <a:latin typeface="Times New Roman"/>
              </a:rPr>
              <a:t>pop – removes a data value from the stack.</a:t>
            </a:r>
            <a:endParaRPr lang="en-US" dirty="0">
              <a:solidFill>
                <a:prstClr val="black"/>
              </a:solidFill>
              <a:latin typeface="Times New Roman"/>
            </a:endParaRPr>
          </a:p>
          <a:p>
            <a:pPr eaLnBrk="1" fontAlgn="auto" hangingPunct="1">
              <a:spcBef>
                <a:spcPts val="0"/>
              </a:spcBef>
              <a:spcAft>
                <a:spcPts val="0"/>
              </a:spcAft>
            </a:pPr>
            <a:endParaRPr lang="en-US" dirty="0">
              <a:solidFill>
                <a:prstClr val="black"/>
              </a:solidFill>
              <a:latin typeface="Times New Roman"/>
            </a:endParaRPr>
          </a:p>
        </p:txBody>
      </p:sp>
      <p:graphicFrame>
        <p:nvGraphicFramePr>
          <p:cNvPr id="7" name="Table 6"/>
          <p:cNvGraphicFramePr>
            <a:graphicFrameLocks noGrp="1"/>
          </p:cNvGraphicFramePr>
          <p:nvPr>
            <p:extLst>
              <p:ext uri="{D42A27DB-BD31-4B8C-83A1-F6EECF244321}">
                <p14:modId xmlns:p14="http://schemas.microsoft.com/office/powerpoint/2010/main" val="1763100594"/>
              </p:ext>
            </p:extLst>
          </p:nvPr>
        </p:nvGraphicFramePr>
        <p:xfrm>
          <a:off x="5943600" y="1447800"/>
          <a:ext cx="1676400" cy="5003800"/>
        </p:xfrm>
        <a:graphic>
          <a:graphicData uri="http://schemas.openxmlformats.org/drawingml/2006/table">
            <a:tbl>
              <a:tblPr>
                <a:tableStyleId>{5940675A-B579-460E-94D1-54222C63F5DA}</a:tableStyleId>
              </a:tblPr>
              <a:tblGrid>
                <a:gridCol w="1676400"/>
              </a:tblGrid>
              <a:tr h="625475">
                <a:tc>
                  <a:txBody>
                    <a:bodyPr/>
                    <a:lstStyle/>
                    <a:p>
                      <a:endParaRPr lang="en-US" dirty="0"/>
                    </a:p>
                  </a:txBody>
                  <a:tcPr/>
                </a:tc>
              </a:tr>
              <a:tr h="625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Base Addresses</a:t>
                      </a:r>
                    </a:p>
                  </a:txBody>
                  <a:tcPr/>
                </a:tc>
              </a:tr>
              <a:tr h="625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Return Address</a:t>
                      </a:r>
                    </a:p>
                  </a:txBody>
                  <a:tcPr/>
                </a:tc>
              </a:tr>
              <a:tr h="625475">
                <a:tc>
                  <a:txBody>
                    <a:bodyPr/>
                    <a:lstStyle/>
                    <a:p>
                      <a:r>
                        <a:rPr lang="en-US" dirty="0" smtClean="0"/>
                        <a:t>Parameters</a:t>
                      </a:r>
                      <a:endParaRPr lang="en-US" dirty="0"/>
                    </a:p>
                  </a:txBody>
                  <a:tcPr/>
                </a:tc>
              </a:tr>
              <a:tr h="625475">
                <a:tc>
                  <a:txBody>
                    <a:bodyPr/>
                    <a:lstStyle/>
                    <a:p>
                      <a:endParaRPr lang="en-US"/>
                    </a:p>
                  </a:txBody>
                  <a:tcPr/>
                </a:tc>
              </a:tr>
              <a:tr h="625475">
                <a:tc>
                  <a:txBody>
                    <a:bodyPr/>
                    <a:lstStyle/>
                    <a:p>
                      <a:endParaRPr lang="en-US"/>
                    </a:p>
                  </a:txBody>
                  <a:tcPr/>
                </a:tc>
              </a:tr>
              <a:tr h="625475">
                <a:tc>
                  <a:txBody>
                    <a:bodyPr/>
                    <a:lstStyle/>
                    <a:p>
                      <a:endParaRPr lang="en-US"/>
                    </a:p>
                  </a:txBody>
                  <a:tcPr/>
                </a:tc>
              </a:tr>
              <a:tr h="625475">
                <a:tc>
                  <a:txBody>
                    <a:bodyPr/>
                    <a:lstStyle/>
                    <a:p>
                      <a:endParaRPr lang="en-US" dirty="0"/>
                    </a:p>
                  </a:txBody>
                  <a:tcPr/>
                </a:tc>
              </a:tr>
            </a:tbl>
          </a:graphicData>
        </a:graphic>
      </p:graphicFrame>
      <p:cxnSp>
        <p:nvCxnSpPr>
          <p:cNvPr id="9" name="Straight Arrow Connector 8"/>
          <p:cNvCxnSpPr/>
          <p:nvPr/>
        </p:nvCxnSpPr>
        <p:spPr>
          <a:xfrm flipV="1">
            <a:off x="4800600" y="2362200"/>
            <a:ext cx="1066800" cy="114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382814" y="2971800"/>
            <a:ext cx="1484586"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038600" y="3429000"/>
            <a:ext cx="1828800" cy="1908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79612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Registers of the Stack</a:t>
            </a:r>
            <a:endParaRPr lang="en-US" dirty="0"/>
          </a:p>
        </p:txBody>
      </p:sp>
      <p:sp>
        <p:nvSpPr>
          <p:cNvPr id="3" name="Content Placeholder 2"/>
          <p:cNvSpPr>
            <a:spLocks noGrp="1"/>
          </p:cNvSpPr>
          <p:nvPr>
            <p:ph idx="1"/>
          </p:nvPr>
        </p:nvSpPr>
        <p:spPr>
          <a:xfrm>
            <a:off x="457200" y="1190625"/>
            <a:ext cx="3733800" cy="5508625"/>
          </a:xfrm>
        </p:spPr>
        <p:txBody>
          <a:bodyPr/>
          <a:lstStyle/>
          <a:p>
            <a:r>
              <a:rPr lang="en-US" b="1" dirty="0" err="1" smtClean="0"/>
              <a:t>ess</a:t>
            </a:r>
            <a:r>
              <a:rPr lang="en-US" sz="2400" dirty="0" smtClean="0"/>
              <a:t> - &gt; Stack Segment Register</a:t>
            </a:r>
          </a:p>
          <a:p>
            <a:pPr marL="0" indent="0">
              <a:buNone/>
            </a:pPr>
            <a:r>
              <a:rPr lang="en-US" sz="2400" dirty="0"/>
              <a:t> </a:t>
            </a:r>
            <a:r>
              <a:rPr lang="en-US" sz="2400" dirty="0" smtClean="0"/>
              <a:t>   - Points to the part of memory where stack starts.</a:t>
            </a:r>
          </a:p>
          <a:p>
            <a:r>
              <a:rPr lang="en-US" b="1" dirty="0" err="1" smtClean="0"/>
              <a:t>esp</a:t>
            </a:r>
            <a:r>
              <a:rPr lang="en-US" sz="2400" dirty="0" smtClean="0"/>
              <a:t> - &gt; Stack Pointer Register</a:t>
            </a:r>
          </a:p>
          <a:p>
            <a:pPr marL="0" indent="0">
              <a:buNone/>
            </a:pPr>
            <a:r>
              <a:rPr lang="en-US" sz="2400" dirty="0"/>
              <a:t> </a:t>
            </a:r>
            <a:r>
              <a:rPr lang="en-US" sz="2400" dirty="0" smtClean="0"/>
              <a:t>   - Points to the top of the stack(location where the last data is stored on stack).</a:t>
            </a:r>
          </a:p>
          <a:p>
            <a:r>
              <a:rPr lang="en-US" sz="2400" b="1" dirty="0" err="1" smtClean="0"/>
              <a:t>ebp</a:t>
            </a:r>
            <a:r>
              <a:rPr lang="en-US" sz="2400" dirty="0" smtClean="0"/>
              <a:t> - &gt; Base Pointer Register</a:t>
            </a:r>
          </a:p>
          <a:p>
            <a:pPr marL="0" indent="0">
              <a:buNone/>
            </a:pPr>
            <a:r>
              <a:rPr lang="en-US" sz="2400" dirty="0"/>
              <a:t> </a:t>
            </a:r>
            <a:r>
              <a:rPr lang="en-US" sz="2400" dirty="0" smtClean="0"/>
              <a:t>   - Points to the base of a stack frame.</a:t>
            </a:r>
          </a:p>
          <a:p>
            <a:endParaRPr lang="en-US" sz="2400" dirty="0" smtClean="0"/>
          </a:p>
          <a:p>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2680370400"/>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5" name="TextBox 4"/>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ess</a:t>
            </a:r>
            <a:r>
              <a:rPr lang="en-US" dirty="0" smtClean="0">
                <a:solidFill>
                  <a:prstClr val="black"/>
                </a:solidFill>
                <a:latin typeface="Times New Roman"/>
              </a:rPr>
              <a:t> -&gt;</a:t>
            </a:r>
            <a:endParaRPr lang="en-US" dirty="0">
              <a:solidFill>
                <a:prstClr val="black"/>
              </a:solidFill>
              <a:latin typeface="Times New Roman"/>
            </a:endParaRPr>
          </a:p>
        </p:txBody>
      </p:sp>
      <p:graphicFrame>
        <p:nvGraphicFramePr>
          <p:cNvPr id="7" name="Table 6"/>
          <p:cNvGraphicFramePr>
            <a:graphicFrameLocks noGrp="1"/>
          </p:cNvGraphicFramePr>
          <p:nvPr>
            <p:extLst>
              <p:ext uri="{D42A27DB-BD31-4B8C-83A1-F6EECF244321}">
                <p14:modId xmlns:p14="http://schemas.microsoft.com/office/powerpoint/2010/main" val="1229616635"/>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8" name="TextBox 7"/>
          <p:cNvSpPr txBox="1"/>
          <p:nvPr/>
        </p:nvSpPr>
        <p:spPr>
          <a:xfrm>
            <a:off x="4486206" y="44196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esp</a:t>
            </a:r>
            <a:r>
              <a:rPr lang="en-US" dirty="0" smtClean="0">
                <a:solidFill>
                  <a:prstClr val="black"/>
                </a:solidFill>
                <a:latin typeface="Times New Roman"/>
              </a:rPr>
              <a:t> -&gt;</a:t>
            </a:r>
            <a:endParaRPr lang="en-US" dirty="0">
              <a:solidFill>
                <a:prstClr val="black"/>
              </a:solidFill>
              <a:latin typeface="Times New Roman"/>
            </a:endParaRPr>
          </a:p>
        </p:txBody>
      </p:sp>
      <p:sp>
        <p:nvSpPr>
          <p:cNvPr id="9" name="TextBox 8"/>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a:t>
            </a:r>
            <a:endParaRPr lang="en-US" dirty="0">
              <a:solidFill>
                <a:prstClr val="black"/>
              </a:solidFill>
              <a:latin typeface="Times New Roman"/>
            </a:endParaRPr>
          </a:p>
        </p:txBody>
      </p:sp>
    </p:spTree>
    <p:extLst>
      <p:ext uri="{BB962C8B-B14F-4D97-AF65-F5344CB8AC3E}">
        <p14:creationId xmlns:p14="http://schemas.microsoft.com/office/powerpoint/2010/main" val="2723673703"/>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2720617" cy="1938992"/>
          </a:xfrm>
          <a:prstGeom prst="rect">
            <a:avLst/>
          </a:prstGeom>
          <a:noFill/>
        </p:spPr>
        <p:txBody>
          <a:bodyPr wrap="none" rtlCol="0">
            <a:spAutoFit/>
          </a:bodyPr>
          <a:lstStyle/>
          <a:p>
            <a:pPr marL="457200" indent="-457200" eaLnBrk="1" fontAlgn="auto" hangingPunct="1">
              <a:spcBef>
                <a:spcPts val="0"/>
              </a:spcBef>
              <a:spcAft>
                <a:spcPts val="0"/>
              </a:spcAft>
              <a:buFontTx/>
              <a:buAutoNum type="arabicPeriod"/>
            </a:pPr>
            <a:r>
              <a:rPr lang="en-US" sz="2400" dirty="0" smtClean="0">
                <a:solidFill>
                  <a:prstClr val="black"/>
                </a:solidFill>
                <a:latin typeface="Times New Roman"/>
              </a:rPr>
              <a:t>push</a:t>
            </a:r>
          </a:p>
          <a:p>
            <a:pPr eaLnBrk="1" fontAlgn="auto" hangingPunct="1">
              <a:spcBef>
                <a:spcPts val="0"/>
              </a:spcBef>
              <a:spcAft>
                <a:spcPts val="0"/>
              </a:spcAft>
            </a:pPr>
            <a:r>
              <a:rPr lang="en-US" sz="2400" dirty="0" smtClean="0">
                <a:solidFill>
                  <a:prstClr val="black"/>
                </a:solidFill>
                <a:latin typeface="Times New Roman"/>
              </a:rPr>
              <a:t>Example : </a:t>
            </a:r>
            <a:r>
              <a:rPr lang="en-US" sz="2400" dirty="0" err="1" smtClean="0">
                <a:solidFill>
                  <a:prstClr val="black"/>
                </a:solidFill>
                <a:latin typeface="Times New Roman"/>
              </a:rPr>
              <a:t>pushl</a:t>
            </a:r>
            <a:r>
              <a:rPr lang="en-US" sz="2400" dirty="0" smtClean="0">
                <a:solidFill>
                  <a:prstClr val="black"/>
                </a:solidFill>
                <a:latin typeface="Times New Roman"/>
              </a:rPr>
              <a:t> $10</a:t>
            </a: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1179903677"/>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ess</a:t>
            </a:r>
            <a:r>
              <a:rPr lang="en-US" dirty="0" smtClean="0">
                <a:solidFill>
                  <a:prstClr val="black"/>
                </a:solidFill>
                <a:latin typeface="Times New Roman"/>
              </a:rPr>
              <a:t> -&gt;</a:t>
            </a:r>
            <a:endParaRPr lang="en-US" dirty="0">
              <a:solidFill>
                <a:prstClr val="black"/>
              </a:solidFill>
              <a:latin typeface="Times New Roman"/>
            </a:endParaRPr>
          </a:p>
        </p:txBody>
      </p:sp>
      <p:graphicFrame>
        <p:nvGraphicFramePr>
          <p:cNvPr id="11" name="Table 10"/>
          <p:cNvGraphicFramePr>
            <a:graphicFrameLocks noGrp="1"/>
          </p:cNvGraphicFramePr>
          <p:nvPr>
            <p:extLst>
              <p:ext uri="{D42A27DB-BD31-4B8C-83A1-F6EECF244321}">
                <p14:modId xmlns:p14="http://schemas.microsoft.com/office/powerpoint/2010/main" val="2240971869"/>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86206" y="44196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esp</a:t>
            </a:r>
            <a:r>
              <a:rPr lang="en-US" dirty="0" smtClean="0">
                <a:solidFill>
                  <a:prstClr val="black"/>
                </a:solidFill>
                <a:latin typeface="Times New Roman"/>
              </a:rPr>
              <a:t> -&gt;</a:t>
            </a:r>
            <a:endParaRPr lang="en-US" dirty="0">
              <a:solidFill>
                <a:prstClr val="black"/>
              </a:solidFill>
              <a:latin typeface="Times New Roman"/>
            </a:endParaRP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a:t>
            </a:r>
            <a:endParaRPr lang="en-US" dirty="0">
              <a:solidFill>
                <a:prstClr val="black"/>
              </a:solidFill>
              <a:latin typeface="Times New Roman"/>
            </a:endParaRPr>
          </a:p>
        </p:txBody>
      </p:sp>
    </p:spTree>
    <p:extLst>
      <p:ext uri="{BB962C8B-B14F-4D97-AF65-F5344CB8AC3E}">
        <p14:creationId xmlns:p14="http://schemas.microsoft.com/office/powerpoint/2010/main" val="3916100226"/>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3105337" cy="2677656"/>
          </a:xfrm>
          <a:prstGeom prst="rect">
            <a:avLst/>
          </a:prstGeom>
          <a:noFill/>
        </p:spPr>
        <p:txBody>
          <a:bodyPr wrap="none" rtlCol="0">
            <a:spAutoFit/>
          </a:bodyPr>
          <a:lstStyle/>
          <a:p>
            <a:pPr marL="457200" indent="-457200" eaLnBrk="1" fontAlgn="auto" hangingPunct="1">
              <a:spcBef>
                <a:spcPts val="0"/>
              </a:spcBef>
              <a:spcAft>
                <a:spcPts val="0"/>
              </a:spcAft>
              <a:buFontTx/>
              <a:buAutoNum type="arabicPeriod"/>
            </a:pPr>
            <a:r>
              <a:rPr lang="en-US" sz="2400" dirty="0" smtClean="0">
                <a:solidFill>
                  <a:prstClr val="black"/>
                </a:solidFill>
                <a:latin typeface="Times New Roman"/>
              </a:rPr>
              <a:t>push</a:t>
            </a:r>
          </a:p>
          <a:p>
            <a:pPr eaLnBrk="1" fontAlgn="auto" hangingPunct="1">
              <a:spcBef>
                <a:spcPts val="0"/>
              </a:spcBef>
              <a:spcAft>
                <a:spcPts val="0"/>
              </a:spcAft>
            </a:pPr>
            <a:r>
              <a:rPr lang="en-US" sz="2400" dirty="0" smtClean="0">
                <a:solidFill>
                  <a:prstClr val="black"/>
                </a:solidFill>
                <a:latin typeface="Times New Roman"/>
              </a:rPr>
              <a:t>Example : </a:t>
            </a:r>
            <a:r>
              <a:rPr lang="en-US" sz="2400" dirty="0" err="1" smtClean="0">
                <a:solidFill>
                  <a:prstClr val="black"/>
                </a:solidFill>
                <a:latin typeface="Times New Roman"/>
              </a:rPr>
              <a:t>pushl</a:t>
            </a:r>
            <a:r>
              <a:rPr lang="en-US" sz="2400" dirty="0" smtClean="0">
                <a:solidFill>
                  <a:prstClr val="black"/>
                </a:solidFill>
                <a:latin typeface="Times New Roman"/>
              </a:rPr>
              <a:t> $10</a:t>
            </a: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r>
              <a:rPr lang="en-US" sz="2400" dirty="0" smtClean="0">
                <a:solidFill>
                  <a:prstClr val="black"/>
                </a:solidFill>
                <a:latin typeface="Times New Roman"/>
              </a:rPr>
              <a:t>Step 1 – Decrement </a:t>
            </a:r>
            <a:r>
              <a:rPr lang="en-US" sz="2400" dirty="0" err="1" smtClean="0">
                <a:solidFill>
                  <a:prstClr val="black"/>
                </a:solidFill>
                <a:latin typeface="Times New Roman"/>
              </a:rPr>
              <a:t>esp</a:t>
            </a: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2996482147"/>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ess</a:t>
            </a:r>
            <a:r>
              <a:rPr lang="en-US" dirty="0" smtClean="0">
                <a:solidFill>
                  <a:prstClr val="black"/>
                </a:solidFill>
                <a:latin typeface="Times New Roman"/>
              </a:rPr>
              <a:t> -&gt;</a:t>
            </a:r>
            <a:endParaRPr lang="en-US" dirty="0">
              <a:solidFill>
                <a:prstClr val="black"/>
              </a:solidFill>
              <a:latin typeface="Times New Roman"/>
            </a:endParaRPr>
          </a:p>
        </p:txBody>
      </p:sp>
      <p:graphicFrame>
        <p:nvGraphicFramePr>
          <p:cNvPr id="11" name="Table 10"/>
          <p:cNvGraphicFramePr>
            <a:graphicFrameLocks noGrp="1"/>
          </p:cNvGraphicFramePr>
          <p:nvPr>
            <p:extLst>
              <p:ext uri="{D42A27DB-BD31-4B8C-83A1-F6EECF244321}">
                <p14:modId xmlns:p14="http://schemas.microsoft.com/office/powerpoint/2010/main" val="1070633678"/>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60558" y="4050268"/>
            <a:ext cx="756938"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esp</a:t>
            </a:r>
            <a:r>
              <a:rPr lang="en-US" dirty="0" smtClean="0">
                <a:solidFill>
                  <a:prstClr val="black"/>
                </a:solidFill>
                <a:latin typeface="Times New Roman"/>
              </a:rPr>
              <a:t> -&gt;</a:t>
            </a:r>
            <a:endParaRPr lang="en-US" dirty="0">
              <a:solidFill>
                <a:prstClr val="black"/>
              </a:solidFill>
              <a:latin typeface="Times New Roman"/>
            </a:endParaRP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a:t>
            </a:r>
            <a:endParaRPr lang="en-US" dirty="0">
              <a:solidFill>
                <a:prstClr val="black"/>
              </a:solidFill>
              <a:latin typeface="Times New Roman"/>
            </a:endParaRPr>
          </a:p>
        </p:txBody>
      </p:sp>
    </p:spTree>
    <p:extLst>
      <p:ext uri="{BB962C8B-B14F-4D97-AF65-F5344CB8AC3E}">
        <p14:creationId xmlns:p14="http://schemas.microsoft.com/office/powerpoint/2010/main" val="4207543829"/>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3586238" cy="3416320"/>
          </a:xfrm>
          <a:prstGeom prst="rect">
            <a:avLst/>
          </a:prstGeom>
          <a:noFill/>
        </p:spPr>
        <p:txBody>
          <a:bodyPr wrap="none" rtlCol="0">
            <a:spAutoFit/>
          </a:bodyPr>
          <a:lstStyle/>
          <a:p>
            <a:pPr marL="457200" indent="-457200" eaLnBrk="1" fontAlgn="auto" hangingPunct="1">
              <a:spcBef>
                <a:spcPts val="0"/>
              </a:spcBef>
              <a:spcAft>
                <a:spcPts val="0"/>
              </a:spcAft>
              <a:buFontTx/>
              <a:buAutoNum type="arabicPeriod"/>
            </a:pPr>
            <a:r>
              <a:rPr lang="en-US" sz="2400" dirty="0" smtClean="0">
                <a:solidFill>
                  <a:prstClr val="black"/>
                </a:solidFill>
                <a:latin typeface="Times New Roman"/>
              </a:rPr>
              <a:t>push</a:t>
            </a:r>
          </a:p>
          <a:p>
            <a:pPr eaLnBrk="1" fontAlgn="auto" hangingPunct="1">
              <a:spcBef>
                <a:spcPts val="0"/>
              </a:spcBef>
              <a:spcAft>
                <a:spcPts val="0"/>
              </a:spcAft>
            </a:pPr>
            <a:r>
              <a:rPr lang="en-US" sz="2400" dirty="0" smtClean="0">
                <a:solidFill>
                  <a:prstClr val="black"/>
                </a:solidFill>
                <a:latin typeface="Times New Roman"/>
              </a:rPr>
              <a:t>Example : </a:t>
            </a:r>
            <a:r>
              <a:rPr lang="en-US" sz="2400" dirty="0" err="1" smtClean="0">
                <a:solidFill>
                  <a:prstClr val="black"/>
                </a:solidFill>
                <a:latin typeface="Times New Roman"/>
              </a:rPr>
              <a:t>pushl</a:t>
            </a:r>
            <a:r>
              <a:rPr lang="en-US" sz="2400" dirty="0" smtClean="0">
                <a:solidFill>
                  <a:prstClr val="black"/>
                </a:solidFill>
                <a:latin typeface="Times New Roman"/>
              </a:rPr>
              <a:t> $10</a:t>
            </a: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r>
              <a:rPr lang="en-US" sz="2400" dirty="0" smtClean="0">
                <a:solidFill>
                  <a:prstClr val="black"/>
                </a:solidFill>
                <a:latin typeface="Times New Roman"/>
              </a:rPr>
              <a:t>Step 1 – Decrement </a:t>
            </a:r>
            <a:r>
              <a:rPr lang="en-US" sz="2400" dirty="0" err="1" smtClean="0">
                <a:solidFill>
                  <a:prstClr val="black"/>
                </a:solidFill>
                <a:latin typeface="Times New Roman"/>
              </a:rPr>
              <a:t>esp</a:t>
            </a: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r>
              <a:rPr lang="en-US" sz="2400" dirty="0" smtClean="0">
                <a:solidFill>
                  <a:prstClr val="black"/>
                </a:solidFill>
                <a:latin typeface="Times New Roman"/>
              </a:rPr>
              <a:t>Step 2 – Push 10 onto stack</a:t>
            </a: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3485236151"/>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pPr algn="ctr"/>
                      <a:r>
                        <a:rPr lang="en-US" dirty="0" smtClean="0"/>
                        <a:t>10</a:t>
                      </a:r>
                      <a:endParaRPr lang="en-US" dirty="0"/>
                    </a:p>
                  </a:txBody>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ess</a:t>
            </a:r>
            <a:r>
              <a:rPr lang="en-US" dirty="0" smtClean="0">
                <a:solidFill>
                  <a:prstClr val="black"/>
                </a:solidFill>
                <a:latin typeface="Times New Roman"/>
              </a:rPr>
              <a:t> -&gt;</a:t>
            </a:r>
            <a:endParaRPr lang="en-US" dirty="0">
              <a:solidFill>
                <a:prstClr val="black"/>
              </a:solidFill>
              <a:latin typeface="Times New Roman"/>
            </a:endParaRPr>
          </a:p>
        </p:txBody>
      </p:sp>
      <p:graphicFrame>
        <p:nvGraphicFramePr>
          <p:cNvPr id="11" name="Table 10"/>
          <p:cNvGraphicFramePr>
            <a:graphicFrameLocks noGrp="1"/>
          </p:cNvGraphicFramePr>
          <p:nvPr>
            <p:extLst>
              <p:ext uri="{D42A27DB-BD31-4B8C-83A1-F6EECF244321}">
                <p14:modId xmlns:p14="http://schemas.microsoft.com/office/powerpoint/2010/main" val="3271652224"/>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60558" y="4050268"/>
            <a:ext cx="756938"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esp</a:t>
            </a:r>
            <a:r>
              <a:rPr lang="en-US" dirty="0" smtClean="0">
                <a:solidFill>
                  <a:prstClr val="black"/>
                </a:solidFill>
                <a:latin typeface="Times New Roman"/>
              </a:rPr>
              <a:t> -&gt;</a:t>
            </a:r>
            <a:endParaRPr lang="en-US" dirty="0">
              <a:solidFill>
                <a:prstClr val="black"/>
              </a:solidFill>
              <a:latin typeface="Times New Roman"/>
            </a:endParaRP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a:t>
            </a:r>
            <a:endParaRPr lang="en-US" dirty="0">
              <a:solidFill>
                <a:prstClr val="black"/>
              </a:solidFill>
              <a:latin typeface="Times New Roman"/>
            </a:endParaRPr>
          </a:p>
        </p:txBody>
      </p:sp>
    </p:spTree>
    <p:extLst>
      <p:ext uri="{BB962C8B-B14F-4D97-AF65-F5344CB8AC3E}">
        <p14:creationId xmlns:p14="http://schemas.microsoft.com/office/powerpoint/2010/main" val="2384190367"/>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2821606" cy="2308324"/>
          </a:xfrm>
          <a:prstGeom prst="rect">
            <a:avLst/>
          </a:prstGeom>
          <a:noFill/>
        </p:spPr>
        <p:txBody>
          <a:bodyPr wrap="none" rtlCol="0">
            <a:spAutoFit/>
          </a:bodyPr>
          <a:lstStyle/>
          <a:p>
            <a:pPr eaLnBrk="1" fontAlgn="auto" hangingPunct="1">
              <a:spcBef>
                <a:spcPts val="0"/>
              </a:spcBef>
              <a:spcAft>
                <a:spcPts val="0"/>
              </a:spcAft>
            </a:pPr>
            <a:r>
              <a:rPr lang="en-US" sz="2400" dirty="0" smtClean="0">
                <a:solidFill>
                  <a:prstClr val="black"/>
                </a:solidFill>
                <a:latin typeface="Times New Roman"/>
              </a:rPr>
              <a:t>2.   pop</a:t>
            </a:r>
            <a:endParaRPr lang="en-US" sz="2400" dirty="0">
              <a:solidFill>
                <a:prstClr val="black"/>
              </a:solidFill>
              <a:latin typeface="Times New Roman"/>
            </a:endParaRPr>
          </a:p>
          <a:p>
            <a:pPr eaLnBrk="1" fontAlgn="auto" hangingPunct="1">
              <a:spcBef>
                <a:spcPts val="0"/>
              </a:spcBef>
              <a:spcAft>
                <a:spcPts val="0"/>
              </a:spcAft>
            </a:pPr>
            <a:r>
              <a:rPr lang="en-US" sz="2400" dirty="0">
                <a:solidFill>
                  <a:prstClr val="black"/>
                </a:solidFill>
                <a:latin typeface="Times New Roman"/>
              </a:rPr>
              <a:t>Example : </a:t>
            </a:r>
            <a:r>
              <a:rPr lang="en-US" sz="2400" dirty="0" err="1" smtClean="0">
                <a:solidFill>
                  <a:prstClr val="black"/>
                </a:solidFill>
                <a:latin typeface="Times New Roman"/>
              </a:rPr>
              <a:t>popl</a:t>
            </a:r>
            <a:r>
              <a:rPr lang="en-US" sz="2400" dirty="0" smtClean="0">
                <a:solidFill>
                  <a:prstClr val="black"/>
                </a:solidFill>
                <a:latin typeface="Times New Roman"/>
              </a:rPr>
              <a:t> %</a:t>
            </a:r>
            <a:r>
              <a:rPr lang="en-US" sz="2400" dirty="0" err="1" smtClean="0">
                <a:solidFill>
                  <a:prstClr val="black"/>
                </a:solidFill>
                <a:latin typeface="Times New Roman"/>
              </a:rPr>
              <a:t>eax</a:t>
            </a: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2636299504"/>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11" name="Table 10"/>
          <p:cNvGraphicFramePr>
            <a:graphicFrameLocks noGrp="1"/>
          </p:cNvGraphicFramePr>
          <p:nvPr>
            <p:extLst>
              <p:ext uri="{D42A27DB-BD31-4B8C-83A1-F6EECF244321}">
                <p14:modId xmlns:p14="http://schemas.microsoft.com/office/powerpoint/2010/main" val="2533805847"/>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86206" y="44196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a:solidFill>
                  <a:prstClr val="black"/>
                </a:solidFill>
                <a:latin typeface="Times New Roman"/>
              </a:rPr>
              <a:t>Stack</a:t>
            </a:r>
          </a:p>
        </p:txBody>
      </p:sp>
      <p:sp>
        <p:nvSpPr>
          <p:cNvPr id="3" name="Rectangular Callout 2"/>
          <p:cNvSpPr/>
          <p:nvPr/>
        </p:nvSpPr>
        <p:spPr>
          <a:xfrm>
            <a:off x="990600" y="3527524"/>
            <a:ext cx="1828800" cy="2339876"/>
          </a:xfrm>
          <a:prstGeom prst="wedgeRectCallout">
            <a:avLst>
              <a:gd name="adj1" fmla="val 122451"/>
              <a:gd name="adj2" fmla="val -42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Stack is as it was before ‘push’ instruction.</a:t>
            </a:r>
          </a:p>
          <a:p>
            <a:pPr algn="ctr" eaLnBrk="1" fontAlgn="auto" hangingPunct="1">
              <a:spcBef>
                <a:spcPts val="0"/>
              </a:spcBef>
              <a:spcAft>
                <a:spcPts val="0"/>
              </a:spcAft>
            </a:pPr>
            <a:r>
              <a:rPr lang="en-US" dirty="0" smtClean="0">
                <a:solidFill>
                  <a:prstClr val="white"/>
                </a:solidFill>
              </a:rPr>
              <a:t>But if ‘push’ instruction is executed, stack will be as in previous slide.</a:t>
            </a:r>
          </a:p>
        </p:txBody>
      </p:sp>
      <p:sp>
        <p:nvSpPr>
          <p:cNvPr id="4" name="Left Brace 3"/>
          <p:cNvSpPr/>
          <p:nvPr/>
        </p:nvSpPr>
        <p:spPr>
          <a:xfrm>
            <a:off x="4114800" y="1422063"/>
            <a:ext cx="371406" cy="452153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1" fontAlgn="auto" hangingPunct="1">
              <a:spcBef>
                <a:spcPts val="0"/>
              </a:spcBef>
              <a:spcAft>
                <a:spcPts val="0"/>
              </a:spcAft>
            </a:pPr>
            <a:endParaRPr lang="en-US">
              <a:solidFill>
                <a:prstClr val="black"/>
              </a:solidFill>
            </a:endParaRPr>
          </a:p>
        </p:txBody>
      </p:sp>
    </p:spTree>
    <p:extLst>
      <p:ext uri="{BB962C8B-B14F-4D97-AF65-F5344CB8AC3E}">
        <p14:creationId xmlns:p14="http://schemas.microsoft.com/office/powerpoint/2010/main" val="61427606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1 Tools</a:t>
            </a:r>
            <a:endParaRPr lang="en-US" dirty="0"/>
          </a:p>
        </p:txBody>
      </p:sp>
      <p:sp>
        <p:nvSpPr>
          <p:cNvPr id="3" name="Content Placeholder 2"/>
          <p:cNvSpPr>
            <a:spLocks noGrp="1"/>
          </p:cNvSpPr>
          <p:nvPr>
            <p:ph idx="1"/>
          </p:nvPr>
        </p:nvSpPr>
        <p:spPr/>
        <p:txBody>
          <a:bodyPr/>
          <a:lstStyle/>
          <a:p>
            <a:r>
              <a:rPr lang="en-US" dirty="0" smtClean="0"/>
              <a:t>This lab uses 64 bit Macs for programming</a:t>
            </a:r>
          </a:p>
          <a:p>
            <a:pPr lvl="1"/>
            <a:r>
              <a:rPr lang="en-US" dirty="0" smtClean="0"/>
              <a:t>Will save programs using </a:t>
            </a:r>
            <a:r>
              <a:rPr lang="en-US" dirty="0" err="1" smtClean="0"/>
              <a:t>Xcode</a:t>
            </a:r>
            <a:endParaRPr lang="en-US" dirty="0" smtClean="0"/>
          </a:p>
          <a:p>
            <a:r>
              <a:rPr lang="en-US" dirty="0" smtClean="0"/>
              <a:t>The code we write will operate on 32 bit </a:t>
            </a:r>
            <a:r>
              <a:rPr lang="en-US" dirty="0"/>
              <a:t>L</a:t>
            </a:r>
            <a:r>
              <a:rPr lang="en-US" dirty="0" smtClean="0"/>
              <a:t>inux machines</a:t>
            </a:r>
          </a:p>
          <a:p>
            <a:pPr lvl="1"/>
            <a:r>
              <a:rPr lang="en-US" dirty="0" smtClean="0"/>
              <a:t>We will use SSH to connect to 32 bit Linux machines in the basement of Riggs</a:t>
            </a:r>
          </a:p>
          <a:p>
            <a:r>
              <a:rPr lang="en-US" dirty="0" smtClean="0"/>
              <a:t>We will compile using GCC</a:t>
            </a:r>
          </a:p>
          <a:p>
            <a:pPr lvl="1"/>
            <a:r>
              <a:rPr lang="en-US" dirty="0" smtClean="0"/>
              <a:t>EX: </a:t>
            </a:r>
            <a:r>
              <a:rPr lang="en-US" dirty="0" err="1"/>
              <a:t>g</a:t>
            </a:r>
            <a:r>
              <a:rPr lang="en-US" dirty="0" err="1" smtClean="0"/>
              <a:t>cc</a:t>
            </a:r>
            <a:r>
              <a:rPr lang="en-US" dirty="0" smtClean="0"/>
              <a:t> –m32 </a:t>
            </a:r>
            <a:r>
              <a:rPr lang="en-US" dirty="0" err="1" smtClean="0"/>
              <a:t>C_code.c</a:t>
            </a:r>
            <a:r>
              <a:rPr lang="en-US" dirty="0" smtClean="0"/>
              <a:t> </a:t>
            </a:r>
            <a:r>
              <a:rPr lang="en-US" dirty="0" err="1" smtClean="0"/>
              <a:t>Assembly.s</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3733800" cy="4524315"/>
          </a:xfrm>
          <a:prstGeom prst="rect">
            <a:avLst/>
          </a:prstGeom>
          <a:noFill/>
        </p:spPr>
        <p:txBody>
          <a:bodyPr wrap="square" rtlCol="0">
            <a:spAutoFit/>
          </a:bodyPr>
          <a:lstStyle/>
          <a:p>
            <a:pPr eaLnBrk="1" fontAlgn="auto" hangingPunct="1">
              <a:spcBef>
                <a:spcPts val="0"/>
              </a:spcBef>
              <a:spcAft>
                <a:spcPts val="0"/>
              </a:spcAft>
            </a:pPr>
            <a:r>
              <a:rPr lang="en-US" sz="2400" dirty="0" smtClean="0">
                <a:solidFill>
                  <a:prstClr val="black"/>
                </a:solidFill>
                <a:latin typeface="Times New Roman"/>
              </a:rPr>
              <a:t>2.   pop</a:t>
            </a:r>
            <a:endParaRPr lang="en-US" sz="2400" dirty="0">
              <a:solidFill>
                <a:prstClr val="black"/>
              </a:solidFill>
              <a:latin typeface="Times New Roman"/>
            </a:endParaRPr>
          </a:p>
          <a:p>
            <a:pPr eaLnBrk="1" fontAlgn="auto" hangingPunct="1">
              <a:spcBef>
                <a:spcPts val="0"/>
              </a:spcBef>
              <a:spcAft>
                <a:spcPts val="0"/>
              </a:spcAft>
            </a:pPr>
            <a:r>
              <a:rPr lang="en-US" sz="2400" dirty="0">
                <a:solidFill>
                  <a:prstClr val="black"/>
                </a:solidFill>
                <a:latin typeface="Times New Roman"/>
              </a:rPr>
              <a:t>Example : </a:t>
            </a:r>
            <a:r>
              <a:rPr lang="en-US" sz="2400" dirty="0" err="1" smtClean="0">
                <a:solidFill>
                  <a:prstClr val="black"/>
                </a:solidFill>
                <a:latin typeface="Times New Roman"/>
              </a:rPr>
              <a:t>popl</a:t>
            </a:r>
            <a:r>
              <a:rPr lang="en-US" sz="2400" dirty="0" smtClean="0">
                <a:solidFill>
                  <a:prstClr val="black"/>
                </a:solidFill>
                <a:latin typeface="Times New Roman"/>
              </a:rPr>
              <a:t> %</a:t>
            </a:r>
            <a:r>
              <a:rPr lang="en-US" sz="2400" dirty="0" err="1" smtClean="0">
                <a:solidFill>
                  <a:prstClr val="black"/>
                </a:solidFill>
                <a:latin typeface="Times New Roman"/>
              </a:rPr>
              <a:t>eax</a:t>
            </a: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r>
              <a:rPr lang="en-US" sz="2400" dirty="0" smtClean="0">
                <a:solidFill>
                  <a:prstClr val="black"/>
                </a:solidFill>
                <a:latin typeface="Times New Roman"/>
              </a:rPr>
              <a:t>Step </a:t>
            </a:r>
            <a:r>
              <a:rPr lang="en-US" sz="2400" dirty="0">
                <a:solidFill>
                  <a:prstClr val="black"/>
                </a:solidFill>
                <a:latin typeface="Times New Roman"/>
              </a:rPr>
              <a:t>1 – </a:t>
            </a:r>
            <a:r>
              <a:rPr lang="en-US" sz="2400" dirty="0" smtClean="0">
                <a:solidFill>
                  <a:prstClr val="black"/>
                </a:solidFill>
                <a:latin typeface="Times New Roman"/>
              </a:rPr>
              <a:t>pop top of stack to operand</a:t>
            </a: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3632702218"/>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endParaRPr lang="en-US" dirty="0"/>
                    </a:p>
                  </a:txBody>
                  <a:tcPr>
                    <a:solidFill>
                      <a:schemeClr val="bg1"/>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11" name="Table 10"/>
          <p:cNvGraphicFramePr>
            <a:graphicFrameLocks noGrp="1"/>
          </p:cNvGraphicFramePr>
          <p:nvPr>
            <p:extLst>
              <p:ext uri="{D42A27DB-BD31-4B8C-83A1-F6EECF244321}">
                <p14:modId xmlns:p14="http://schemas.microsoft.com/office/powerpoint/2010/main" val="810051590"/>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27576" y="44196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a:solidFill>
                  <a:prstClr val="black"/>
                </a:solidFill>
                <a:latin typeface="Times New Roman"/>
              </a:rPr>
              <a:t>Stack</a:t>
            </a:r>
          </a:p>
        </p:txBody>
      </p:sp>
      <p:sp>
        <p:nvSpPr>
          <p:cNvPr id="3" name="Rectangular Callout 2"/>
          <p:cNvSpPr/>
          <p:nvPr/>
        </p:nvSpPr>
        <p:spPr>
          <a:xfrm>
            <a:off x="609600" y="2133600"/>
            <a:ext cx="1562100" cy="1447800"/>
          </a:xfrm>
          <a:prstGeom prst="wedgeRectCallout">
            <a:avLst>
              <a:gd name="adj1" fmla="val 80514"/>
              <a:gd name="adj2" fmla="val -658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operand cannot be a constant like in push</a:t>
            </a:r>
            <a:endParaRPr lang="en-US" dirty="0">
              <a:solidFill>
                <a:prstClr val="white"/>
              </a:solidFill>
            </a:endParaRPr>
          </a:p>
        </p:txBody>
      </p:sp>
    </p:spTree>
    <p:extLst>
      <p:ext uri="{BB962C8B-B14F-4D97-AF65-F5344CB8AC3E}">
        <p14:creationId xmlns:p14="http://schemas.microsoft.com/office/powerpoint/2010/main" val="55717898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and Pop instructions</a:t>
            </a:r>
            <a:endParaRPr lang="en-US" dirty="0"/>
          </a:p>
        </p:txBody>
      </p:sp>
      <p:sp>
        <p:nvSpPr>
          <p:cNvPr id="5" name="TextBox 4"/>
          <p:cNvSpPr txBox="1"/>
          <p:nvPr/>
        </p:nvSpPr>
        <p:spPr>
          <a:xfrm>
            <a:off x="304800" y="1219200"/>
            <a:ext cx="3733800" cy="5324535"/>
          </a:xfrm>
          <a:prstGeom prst="rect">
            <a:avLst/>
          </a:prstGeom>
          <a:noFill/>
        </p:spPr>
        <p:txBody>
          <a:bodyPr wrap="square" rtlCol="0">
            <a:spAutoFit/>
          </a:bodyPr>
          <a:lstStyle/>
          <a:p>
            <a:pPr eaLnBrk="1" fontAlgn="auto" hangingPunct="1">
              <a:spcBef>
                <a:spcPts val="0"/>
              </a:spcBef>
              <a:spcAft>
                <a:spcPts val="0"/>
              </a:spcAft>
            </a:pPr>
            <a:r>
              <a:rPr lang="en-US" sz="2400" dirty="0" smtClean="0">
                <a:solidFill>
                  <a:prstClr val="black"/>
                </a:solidFill>
                <a:latin typeface="Times New Roman"/>
              </a:rPr>
              <a:t>2.   pop</a:t>
            </a:r>
            <a:endParaRPr lang="en-US" sz="2400" dirty="0">
              <a:solidFill>
                <a:prstClr val="black"/>
              </a:solidFill>
              <a:latin typeface="Times New Roman"/>
            </a:endParaRPr>
          </a:p>
          <a:p>
            <a:pPr eaLnBrk="1" fontAlgn="auto" hangingPunct="1">
              <a:spcBef>
                <a:spcPts val="0"/>
              </a:spcBef>
              <a:spcAft>
                <a:spcPts val="0"/>
              </a:spcAft>
            </a:pPr>
            <a:r>
              <a:rPr lang="en-US" sz="2400" dirty="0">
                <a:solidFill>
                  <a:prstClr val="black"/>
                </a:solidFill>
                <a:latin typeface="Times New Roman"/>
              </a:rPr>
              <a:t>Example : </a:t>
            </a:r>
            <a:r>
              <a:rPr lang="en-US" sz="2400" dirty="0" err="1" smtClean="0">
                <a:solidFill>
                  <a:prstClr val="black"/>
                </a:solidFill>
                <a:latin typeface="Times New Roman"/>
              </a:rPr>
              <a:t>popl</a:t>
            </a:r>
            <a:r>
              <a:rPr lang="en-US" sz="2400" dirty="0" smtClean="0">
                <a:solidFill>
                  <a:prstClr val="black"/>
                </a:solidFill>
                <a:latin typeface="Times New Roman"/>
              </a:rPr>
              <a:t> %</a:t>
            </a:r>
            <a:r>
              <a:rPr lang="en-US" sz="2400" dirty="0" err="1" smtClean="0">
                <a:solidFill>
                  <a:prstClr val="black"/>
                </a:solidFill>
                <a:latin typeface="Times New Roman"/>
              </a:rPr>
              <a:t>eax</a:t>
            </a: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r>
              <a:rPr lang="en-US" sz="2400" dirty="0" smtClean="0">
                <a:solidFill>
                  <a:prstClr val="black"/>
                </a:solidFill>
                <a:latin typeface="Times New Roman"/>
              </a:rPr>
              <a:t>Step </a:t>
            </a:r>
            <a:r>
              <a:rPr lang="en-US" sz="2400" dirty="0">
                <a:solidFill>
                  <a:prstClr val="black"/>
                </a:solidFill>
                <a:latin typeface="Times New Roman"/>
              </a:rPr>
              <a:t>1 – </a:t>
            </a:r>
            <a:r>
              <a:rPr lang="en-US" sz="2400" dirty="0" smtClean="0">
                <a:solidFill>
                  <a:prstClr val="black"/>
                </a:solidFill>
                <a:latin typeface="Times New Roman"/>
              </a:rPr>
              <a:t>pop top of stack to operand</a:t>
            </a:r>
            <a:endParaRPr lang="en-US" sz="2400" dirty="0">
              <a:solidFill>
                <a:prstClr val="black"/>
              </a:solidFill>
              <a:latin typeface="Times New Roman"/>
            </a:endParaRPr>
          </a:p>
          <a:p>
            <a:pPr eaLnBrk="1" fontAlgn="auto" hangingPunct="1">
              <a:spcBef>
                <a:spcPts val="0"/>
              </a:spcBef>
              <a:spcAft>
                <a:spcPts val="0"/>
              </a:spcAft>
            </a:pPr>
            <a:endParaRPr lang="en-US" sz="2400" dirty="0" smtClean="0">
              <a:solidFill>
                <a:prstClr val="black"/>
              </a:solidFill>
              <a:latin typeface="Times New Roman"/>
            </a:endParaRPr>
          </a:p>
          <a:p>
            <a:pPr eaLnBrk="1" fontAlgn="auto" hangingPunct="1">
              <a:spcBef>
                <a:spcPts val="0"/>
              </a:spcBef>
              <a:spcAft>
                <a:spcPts val="0"/>
              </a:spcAft>
            </a:pPr>
            <a:r>
              <a:rPr lang="en-US" sz="2400" dirty="0">
                <a:solidFill>
                  <a:prstClr val="black"/>
                </a:solidFill>
                <a:latin typeface="Times New Roman"/>
              </a:rPr>
              <a:t>Step </a:t>
            </a:r>
            <a:r>
              <a:rPr lang="en-US" sz="2400" dirty="0" smtClean="0">
                <a:solidFill>
                  <a:prstClr val="black"/>
                </a:solidFill>
                <a:latin typeface="Times New Roman"/>
              </a:rPr>
              <a:t>2 </a:t>
            </a:r>
            <a:r>
              <a:rPr lang="en-US" sz="2400" dirty="0">
                <a:solidFill>
                  <a:prstClr val="black"/>
                </a:solidFill>
                <a:latin typeface="Times New Roman"/>
              </a:rPr>
              <a:t>– </a:t>
            </a:r>
            <a:r>
              <a:rPr lang="en-US" sz="2400" dirty="0" smtClean="0">
                <a:solidFill>
                  <a:prstClr val="black"/>
                </a:solidFill>
                <a:latin typeface="Times New Roman"/>
              </a:rPr>
              <a:t>Increment </a:t>
            </a:r>
            <a:r>
              <a:rPr lang="en-US" sz="2400" dirty="0" err="1" smtClean="0">
                <a:solidFill>
                  <a:prstClr val="black"/>
                </a:solidFill>
                <a:latin typeface="Times New Roman"/>
              </a:rPr>
              <a:t>esp</a:t>
            </a:r>
            <a:endParaRPr lang="en-US" sz="2400" dirty="0" smtClean="0">
              <a:solidFill>
                <a:prstClr val="black"/>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a:p>
            <a:pPr eaLnBrk="1" fontAlgn="auto" hangingPunct="1">
              <a:spcBef>
                <a:spcPts val="0"/>
              </a:spcBef>
              <a:spcAft>
                <a:spcPts val="0"/>
              </a:spcAft>
            </a:pPr>
            <a:r>
              <a:rPr lang="en-US" sz="2800" b="1" dirty="0" err="1" smtClean="0">
                <a:solidFill>
                  <a:srgbClr val="FF0000"/>
                </a:solidFill>
                <a:latin typeface="Times New Roman"/>
              </a:rPr>
              <a:t>eax</a:t>
            </a:r>
            <a:r>
              <a:rPr lang="en-US" sz="2800" b="1" dirty="0" smtClean="0">
                <a:solidFill>
                  <a:srgbClr val="FF0000"/>
                </a:solidFill>
                <a:latin typeface="Times New Roman"/>
              </a:rPr>
              <a:t> = 10.</a:t>
            </a:r>
            <a:endParaRPr lang="en-US" sz="2800" b="1" dirty="0">
              <a:solidFill>
                <a:srgbClr val="FF0000"/>
              </a:solidFill>
              <a:latin typeface="Times New Roman"/>
            </a:endParaRPr>
          </a:p>
          <a:p>
            <a:pPr eaLnBrk="1" fontAlgn="auto" hangingPunct="1">
              <a:spcBef>
                <a:spcPts val="0"/>
              </a:spcBef>
              <a:spcAft>
                <a:spcPts val="0"/>
              </a:spcAft>
            </a:pPr>
            <a:endParaRPr lang="en-US" sz="2400" dirty="0">
              <a:solidFill>
                <a:prstClr val="black"/>
              </a:solidFill>
              <a:latin typeface="Times New Roman"/>
            </a:endParaRPr>
          </a:p>
        </p:txBody>
      </p:sp>
      <p:graphicFrame>
        <p:nvGraphicFramePr>
          <p:cNvPr id="9" name="Table 8"/>
          <p:cNvGraphicFramePr>
            <a:graphicFrameLocks noGrp="1"/>
          </p:cNvGraphicFramePr>
          <p:nvPr>
            <p:extLst>
              <p:ext uri="{D42A27DB-BD31-4B8C-83A1-F6EECF244321}">
                <p14:modId xmlns:p14="http://schemas.microsoft.com/office/powerpoint/2010/main" val="2952072631"/>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endParaRPr lang="en-US" dirty="0"/>
                    </a:p>
                  </a:txBody>
                  <a:tcPr>
                    <a:solidFill>
                      <a:schemeClr val="bg1"/>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10" name="TextBox 9"/>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11" name="Table 10"/>
          <p:cNvGraphicFramePr>
            <a:graphicFrameLocks noGrp="1"/>
          </p:cNvGraphicFramePr>
          <p:nvPr>
            <p:extLst>
              <p:ext uri="{D42A27DB-BD31-4B8C-83A1-F6EECF244321}">
                <p14:modId xmlns:p14="http://schemas.microsoft.com/office/powerpoint/2010/main" val="3561549067"/>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2" name="TextBox 11"/>
          <p:cNvSpPr txBox="1"/>
          <p:nvPr/>
        </p:nvSpPr>
        <p:spPr>
          <a:xfrm>
            <a:off x="4427576" y="4788932"/>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13" name="TextBox 12"/>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a:solidFill>
                  <a:prstClr val="black"/>
                </a:solidFill>
                <a:latin typeface="Times New Roman"/>
              </a:rPr>
              <a:t>Stack</a:t>
            </a:r>
          </a:p>
        </p:txBody>
      </p:sp>
      <p:sp>
        <p:nvSpPr>
          <p:cNvPr id="3" name="Rectangular Callout 2"/>
          <p:cNvSpPr/>
          <p:nvPr/>
        </p:nvSpPr>
        <p:spPr>
          <a:xfrm>
            <a:off x="609600" y="2133600"/>
            <a:ext cx="1562100" cy="1447800"/>
          </a:xfrm>
          <a:prstGeom prst="wedgeRectCallout">
            <a:avLst>
              <a:gd name="adj1" fmla="val 80514"/>
              <a:gd name="adj2" fmla="val -658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operand cannot be a constant like in push</a:t>
            </a:r>
            <a:endParaRPr lang="en-US" dirty="0">
              <a:solidFill>
                <a:prstClr val="white"/>
              </a:solidFill>
            </a:endParaRPr>
          </a:p>
        </p:txBody>
      </p:sp>
    </p:spTree>
    <p:extLst>
      <p:ext uri="{BB962C8B-B14F-4D97-AF65-F5344CB8AC3E}">
        <p14:creationId xmlns:p14="http://schemas.microsoft.com/office/powerpoint/2010/main" val="190398427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instruction</a:t>
            </a:r>
            <a:endParaRPr lang="en-US" dirty="0"/>
          </a:p>
        </p:txBody>
      </p:sp>
      <p:sp>
        <p:nvSpPr>
          <p:cNvPr id="3" name="Content Placeholder 2"/>
          <p:cNvSpPr>
            <a:spLocks noGrp="1"/>
          </p:cNvSpPr>
          <p:nvPr>
            <p:ph idx="1"/>
          </p:nvPr>
        </p:nvSpPr>
        <p:spPr>
          <a:xfrm>
            <a:off x="457200" y="1190625"/>
            <a:ext cx="3810000" cy="5508625"/>
          </a:xfrm>
        </p:spPr>
        <p:txBody>
          <a:bodyPr/>
          <a:lstStyle/>
          <a:p>
            <a:r>
              <a:rPr lang="en-US" sz="2400" dirty="0" smtClean="0"/>
              <a:t>Back to call instruction</a:t>
            </a:r>
          </a:p>
          <a:p>
            <a:r>
              <a:rPr lang="en-US" sz="2400" dirty="0" smtClean="0"/>
              <a:t>What happens when call is executed?</a:t>
            </a:r>
          </a:p>
          <a:p>
            <a:pPr marL="0" indent="0">
              <a:buNone/>
            </a:pPr>
            <a:r>
              <a:rPr lang="en-US" sz="2400" dirty="0" smtClean="0"/>
              <a:t>Step 1. The return address is pushed onto the stack</a:t>
            </a:r>
          </a:p>
          <a:p>
            <a:pPr marL="0" indent="0">
              <a:buNone/>
            </a:pPr>
            <a:r>
              <a:rPr lang="en-US" sz="2400" dirty="0" smtClean="0"/>
              <a:t>Step 2. A jump is made to the label provided.</a:t>
            </a:r>
          </a:p>
          <a:p>
            <a:pPr marL="0" indent="0">
              <a:buNone/>
            </a:pPr>
            <a:r>
              <a:rPr lang="en-US" sz="2400" dirty="0" smtClean="0"/>
              <a:t>Ex :     </a:t>
            </a:r>
          </a:p>
          <a:p>
            <a:pPr marL="0" indent="0">
              <a:buNone/>
            </a:pPr>
            <a:r>
              <a:rPr lang="en-US" sz="2400" dirty="0" smtClean="0"/>
              <a:t>                              </a:t>
            </a:r>
            <a:r>
              <a:rPr lang="en-US" sz="1800" i="1" dirty="0" err="1" smtClean="0">
                <a:solidFill>
                  <a:schemeClr val="accent2">
                    <a:lumMod val="50000"/>
                  </a:schemeClr>
                </a:solidFill>
              </a:rPr>
              <a:t>pushl</a:t>
            </a:r>
            <a:r>
              <a:rPr lang="en-US" sz="1800" i="1" dirty="0" smtClean="0">
                <a:solidFill>
                  <a:schemeClr val="accent2">
                    <a:lumMod val="50000"/>
                  </a:schemeClr>
                </a:solidFill>
              </a:rPr>
              <a:t> RA;</a:t>
            </a:r>
            <a:endParaRPr lang="en-US" sz="2400" i="1" dirty="0">
              <a:solidFill>
                <a:schemeClr val="accent2">
                  <a:lumMod val="50000"/>
                </a:schemeClr>
              </a:solidFill>
            </a:endParaRPr>
          </a:p>
          <a:p>
            <a:pPr marL="0" indent="0">
              <a:buNone/>
            </a:pPr>
            <a:r>
              <a:rPr lang="en-US" sz="2400" dirty="0" smtClean="0"/>
              <a:t>        call </a:t>
            </a:r>
            <a:r>
              <a:rPr lang="en-US" sz="2400" dirty="0" err="1" smtClean="0"/>
              <a:t>func</a:t>
            </a:r>
            <a:r>
              <a:rPr lang="en-US" sz="2400" dirty="0" smtClean="0"/>
              <a:t>;       </a:t>
            </a:r>
            <a:r>
              <a:rPr lang="en-US" sz="1800" i="1" dirty="0" err="1" smtClean="0">
                <a:solidFill>
                  <a:schemeClr val="accent2">
                    <a:lumMod val="50000"/>
                  </a:schemeClr>
                </a:solidFill>
              </a:rPr>
              <a:t>jmp</a:t>
            </a:r>
            <a:r>
              <a:rPr lang="en-US" sz="1800" i="1" dirty="0" smtClean="0">
                <a:solidFill>
                  <a:schemeClr val="accent2">
                    <a:lumMod val="50000"/>
                  </a:schemeClr>
                </a:solidFill>
              </a:rPr>
              <a:t> </a:t>
            </a:r>
            <a:r>
              <a:rPr lang="en-US" sz="1800" i="1" dirty="0" err="1" smtClean="0">
                <a:solidFill>
                  <a:schemeClr val="accent2">
                    <a:lumMod val="50000"/>
                  </a:schemeClr>
                </a:solidFill>
              </a:rPr>
              <a:t>func</a:t>
            </a:r>
            <a:r>
              <a:rPr lang="en-US" sz="1800" i="1" dirty="0" smtClean="0">
                <a:solidFill>
                  <a:schemeClr val="accent2">
                    <a:lumMod val="50000"/>
                  </a:schemeClr>
                </a:solidFill>
              </a:rPr>
              <a:t>;</a:t>
            </a:r>
          </a:p>
          <a:p>
            <a:pPr marL="0" indent="0">
              <a:buNone/>
            </a:pPr>
            <a:r>
              <a:rPr lang="en-US" sz="2400" dirty="0" smtClean="0"/>
              <a:t>RA : &lt;Next statement&gt;;</a:t>
            </a:r>
            <a:endParaRPr lang="en-US" sz="2400" dirty="0"/>
          </a:p>
        </p:txBody>
      </p:sp>
      <p:cxnSp>
        <p:nvCxnSpPr>
          <p:cNvPr id="5" name="Straight Arrow Connector 4"/>
          <p:cNvCxnSpPr/>
          <p:nvPr/>
        </p:nvCxnSpPr>
        <p:spPr>
          <a:xfrm flipV="1">
            <a:off x="2160896" y="4859298"/>
            <a:ext cx="609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1130703917"/>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endParaRPr lang="en-US"/>
                    </a:p>
                  </a:txBody>
                  <a:tcPr/>
                </a:tc>
              </a:tr>
              <a:tr h="396875">
                <a:tc>
                  <a:txBody>
                    <a:bodyPr/>
                    <a:lstStyle/>
                    <a:p>
                      <a:endParaRPr lang="en-US"/>
                    </a:p>
                  </a:txBody>
                  <a:tcPr/>
                </a:tc>
              </a:tr>
              <a:tr h="396875">
                <a:tc>
                  <a:txBody>
                    <a:bodyPr/>
                    <a:lstStyle/>
                    <a:p>
                      <a:pPr algn="ctr"/>
                      <a:r>
                        <a:rPr lang="en-US" dirty="0" smtClean="0"/>
                        <a:t>RA</a:t>
                      </a:r>
                      <a:endParaRPr lang="en-US" dirty="0"/>
                    </a:p>
                  </a:txBody>
                  <a:tcPr>
                    <a:solidFill>
                      <a:schemeClr val="bg1"/>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7" name="TextBox 6"/>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8" name="Table 7"/>
          <p:cNvGraphicFramePr>
            <a:graphicFrameLocks noGrp="1"/>
          </p:cNvGraphicFramePr>
          <p:nvPr>
            <p:extLst>
              <p:ext uri="{D42A27DB-BD31-4B8C-83A1-F6EECF244321}">
                <p14:modId xmlns:p14="http://schemas.microsoft.com/office/powerpoint/2010/main" val="4240313905"/>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9" name="TextBox 8"/>
          <p:cNvSpPr txBox="1"/>
          <p:nvPr/>
        </p:nvSpPr>
        <p:spPr>
          <a:xfrm>
            <a:off x="4427576" y="44196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10" name="TextBox 9"/>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a:solidFill>
                  <a:prstClr val="black"/>
                </a:solidFill>
                <a:latin typeface="Times New Roman"/>
              </a:rPr>
              <a:t>Stack</a:t>
            </a:r>
          </a:p>
        </p:txBody>
      </p:sp>
    </p:spTree>
    <p:extLst>
      <p:ext uri="{BB962C8B-B14F-4D97-AF65-F5344CB8AC3E}">
        <p14:creationId xmlns:p14="http://schemas.microsoft.com/office/powerpoint/2010/main" val="1258283739"/>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 and Stack Frame	</a:t>
            </a:r>
            <a:endParaRPr lang="en-US" dirty="0"/>
          </a:p>
        </p:txBody>
      </p:sp>
      <p:sp>
        <p:nvSpPr>
          <p:cNvPr id="3" name="Content Placeholder 2"/>
          <p:cNvSpPr>
            <a:spLocks noGrp="1"/>
          </p:cNvSpPr>
          <p:nvPr>
            <p:ph idx="1"/>
          </p:nvPr>
        </p:nvSpPr>
        <p:spPr/>
        <p:txBody>
          <a:bodyPr/>
          <a:lstStyle/>
          <a:p>
            <a:r>
              <a:rPr lang="en-US" sz="2000" dirty="0" smtClean="0"/>
              <a:t>When a call is entered and exited, ideally we want the registers to retain their original values.</a:t>
            </a:r>
          </a:p>
          <a:p>
            <a:r>
              <a:rPr lang="en-US" sz="2000" dirty="0" smtClean="0"/>
              <a:t>But the new function might need the registers for their own functions.</a:t>
            </a:r>
          </a:p>
          <a:p>
            <a:pPr marL="0" indent="0">
              <a:buNone/>
            </a:pPr>
            <a:r>
              <a:rPr lang="en-US" sz="2000" dirty="0" smtClean="0"/>
              <a:t>SOLUTION – push all the needed registers onto the stack and create your own space for local variables. The space on the stack for local variables is called the “stack frame”.</a:t>
            </a:r>
          </a:p>
          <a:p>
            <a:pPr marL="0" indent="0">
              <a:buNone/>
            </a:pPr>
            <a:endParaRPr lang="en-US" sz="2000" dirty="0" smtClean="0"/>
          </a:p>
          <a:p>
            <a:pPr marL="0" indent="0">
              <a:buNone/>
            </a:pPr>
            <a:r>
              <a:rPr lang="en-US" sz="2000" b="1" dirty="0" smtClean="0"/>
              <a:t>Base registers – </a:t>
            </a:r>
            <a:r>
              <a:rPr lang="en-US" sz="2000" b="1" dirty="0" err="1" smtClean="0"/>
              <a:t>ebp</a:t>
            </a:r>
            <a:r>
              <a:rPr lang="en-US" sz="2000" b="1" dirty="0" smtClean="0"/>
              <a:t> and </a:t>
            </a:r>
            <a:r>
              <a:rPr lang="en-US" sz="2000" b="1" dirty="0" err="1" smtClean="0"/>
              <a:t>ebx</a:t>
            </a:r>
            <a:r>
              <a:rPr lang="en-US" sz="2000" b="1" dirty="0" smtClean="0"/>
              <a:t> are the registers usually pushed onto the stack to retain base addresses.</a:t>
            </a:r>
          </a:p>
          <a:p>
            <a:pPr marL="0" indent="0">
              <a:buNone/>
            </a:pPr>
            <a:endParaRPr lang="en-US" sz="2000" dirty="0" smtClean="0"/>
          </a:p>
          <a:p>
            <a:pPr marL="0" indent="0">
              <a:buNone/>
            </a:pPr>
            <a:r>
              <a:rPr lang="en-US" sz="2000" dirty="0" smtClean="0"/>
              <a:t>How to do this?</a:t>
            </a:r>
          </a:p>
          <a:p>
            <a:pPr marL="0" indent="0">
              <a:buNone/>
            </a:pPr>
            <a:r>
              <a:rPr lang="en-US" sz="2000" dirty="0" smtClean="0"/>
              <a:t>prolog and epilog</a:t>
            </a:r>
            <a:endParaRPr lang="en-US" sz="2000" dirty="0"/>
          </a:p>
          <a:p>
            <a:pPr marL="0" indent="0">
              <a:buNone/>
            </a:pPr>
            <a:endParaRPr lang="en-US" sz="2000" dirty="0" smtClean="0"/>
          </a:p>
          <a:p>
            <a:pPr marL="0" indent="0">
              <a:buNone/>
            </a:pPr>
            <a:endParaRPr lang="en-US" sz="2000" dirty="0" smtClean="0"/>
          </a:p>
          <a:p>
            <a:pPr marL="0" indent="0">
              <a:buNone/>
            </a:pPr>
            <a:r>
              <a:rPr lang="en-US" sz="2000" dirty="0" smtClean="0"/>
              <a:t> </a:t>
            </a:r>
          </a:p>
        </p:txBody>
      </p:sp>
    </p:spTree>
    <p:extLst>
      <p:ext uri="{BB962C8B-B14F-4D97-AF65-F5344CB8AC3E}">
        <p14:creationId xmlns:p14="http://schemas.microsoft.com/office/powerpoint/2010/main" val="705482580"/>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PROLOG and EPILOG</a:t>
            </a:r>
            <a:endParaRPr lang="en-US" dirty="0"/>
          </a:p>
        </p:txBody>
      </p:sp>
      <p:sp>
        <p:nvSpPr>
          <p:cNvPr id="3" name="Content Placeholder 2"/>
          <p:cNvSpPr>
            <a:spLocks noGrp="1"/>
          </p:cNvSpPr>
          <p:nvPr>
            <p:ph idx="1"/>
          </p:nvPr>
        </p:nvSpPr>
        <p:spPr/>
        <p:txBody>
          <a:bodyPr/>
          <a:lstStyle/>
          <a:p>
            <a:r>
              <a:rPr lang="en-US" dirty="0" smtClean="0"/>
              <a:t>prolog</a:t>
            </a:r>
          </a:p>
          <a:p>
            <a:pPr marL="0" indent="0">
              <a:spcBef>
                <a:spcPts val="0"/>
              </a:spcBef>
              <a:buNone/>
            </a:pPr>
            <a:r>
              <a:rPr lang="en-US" sz="2000" dirty="0" err="1">
                <a:solidFill>
                  <a:schemeClr val="accent2">
                    <a:lumMod val="50000"/>
                  </a:schemeClr>
                </a:solidFill>
              </a:rPr>
              <a:t>pushl</a:t>
            </a:r>
            <a:r>
              <a:rPr lang="en-US" sz="2000" dirty="0">
                <a:solidFill>
                  <a:schemeClr val="accent2">
                    <a:lumMod val="50000"/>
                  </a:schemeClr>
                </a:solidFill>
              </a:rPr>
              <a:t> %</a:t>
            </a:r>
            <a:r>
              <a:rPr lang="en-US" sz="2000" dirty="0" err="1">
                <a:solidFill>
                  <a:schemeClr val="accent2">
                    <a:lumMod val="50000"/>
                  </a:schemeClr>
                </a:solidFill>
              </a:rPr>
              <a:t>ebp</a:t>
            </a:r>
            <a:r>
              <a:rPr lang="en-US" sz="2000" dirty="0">
                <a:solidFill>
                  <a:schemeClr val="accent2">
                    <a:lumMod val="50000"/>
                  </a:schemeClr>
                </a:solidFill>
              </a:rPr>
              <a:t> </a:t>
            </a:r>
          </a:p>
          <a:p>
            <a:pPr marL="0" indent="0">
              <a:spcBef>
                <a:spcPts val="0"/>
              </a:spcBef>
              <a:buNone/>
            </a:pPr>
            <a:r>
              <a:rPr lang="en-US" sz="2000" dirty="0" err="1">
                <a:solidFill>
                  <a:schemeClr val="accent2">
                    <a:lumMod val="50000"/>
                  </a:schemeClr>
                </a:solidFill>
              </a:rPr>
              <a:t>pushl</a:t>
            </a:r>
            <a:r>
              <a:rPr lang="en-US" sz="2000" dirty="0">
                <a:solidFill>
                  <a:schemeClr val="accent2">
                    <a:lumMod val="50000"/>
                  </a:schemeClr>
                </a:solidFill>
              </a:rPr>
              <a:t> %</a:t>
            </a:r>
            <a:r>
              <a:rPr lang="en-US" sz="2000" dirty="0" err="1">
                <a:solidFill>
                  <a:schemeClr val="accent2">
                    <a:lumMod val="50000"/>
                  </a:schemeClr>
                </a:solidFill>
              </a:rPr>
              <a:t>ebx</a:t>
            </a:r>
            <a:r>
              <a:rPr lang="en-US" sz="2000" dirty="0">
                <a:solidFill>
                  <a:schemeClr val="accent2">
                    <a:lumMod val="50000"/>
                  </a:schemeClr>
                </a:solidFill>
              </a:rPr>
              <a:t> </a:t>
            </a:r>
          </a:p>
          <a:p>
            <a:pPr marL="0" indent="0">
              <a:spcBef>
                <a:spcPts val="0"/>
              </a:spcBef>
              <a:buNone/>
            </a:pPr>
            <a:r>
              <a:rPr lang="en-US" sz="2000" dirty="0" err="1">
                <a:solidFill>
                  <a:schemeClr val="accent2">
                    <a:lumMod val="50000"/>
                  </a:schemeClr>
                </a:solidFill>
              </a:rPr>
              <a:t>movl</a:t>
            </a:r>
            <a:r>
              <a:rPr lang="en-US" sz="2000" dirty="0">
                <a:solidFill>
                  <a:schemeClr val="accent2">
                    <a:lumMod val="50000"/>
                  </a:schemeClr>
                </a:solidFill>
              </a:rPr>
              <a:t> %</a:t>
            </a:r>
            <a:r>
              <a:rPr lang="en-US" sz="2000" dirty="0" err="1">
                <a:solidFill>
                  <a:schemeClr val="accent2">
                    <a:lumMod val="50000"/>
                  </a:schemeClr>
                </a:solidFill>
              </a:rPr>
              <a:t>esp</a:t>
            </a:r>
            <a:r>
              <a:rPr lang="en-US" sz="2000" dirty="0">
                <a:solidFill>
                  <a:schemeClr val="accent2">
                    <a:lumMod val="50000"/>
                  </a:schemeClr>
                </a:solidFill>
              </a:rPr>
              <a:t>, %</a:t>
            </a:r>
            <a:r>
              <a:rPr lang="en-US" sz="2000" dirty="0" err="1">
                <a:solidFill>
                  <a:schemeClr val="accent2">
                    <a:lumMod val="50000"/>
                  </a:schemeClr>
                </a:solidFill>
              </a:rPr>
              <a:t>ebp</a:t>
            </a:r>
            <a:r>
              <a:rPr lang="en-US" sz="2000" dirty="0">
                <a:solidFill>
                  <a:schemeClr val="accent2">
                    <a:lumMod val="50000"/>
                  </a:schemeClr>
                </a:solidFill>
              </a:rPr>
              <a:t> </a:t>
            </a:r>
            <a:endParaRPr lang="en-US" sz="2000" dirty="0" smtClean="0">
              <a:solidFill>
                <a:schemeClr val="accent2">
                  <a:lumMod val="50000"/>
                </a:schemeClr>
              </a:solidFill>
            </a:endParaRPr>
          </a:p>
          <a:p>
            <a:pPr marL="0" indent="0">
              <a:spcBef>
                <a:spcPts val="0"/>
              </a:spcBef>
              <a:buNone/>
            </a:pPr>
            <a:endParaRPr lang="en-US" sz="2000" dirty="0">
              <a:solidFill>
                <a:schemeClr val="accent2">
                  <a:lumMod val="50000"/>
                </a:schemeClr>
              </a:solidFill>
            </a:endParaRPr>
          </a:p>
          <a:p>
            <a:pPr marL="0" indent="0">
              <a:spcBef>
                <a:spcPts val="0"/>
              </a:spcBef>
              <a:buNone/>
            </a:pPr>
            <a:r>
              <a:rPr lang="en-US" sz="2000" dirty="0" err="1">
                <a:solidFill>
                  <a:schemeClr val="accent2">
                    <a:lumMod val="50000"/>
                  </a:schemeClr>
                </a:solidFill>
              </a:rPr>
              <a:t>subl</a:t>
            </a:r>
            <a:r>
              <a:rPr lang="en-US" sz="2000" dirty="0">
                <a:solidFill>
                  <a:schemeClr val="accent2">
                    <a:lumMod val="50000"/>
                  </a:schemeClr>
                </a:solidFill>
              </a:rPr>
              <a:t> $SIZE_OF_LOCAL_VARS, %</a:t>
            </a:r>
            <a:r>
              <a:rPr lang="en-US" sz="2000" dirty="0" err="1">
                <a:solidFill>
                  <a:schemeClr val="accent2">
                    <a:lumMod val="50000"/>
                  </a:schemeClr>
                </a:solidFill>
              </a:rPr>
              <a:t>esp</a:t>
            </a:r>
            <a:r>
              <a:rPr lang="en-US" sz="2000" dirty="0">
                <a:solidFill>
                  <a:schemeClr val="accent2">
                    <a:lumMod val="50000"/>
                  </a:schemeClr>
                </a:solidFill>
              </a:rPr>
              <a:t> </a:t>
            </a:r>
          </a:p>
        </p:txBody>
      </p:sp>
      <p:sp>
        <p:nvSpPr>
          <p:cNvPr id="10" name="Rectangular Callout 9"/>
          <p:cNvSpPr/>
          <p:nvPr/>
        </p:nvSpPr>
        <p:spPr>
          <a:xfrm>
            <a:off x="990600" y="3581400"/>
            <a:ext cx="2895600" cy="2286000"/>
          </a:xfrm>
          <a:prstGeom prst="wedgeRectCallout">
            <a:avLst>
              <a:gd name="adj1" fmla="val 64949"/>
              <a:gd name="adj2" fmla="val -586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err="1" smtClean="0">
                <a:solidFill>
                  <a:prstClr val="white"/>
                </a:solidFill>
              </a:rPr>
              <a:t>esp</a:t>
            </a:r>
            <a:r>
              <a:rPr lang="en-US" dirty="0" smtClean="0">
                <a:solidFill>
                  <a:prstClr val="white"/>
                </a:solidFill>
              </a:rPr>
              <a:t> to </a:t>
            </a:r>
            <a:r>
              <a:rPr lang="en-US" dirty="0" err="1" smtClean="0">
                <a:solidFill>
                  <a:prstClr val="white"/>
                </a:solidFill>
              </a:rPr>
              <a:t>ebp</a:t>
            </a:r>
            <a:r>
              <a:rPr lang="en-US" dirty="0" smtClean="0">
                <a:solidFill>
                  <a:prstClr val="white"/>
                </a:solidFill>
              </a:rPr>
              <a:t> is the “stack frame” and the size is dependent on the number of local variables.</a:t>
            </a:r>
          </a:p>
          <a:p>
            <a:pPr algn="ctr" eaLnBrk="1" fontAlgn="auto" hangingPunct="1">
              <a:spcBef>
                <a:spcPts val="0"/>
              </a:spcBef>
              <a:spcAft>
                <a:spcPts val="0"/>
              </a:spcAft>
            </a:pPr>
            <a:r>
              <a:rPr lang="en-US" dirty="0" smtClean="0">
                <a:solidFill>
                  <a:prstClr val="white"/>
                </a:solidFill>
              </a:rPr>
              <a:t>Also, </a:t>
            </a:r>
            <a:r>
              <a:rPr lang="en-US" dirty="0" err="1" smtClean="0">
                <a:solidFill>
                  <a:prstClr val="white"/>
                </a:solidFill>
              </a:rPr>
              <a:t>ebp</a:t>
            </a:r>
            <a:r>
              <a:rPr lang="en-US" dirty="0" smtClean="0">
                <a:solidFill>
                  <a:prstClr val="white"/>
                </a:solidFill>
              </a:rPr>
              <a:t> is the new base pointer register for stack operations.</a:t>
            </a:r>
            <a:endParaRPr lang="en-US" dirty="0">
              <a:solidFill>
                <a:prstClr val="white"/>
              </a:solidFill>
            </a:endParaRPr>
          </a:p>
        </p:txBody>
      </p:sp>
      <p:sp>
        <p:nvSpPr>
          <p:cNvPr id="11" name="Left Brace 10"/>
          <p:cNvSpPr/>
          <p:nvPr/>
        </p:nvSpPr>
        <p:spPr>
          <a:xfrm>
            <a:off x="4267201" y="2623066"/>
            <a:ext cx="219006" cy="132766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1" fontAlgn="auto" hangingPunct="1">
              <a:spcBef>
                <a:spcPts val="0"/>
              </a:spcBef>
              <a:spcAft>
                <a:spcPts val="0"/>
              </a:spcAft>
            </a:pPr>
            <a:endParaRPr lang="en-US">
              <a:solidFill>
                <a:prstClr val="black"/>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2490517486"/>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1190625">
                <a:tc>
                  <a:txBody>
                    <a:bodyPr/>
                    <a:lstStyle/>
                    <a:p>
                      <a:r>
                        <a:rPr lang="en-US" dirty="0" smtClean="0"/>
                        <a:t>Size</a:t>
                      </a:r>
                      <a:r>
                        <a:rPr lang="en-US" baseline="0" dirty="0" smtClean="0"/>
                        <a:t> of local variables</a:t>
                      </a:r>
                    </a:p>
                    <a:p>
                      <a:r>
                        <a:rPr lang="en-US" baseline="0" dirty="0" smtClean="0"/>
                        <a:t>.</a:t>
                      </a:r>
                    </a:p>
                    <a:p>
                      <a:r>
                        <a:rPr lang="en-US" baseline="0" dirty="0" smtClean="0"/>
                        <a:t>.</a:t>
                      </a:r>
                      <a:endParaRPr lang="en-US" dirty="0"/>
                    </a:p>
                  </a:txBody>
                  <a:tcPr/>
                </a:tc>
              </a:tr>
              <a:tr h="396875">
                <a:tc>
                  <a:txBody>
                    <a:bodyPr/>
                    <a:lstStyle/>
                    <a:p>
                      <a:r>
                        <a:rPr lang="en-US" dirty="0" err="1" smtClean="0"/>
                        <a:t>OLD_ebx</a:t>
                      </a:r>
                      <a:endParaRPr lang="en-US" dirty="0"/>
                    </a:p>
                  </a:txBody>
                  <a:tcPr>
                    <a:solidFill>
                      <a:schemeClr val="accent1"/>
                    </a:solidFill>
                  </a:tcPr>
                </a:tc>
              </a:tr>
              <a:tr h="396875">
                <a:tc>
                  <a:txBody>
                    <a:bodyPr/>
                    <a:lstStyle/>
                    <a:p>
                      <a:r>
                        <a:rPr lang="en-US" dirty="0" err="1" smtClean="0"/>
                        <a:t>OLD_ebp</a:t>
                      </a:r>
                      <a:endParaRPr lang="en-US" dirty="0"/>
                    </a:p>
                  </a:txBody>
                  <a:tcPr>
                    <a:solidFill>
                      <a:schemeClr val="accent1"/>
                    </a:solidFill>
                  </a:tcPr>
                </a:tc>
              </a:tr>
              <a:tr h="396875">
                <a:tc>
                  <a:txBody>
                    <a:bodyPr/>
                    <a:lstStyle/>
                    <a:p>
                      <a:pPr algn="ctr"/>
                      <a:r>
                        <a:rPr lang="en-US" dirty="0" smtClean="0"/>
                        <a:t>RA</a:t>
                      </a:r>
                      <a:endParaRPr lang="en-US" dirty="0"/>
                    </a:p>
                  </a:txBody>
                  <a:tcPr>
                    <a:solidFill>
                      <a:schemeClr val="accent1"/>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smtClean="0"/>
                        <a:t>Data</a:t>
                      </a:r>
                      <a:endParaRPr lang="en-US" dirty="0"/>
                    </a:p>
                  </a:txBody>
                  <a:tcPr>
                    <a:solidFill>
                      <a:schemeClr val="accent6">
                        <a:lumMod val="75000"/>
                      </a:schemeClr>
                    </a:solidFill>
                  </a:tcPr>
                </a:tc>
              </a:tr>
            </a:tbl>
          </a:graphicData>
        </a:graphic>
      </p:graphicFrame>
      <p:sp>
        <p:nvSpPr>
          <p:cNvPr id="13" name="TextBox 12"/>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14" name="Table 13"/>
          <p:cNvGraphicFramePr>
            <a:graphicFrameLocks noGrp="1"/>
          </p:cNvGraphicFramePr>
          <p:nvPr>
            <p:extLst>
              <p:ext uri="{D42A27DB-BD31-4B8C-83A1-F6EECF244321}">
                <p14:modId xmlns:p14="http://schemas.microsoft.com/office/powerpoint/2010/main" val="2514085192"/>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a:t>
                      </a:r>
                      <a:endParaRPr lang="en-US" dirty="0"/>
                    </a:p>
                  </a:txBody>
                  <a:tcPr/>
                </a:tc>
              </a:tr>
              <a:tr h="396875">
                <a:tc>
                  <a:txBody>
                    <a:bodyPr/>
                    <a:lstStyle/>
                    <a:p>
                      <a:r>
                        <a:rPr lang="en-US" dirty="0" smtClean="0"/>
                        <a:t>.</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15" name="TextBox 14"/>
          <p:cNvSpPr txBox="1"/>
          <p:nvPr/>
        </p:nvSpPr>
        <p:spPr>
          <a:xfrm>
            <a:off x="4411577" y="24384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16" name="TextBox 15"/>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 at </a:t>
            </a:r>
            <a:r>
              <a:rPr lang="en-US" b="1" dirty="0" smtClean="0">
                <a:solidFill>
                  <a:prstClr val="black"/>
                </a:solidFill>
                <a:latin typeface="Times New Roman"/>
              </a:rPr>
              <a:t>end of prolog</a:t>
            </a:r>
            <a:endParaRPr lang="en-US" b="1" dirty="0">
              <a:solidFill>
                <a:prstClr val="black"/>
              </a:solidFill>
              <a:latin typeface="Times New Roman"/>
            </a:endParaRPr>
          </a:p>
        </p:txBody>
      </p:sp>
      <p:sp>
        <p:nvSpPr>
          <p:cNvPr id="17" name="TextBox 16"/>
          <p:cNvSpPr txBox="1"/>
          <p:nvPr/>
        </p:nvSpPr>
        <p:spPr>
          <a:xfrm>
            <a:off x="4411259" y="3581400"/>
            <a:ext cx="782587"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ebp</a:t>
            </a:r>
            <a:r>
              <a:rPr lang="en-US" dirty="0" smtClean="0">
                <a:solidFill>
                  <a:prstClr val="black"/>
                </a:solidFill>
                <a:latin typeface="Times New Roman"/>
              </a:rPr>
              <a:t> </a:t>
            </a:r>
            <a:r>
              <a:rPr lang="en-US" dirty="0">
                <a:solidFill>
                  <a:prstClr val="black"/>
                </a:solidFill>
                <a:latin typeface="Times New Roman"/>
              </a:rPr>
              <a:t>-&gt;</a:t>
            </a:r>
          </a:p>
        </p:txBody>
      </p:sp>
    </p:spTree>
    <p:extLst>
      <p:ext uri="{BB962C8B-B14F-4D97-AF65-F5344CB8AC3E}">
        <p14:creationId xmlns:p14="http://schemas.microsoft.com/office/powerpoint/2010/main" val="1549180376"/>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PROLOG and EPILOG</a:t>
            </a:r>
            <a:endParaRPr lang="en-US" dirty="0"/>
          </a:p>
        </p:txBody>
      </p:sp>
      <p:sp>
        <p:nvSpPr>
          <p:cNvPr id="3" name="Content Placeholder 2"/>
          <p:cNvSpPr>
            <a:spLocks noGrp="1"/>
          </p:cNvSpPr>
          <p:nvPr>
            <p:ph idx="1"/>
          </p:nvPr>
        </p:nvSpPr>
        <p:spPr/>
        <p:txBody>
          <a:bodyPr/>
          <a:lstStyle/>
          <a:p>
            <a:r>
              <a:rPr lang="en-US" dirty="0" smtClean="0"/>
              <a:t>epilog</a:t>
            </a:r>
          </a:p>
          <a:p>
            <a:pPr marL="0" indent="0">
              <a:spcBef>
                <a:spcPts val="0"/>
              </a:spcBef>
              <a:buNone/>
            </a:pPr>
            <a:r>
              <a:rPr lang="en-US" sz="2000" dirty="0" err="1">
                <a:solidFill>
                  <a:schemeClr val="accent2">
                    <a:lumMod val="50000"/>
                  </a:schemeClr>
                </a:solidFill>
              </a:rPr>
              <a:t>movl</a:t>
            </a:r>
            <a:r>
              <a:rPr lang="en-US" sz="2000" dirty="0">
                <a:solidFill>
                  <a:schemeClr val="accent2">
                    <a:lumMod val="50000"/>
                  </a:schemeClr>
                </a:solidFill>
              </a:rPr>
              <a:t> %</a:t>
            </a:r>
            <a:r>
              <a:rPr lang="en-US" sz="2000" dirty="0" err="1">
                <a:solidFill>
                  <a:schemeClr val="accent2">
                    <a:lumMod val="50000"/>
                  </a:schemeClr>
                </a:solidFill>
              </a:rPr>
              <a:t>ebp</a:t>
            </a:r>
            <a:r>
              <a:rPr lang="en-US" sz="2000" dirty="0">
                <a:solidFill>
                  <a:schemeClr val="accent2">
                    <a:lumMod val="50000"/>
                  </a:schemeClr>
                </a:solidFill>
              </a:rPr>
              <a:t>, %</a:t>
            </a:r>
            <a:r>
              <a:rPr lang="en-US" sz="2000" dirty="0" err="1">
                <a:solidFill>
                  <a:schemeClr val="accent2">
                    <a:lumMod val="50000"/>
                  </a:schemeClr>
                </a:solidFill>
              </a:rPr>
              <a:t>esp</a:t>
            </a:r>
            <a:endParaRPr lang="en-US" sz="2000" dirty="0">
              <a:solidFill>
                <a:schemeClr val="accent2">
                  <a:lumMod val="50000"/>
                </a:schemeClr>
              </a:solidFill>
            </a:endParaRPr>
          </a:p>
          <a:p>
            <a:pPr marL="0" indent="0">
              <a:spcBef>
                <a:spcPts val="0"/>
              </a:spcBef>
              <a:buNone/>
            </a:pPr>
            <a:r>
              <a:rPr lang="en-US" sz="2000" dirty="0" err="1">
                <a:solidFill>
                  <a:schemeClr val="accent2">
                    <a:lumMod val="50000"/>
                  </a:schemeClr>
                </a:solidFill>
              </a:rPr>
              <a:t>popl</a:t>
            </a:r>
            <a:r>
              <a:rPr lang="en-US" sz="2000" dirty="0">
                <a:solidFill>
                  <a:schemeClr val="accent2">
                    <a:lumMod val="50000"/>
                  </a:schemeClr>
                </a:solidFill>
              </a:rPr>
              <a:t> %</a:t>
            </a:r>
            <a:r>
              <a:rPr lang="en-US" sz="2000" dirty="0" err="1">
                <a:solidFill>
                  <a:schemeClr val="accent2">
                    <a:lumMod val="50000"/>
                  </a:schemeClr>
                </a:solidFill>
              </a:rPr>
              <a:t>ebx</a:t>
            </a:r>
            <a:endParaRPr lang="en-US" sz="2000" dirty="0">
              <a:solidFill>
                <a:schemeClr val="accent2">
                  <a:lumMod val="50000"/>
                </a:schemeClr>
              </a:solidFill>
            </a:endParaRPr>
          </a:p>
          <a:p>
            <a:pPr marL="0" indent="0">
              <a:spcBef>
                <a:spcPts val="0"/>
              </a:spcBef>
              <a:buNone/>
            </a:pPr>
            <a:r>
              <a:rPr lang="en-US" sz="2000" dirty="0" err="1">
                <a:solidFill>
                  <a:schemeClr val="accent2">
                    <a:lumMod val="50000"/>
                  </a:schemeClr>
                </a:solidFill>
              </a:rPr>
              <a:t>popl</a:t>
            </a:r>
            <a:r>
              <a:rPr lang="en-US" sz="2000" dirty="0">
                <a:solidFill>
                  <a:schemeClr val="accent2">
                    <a:lumMod val="50000"/>
                  </a:schemeClr>
                </a:solidFill>
              </a:rPr>
              <a:t> %</a:t>
            </a:r>
            <a:r>
              <a:rPr lang="en-US" sz="2000" dirty="0" err="1">
                <a:solidFill>
                  <a:schemeClr val="accent2">
                    <a:lumMod val="50000"/>
                  </a:schemeClr>
                </a:solidFill>
              </a:rPr>
              <a:t>ebp</a:t>
            </a:r>
            <a:endParaRPr lang="en-US" sz="2000" dirty="0">
              <a:solidFill>
                <a:schemeClr val="accent2">
                  <a:lumMod val="50000"/>
                </a:schemeClr>
              </a:solidFill>
            </a:endParaRPr>
          </a:p>
          <a:p>
            <a:pPr marL="0" indent="0">
              <a:spcBef>
                <a:spcPts val="0"/>
              </a:spcBef>
              <a:buNone/>
            </a:pPr>
            <a:r>
              <a:rPr lang="en-US" sz="2000" dirty="0">
                <a:solidFill>
                  <a:schemeClr val="accent2">
                    <a:lumMod val="50000"/>
                  </a:schemeClr>
                </a:solidFill>
              </a:rPr>
              <a:t>ret</a:t>
            </a:r>
          </a:p>
        </p:txBody>
      </p:sp>
      <p:graphicFrame>
        <p:nvGraphicFramePr>
          <p:cNvPr id="4" name="Table 3"/>
          <p:cNvGraphicFramePr>
            <a:graphicFrameLocks noGrp="1"/>
          </p:cNvGraphicFramePr>
          <p:nvPr>
            <p:extLst>
              <p:ext uri="{D42A27DB-BD31-4B8C-83A1-F6EECF244321}">
                <p14:modId xmlns:p14="http://schemas.microsoft.com/office/powerpoint/2010/main" val="3984598837"/>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396875">
                <a:tc>
                  <a:txBody>
                    <a:bodyPr/>
                    <a:lstStyle/>
                    <a:p>
                      <a:endParaRPr lang="en-US"/>
                    </a:p>
                  </a:txBody>
                  <a:tcPr/>
                </a:tc>
              </a:tr>
              <a:tr h="396875">
                <a:tc>
                  <a:txBody>
                    <a:bodyPr/>
                    <a:lstStyle/>
                    <a:p>
                      <a:r>
                        <a:rPr lang="en-US" dirty="0" err="1" smtClean="0"/>
                        <a:t>OLD_ebx</a:t>
                      </a:r>
                      <a:endParaRPr lang="en-US" dirty="0"/>
                    </a:p>
                  </a:txBody>
                  <a:tcPr>
                    <a:solidFill>
                      <a:schemeClr val="accent1"/>
                    </a:solidFill>
                  </a:tcPr>
                </a:tc>
              </a:tr>
              <a:tr h="396875">
                <a:tc>
                  <a:txBody>
                    <a:bodyPr/>
                    <a:lstStyle/>
                    <a:p>
                      <a:r>
                        <a:rPr lang="en-US" dirty="0" err="1" smtClean="0"/>
                        <a:t>OLD_ebp</a:t>
                      </a:r>
                      <a:endParaRPr lang="en-US" dirty="0"/>
                    </a:p>
                  </a:txBody>
                  <a:tcPr>
                    <a:solidFill>
                      <a:schemeClr val="accent1"/>
                    </a:solidFill>
                  </a:tcPr>
                </a:tc>
              </a:tr>
              <a:tr h="396875">
                <a:tc>
                  <a:txBody>
                    <a:bodyPr/>
                    <a:lstStyle/>
                    <a:p>
                      <a:pPr algn="ctr"/>
                      <a:r>
                        <a:rPr lang="en-US" dirty="0" smtClean="0"/>
                        <a:t>RA</a:t>
                      </a:r>
                      <a:endParaRPr lang="en-US" dirty="0"/>
                    </a:p>
                  </a:txBody>
                  <a:tcPr>
                    <a:solidFill>
                      <a:schemeClr val="accent1"/>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r h="396875">
                <a:tc>
                  <a:txBody>
                    <a:bodyPr/>
                    <a:lstStyle/>
                    <a:p>
                      <a:r>
                        <a:rPr lang="en-US" dirty="0" smtClean="0"/>
                        <a:t>Data</a:t>
                      </a:r>
                      <a:endParaRPr lang="en-US" dirty="0"/>
                    </a:p>
                  </a:txBody>
                  <a:tcPr>
                    <a:solidFill>
                      <a:schemeClr val="accent6">
                        <a:lumMod val="75000"/>
                      </a:schemeClr>
                    </a:solidFill>
                  </a:tcPr>
                </a:tc>
              </a:tr>
            </a:tbl>
          </a:graphicData>
        </a:graphic>
      </p:graphicFrame>
      <p:sp>
        <p:nvSpPr>
          <p:cNvPr id="5" name="TextBox 4"/>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6" name="Table 5"/>
          <p:cNvGraphicFramePr>
            <a:graphicFrameLocks noGrp="1"/>
          </p:cNvGraphicFramePr>
          <p:nvPr>
            <p:extLst>
              <p:ext uri="{D42A27DB-BD31-4B8C-83A1-F6EECF244321}">
                <p14:modId xmlns:p14="http://schemas.microsoft.com/office/powerpoint/2010/main" val="2595277968"/>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12</a:t>
                      </a:r>
                      <a:endParaRPr lang="en-US" dirty="0"/>
                    </a:p>
                  </a:txBody>
                  <a:tcPr/>
                </a:tc>
              </a:tr>
              <a:tr h="396875">
                <a:tc>
                  <a:txBody>
                    <a:bodyPr/>
                    <a:lstStyle/>
                    <a:p>
                      <a:r>
                        <a:rPr lang="en-US" dirty="0" smtClean="0"/>
                        <a:t>16</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7" name="TextBox 6"/>
          <p:cNvSpPr txBox="1"/>
          <p:nvPr/>
        </p:nvSpPr>
        <p:spPr>
          <a:xfrm>
            <a:off x="4415484" y="4781266"/>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8" name="TextBox 7"/>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 at </a:t>
            </a:r>
            <a:r>
              <a:rPr lang="en-US" b="1" dirty="0" smtClean="0">
                <a:solidFill>
                  <a:prstClr val="black"/>
                </a:solidFill>
                <a:latin typeface="Times New Roman"/>
              </a:rPr>
              <a:t>end of epilog</a:t>
            </a:r>
            <a:endParaRPr lang="en-US" b="1" dirty="0">
              <a:solidFill>
                <a:prstClr val="black"/>
              </a:solidFill>
              <a:latin typeface="Times New Roman"/>
            </a:endParaRPr>
          </a:p>
        </p:txBody>
      </p:sp>
      <p:sp>
        <p:nvSpPr>
          <p:cNvPr id="10" name="Rectangular Callout 9"/>
          <p:cNvSpPr/>
          <p:nvPr/>
        </p:nvSpPr>
        <p:spPr>
          <a:xfrm>
            <a:off x="990600" y="3581400"/>
            <a:ext cx="2895600" cy="2286000"/>
          </a:xfrm>
          <a:prstGeom prst="wedgeRectCallout">
            <a:avLst>
              <a:gd name="adj1" fmla="val 68720"/>
              <a:gd name="adj2" fmla="val -73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Stack returned to original state after epilog.</a:t>
            </a:r>
          </a:p>
          <a:p>
            <a:pPr algn="ctr" eaLnBrk="1" fontAlgn="auto" hangingPunct="1">
              <a:spcBef>
                <a:spcPts val="0"/>
              </a:spcBef>
              <a:spcAft>
                <a:spcPts val="0"/>
              </a:spcAft>
            </a:pPr>
            <a:r>
              <a:rPr lang="en-US" dirty="0" smtClean="0">
                <a:solidFill>
                  <a:prstClr val="white"/>
                </a:solidFill>
              </a:rPr>
              <a:t>at ret, RA is popped and the program returns back. </a:t>
            </a:r>
            <a:endParaRPr lang="en-US" dirty="0">
              <a:solidFill>
                <a:prstClr val="white"/>
              </a:solidFill>
            </a:endParaRPr>
          </a:p>
        </p:txBody>
      </p:sp>
      <p:sp>
        <p:nvSpPr>
          <p:cNvPr id="12" name="Rounded Rectangular Callout 11"/>
          <p:cNvSpPr/>
          <p:nvPr/>
        </p:nvSpPr>
        <p:spPr>
          <a:xfrm>
            <a:off x="7772400" y="1237397"/>
            <a:ext cx="1143000" cy="2648803"/>
          </a:xfrm>
          <a:prstGeom prst="wedgeRoundRectCallout">
            <a:avLst>
              <a:gd name="adj1" fmla="val -66206"/>
              <a:gd name="adj2" fmla="val 6765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Need not be erased. It may remain on stack.</a:t>
            </a:r>
            <a:endParaRPr lang="en-US" dirty="0">
              <a:solidFill>
                <a:prstClr val="white"/>
              </a:solidFill>
            </a:endParaRPr>
          </a:p>
        </p:txBody>
      </p:sp>
    </p:spTree>
    <p:extLst>
      <p:ext uri="{BB962C8B-B14F-4D97-AF65-F5344CB8AC3E}">
        <p14:creationId xmlns:p14="http://schemas.microsoft.com/office/powerpoint/2010/main" val="2880410101"/>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Lab 6</a:t>
            </a:r>
            <a:r>
              <a:rPr lang="en-US" dirty="0"/>
              <a:t>: Subroutine parameters</a:t>
            </a:r>
          </a:p>
        </p:txBody>
      </p:sp>
    </p:spTree>
    <p:extLst>
      <p:ext uri="{BB962C8B-B14F-4D97-AF65-F5344CB8AC3E}">
        <p14:creationId xmlns:p14="http://schemas.microsoft.com/office/powerpoint/2010/main" val="426988642"/>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Parameters.</a:t>
            </a:r>
            <a:endParaRPr lang="en-US" dirty="0"/>
          </a:p>
        </p:txBody>
      </p:sp>
      <p:sp>
        <p:nvSpPr>
          <p:cNvPr id="9" name="Content Placeholder 8"/>
          <p:cNvSpPr>
            <a:spLocks noGrp="1"/>
          </p:cNvSpPr>
          <p:nvPr>
            <p:ph idx="1"/>
          </p:nvPr>
        </p:nvSpPr>
        <p:spPr/>
        <p:txBody>
          <a:bodyPr/>
          <a:lstStyle/>
          <a:p>
            <a:r>
              <a:rPr lang="en-US" sz="1800" dirty="0" smtClean="0"/>
              <a:t>Passing parameters to functions</a:t>
            </a:r>
          </a:p>
          <a:p>
            <a:pPr marL="0" indent="0">
              <a:buNone/>
            </a:pPr>
            <a:r>
              <a:rPr lang="en-US" sz="1800" b="1" dirty="0" smtClean="0"/>
              <a:t>Method 1 – Using registers</a:t>
            </a:r>
          </a:p>
          <a:p>
            <a:pPr marL="0" indent="0">
              <a:buNone/>
            </a:pPr>
            <a:r>
              <a:rPr lang="en-US" sz="1800" dirty="0" smtClean="0"/>
              <a:t>Disadvantages – </a:t>
            </a:r>
          </a:p>
          <a:p>
            <a:pPr marL="0" indent="0">
              <a:buNone/>
            </a:pPr>
            <a:r>
              <a:rPr lang="en-US" sz="1800" dirty="0" smtClean="0"/>
              <a:t>Limited</a:t>
            </a:r>
          </a:p>
          <a:p>
            <a:pPr marL="0" indent="0">
              <a:buNone/>
            </a:pPr>
            <a:r>
              <a:rPr lang="en-US" sz="1800" dirty="0" smtClean="0"/>
              <a:t>Understanding between calling function and called function needed.</a:t>
            </a:r>
          </a:p>
          <a:p>
            <a:pPr marL="0" indent="0">
              <a:buNone/>
            </a:pPr>
            <a:endParaRPr lang="en-US" sz="1800" dirty="0"/>
          </a:p>
          <a:p>
            <a:pPr marL="0" indent="0">
              <a:buNone/>
            </a:pPr>
            <a:r>
              <a:rPr lang="en-US" sz="1800" b="1" dirty="0" smtClean="0"/>
              <a:t>Method 2 – Using the stack</a:t>
            </a:r>
          </a:p>
          <a:p>
            <a:pPr marL="0" indent="0">
              <a:buNone/>
            </a:pPr>
            <a:r>
              <a:rPr lang="en-US" sz="1800" dirty="0" smtClean="0"/>
              <a:t>Advantages over register method – </a:t>
            </a:r>
          </a:p>
          <a:p>
            <a:pPr marL="0" indent="0">
              <a:buNone/>
            </a:pPr>
            <a:r>
              <a:rPr lang="en-US" sz="1800" dirty="0" smtClean="0"/>
              <a:t>More parameters can be passed.</a:t>
            </a:r>
          </a:p>
          <a:p>
            <a:pPr marL="0" indent="0">
              <a:buNone/>
            </a:pPr>
            <a:r>
              <a:rPr lang="en-US" sz="1800" dirty="0" smtClean="0"/>
              <a:t>Less understanding between the calling function and called function needed.</a:t>
            </a:r>
          </a:p>
          <a:p>
            <a:pPr marL="0" indent="0">
              <a:buNone/>
            </a:pPr>
            <a:endParaRPr lang="en-US" sz="1800" dirty="0" smtClean="0"/>
          </a:p>
          <a:p>
            <a:pPr marL="0" indent="0">
              <a:buNone/>
            </a:pPr>
            <a:r>
              <a:rPr lang="en-US" sz="1800" dirty="0" smtClean="0"/>
              <a:t>How to use stack for parameters?</a:t>
            </a:r>
            <a:endParaRPr lang="en-US" sz="1800" dirty="0"/>
          </a:p>
          <a:p>
            <a:pPr marL="0" indent="0">
              <a:buNone/>
            </a:pPr>
            <a:r>
              <a:rPr lang="en-US" sz="1800" b="1" dirty="0" smtClean="0"/>
              <a:t>Simply push the parameters onto the stack from the calling function</a:t>
            </a:r>
          </a:p>
          <a:p>
            <a:pPr marL="0" indent="0">
              <a:buNone/>
            </a:pPr>
            <a:r>
              <a:rPr lang="en-US" sz="1800" b="1" dirty="0" smtClean="0"/>
              <a:t>In the called function, remember how stack is rearranged in prolog and access the parameters by an offset to </a:t>
            </a:r>
            <a:r>
              <a:rPr lang="en-US" sz="1800" b="1" dirty="0" err="1" smtClean="0"/>
              <a:t>ebp</a:t>
            </a:r>
            <a:r>
              <a:rPr lang="en-US" sz="1800" b="1" dirty="0" smtClean="0"/>
              <a:t> register.</a:t>
            </a:r>
          </a:p>
          <a:p>
            <a:pPr marL="0" indent="0">
              <a:buNone/>
            </a:pPr>
            <a:endParaRPr lang="en-US" sz="1800" dirty="0"/>
          </a:p>
        </p:txBody>
      </p:sp>
    </p:spTree>
    <p:extLst>
      <p:ext uri="{BB962C8B-B14F-4D97-AF65-F5344CB8AC3E}">
        <p14:creationId xmlns:p14="http://schemas.microsoft.com/office/powerpoint/2010/main" val="692744195"/>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Parameters</a:t>
            </a:r>
            <a:endParaRPr lang="en-US" dirty="0"/>
          </a:p>
        </p:txBody>
      </p:sp>
      <p:sp>
        <p:nvSpPr>
          <p:cNvPr id="3" name="Content Placeholder 2"/>
          <p:cNvSpPr>
            <a:spLocks noGrp="1"/>
          </p:cNvSpPr>
          <p:nvPr>
            <p:ph idx="1"/>
          </p:nvPr>
        </p:nvSpPr>
        <p:spPr>
          <a:xfrm>
            <a:off x="457200" y="1190625"/>
            <a:ext cx="3124200" cy="5133975"/>
          </a:xfrm>
          <a:ln>
            <a:solidFill>
              <a:schemeClr val="tx1"/>
            </a:solidFill>
          </a:ln>
        </p:spPr>
        <p:txBody>
          <a:bodyPr/>
          <a:lstStyle/>
          <a:p>
            <a:pPr marL="0" indent="0">
              <a:buNone/>
            </a:pPr>
            <a:r>
              <a:rPr lang="en-US" sz="2000" dirty="0" err="1" smtClean="0"/>
              <a:t>int</a:t>
            </a:r>
            <a:r>
              <a:rPr lang="en-US" sz="2000" dirty="0" smtClean="0"/>
              <a:t> </a:t>
            </a:r>
            <a:r>
              <a:rPr lang="en-US" sz="2000" dirty="0" err="1" smtClean="0"/>
              <a:t>a,b,c,d</a:t>
            </a:r>
            <a:r>
              <a:rPr lang="en-US" sz="2000" dirty="0" smtClean="0"/>
              <a:t>;</a:t>
            </a:r>
          </a:p>
          <a:p>
            <a:pPr marL="0" indent="0">
              <a:buNone/>
            </a:pPr>
            <a:r>
              <a:rPr lang="en-US" sz="2000" dirty="0" smtClean="0"/>
              <a:t>main() </a:t>
            </a:r>
          </a:p>
          <a:p>
            <a:pPr marL="0" indent="0">
              <a:buNone/>
            </a:pPr>
            <a:r>
              <a:rPr lang="en-US" sz="2000" dirty="0" smtClean="0"/>
              <a:t>{</a:t>
            </a:r>
          </a:p>
          <a:p>
            <a:pPr marL="0" indent="0">
              <a:buNone/>
            </a:pPr>
            <a:r>
              <a:rPr lang="en-US" sz="2000" dirty="0"/>
              <a:t>d</a:t>
            </a:r>
            <a:r>
              <a:rPr lang="en-US" sz="2000" dirty="0" smtClean="0"/>
              <a:t> = </a:t>
            </a:r>
            <a:r>
              <a:rPr lang="en-US" sz="2000" dirty="0" err="1" smtClean="0"/>
              <a:t>func</a:t>
            </a:r>
            <a:r>
              <a:rPr lang="en-US" sz="2000" dirty="0" smtClean="0"/>
              <a:t>(</a:t>
            </a:r>
            <a:r>
              <a:rPr lang="en-US" sz="2000" dirty="0" err="1" smtClean="0"/>
              <a:t>a,b,c</a:t>
            </a:r>
            <a:r>
              <a:rPr lang="en-US" sz="2000" dirty="0" smtClean="0"/>
              <a:t>);</a:t>
            </a:r>
          </a:p>
          <a:p>
            <a:pPr marL="0" indent="0">
              <a:buNone/>
            </a:pPr>
            <a:r>
              <a:rPr lang="en-US" sz="2000" dirty="0" smtClean="0"/>
              <a:t>}</a:t>
            </a:r>
          </a:p>
          <a:p>
            <a:pPr marL="0" indent="0">
              <a:buNone/>
            </a:pPr>
            <a:r>
              <a:rPr lang="en-US" sz="2000" dirty="0" err="1" smtClean="0"/>
              <a:t>int</a:t>
            </a:r>
            <a:r>
              <a:rPr lang="en-US" sz="2000" dirty="0" smtClean="0"/>
              <a:t> </a:t>
            </a:r>
            <a:r>
              <a:rPr lang="en-US" sz="2000" dirty="0" err="1" smtClean="0"/>
              <a:t>func</a:t>
            </a:r>
            <a:r>
              <a:rPr lang="en-US" sz="2000" dirty="0" smtClean="0"/>
              <a:t>(</a:t>
            </a:r>
            <a:r>
              <a:rPr lang="en-US" sz="2000" dirty="0" err="1" smtClean="0"/>
              <a:t>int</a:t>
            </a:r>
            <a:r>
              <a:rPr lang="en-US" sz="2000" dirty="0" smtClean="0"/>
              <a:t> p1,int p2, </a:t>
            </a:r>
            <a:r>
              <a:rPr lang="en-US" sz="2000" dirty="0" err="1" smtClean="0"/>
              <a:t>int</a:t>
            </a:r>
            <a:r>
              <a:rPr lang="en-US" sz="2000" dirty="0" smtClean="0"/>
              <a:t> p3)</a:t>
            </a:r>
          </a:p>
          <a:p>
            <a:pPr marL="0" indent="0">
              <a:buNone/>
            </a:pPr>
            <a:r>
              <a:rPr lang="en-US" sz="2000" dirty="0" smtClean="0"/>
              <a:t>{</a:t>
            </a:r>
          </a:p>
          <a:p>
            <a:pPr marL="0" indent="0">
              <a:buNone/>
            </a:pPr>
            <a:r>
              <a:rPr lang="en-US" sz="2000" dirty="0" smtClean="0"/>
              <a:t>return p1+p2+p3;</a:t>
            </a:r>
          </a:p>
          <a:p>
            <a:pPr marL="0" indent="0">
              <a:buNone/>
            </a:pPr>
            <a:r>
              <a:rPr lang="en-US" sz="2000" dirty="0"/>
              <a:t>}</a:t>
            </a:r>
            <a:endParaRPr lang="en-US" sz="2000" dirty="0" smtClean="0"/>
          </a:p>
          <a:p>
            <a:pPr marL="0" indent="0">
              <a:buNone/>
            </a:pPr>
            <a:endParaRPr lang="en-US" sz="2000" dirty="0" smtClean="0"/>
          </a:p>
          <a:p>
            <a:pPr marL="0" indent="0">
              <a:buNone/>
            </a:pPr>
            <a:endParaRPr lang="en-US" sz="2000" dirty="0"/>
          </a:p>
        </p:txBody>
      </p:sp>
      <p:sp>
        <p:nvSpPr>
          <p:cNvPr id="4" name="Content Placeholder 2"/>
          <p:cNvSpPr txBox="1">
            <a:spLocks/>
          </p:cNvSpPr>
          <p:nvPr/>
        </p:nvSpPr>
        <p:spPr bwMode="auto">
          <a:xfrm>
            <a:off x="3733800" y="1219199"/>
            <a:ext cx="3124200" cy="5133975"/>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000" dirty="0" smtClean="0">
                <a:solidFill>
                  <a:prstClr val="black"/>
                </a:solidFill>
              </a:rPr>
              <a:t>main:</a:t>
            </a:r>
          </a:p>
          <a:p>
            <a:pPr marL="0" indent="0">
              <a:buFont typeface="Arial" charset="0"/>
              <a:buNone/>
            </a:pPr>
            <a:r>
              <a:rPr lang="en-US" sz="2000" dirty="0" smtClean="0">
                <a:solidFill>
                  <a:prstClr val="black"/>
                </a:solidFill>
              </a:rPr>
              <a:t>/* prolog */</a:t>
            </a:r>
          </a:p>
          <a:p>
            <a:pPr marL="0" indent="0">
              <a:buFont typeface="Arial" charset="0"/>
              <a:buNone/>
            </a:pPr>
            <a:r>
              <a:rPr lang="en-US" sz="2000" dirty="0" err="1" smtClean="0">
                <a:solidFill>
                  <a:prstClr val="black"/>
                </a:solidFill>
              </a:rPr>
              <a:t>pushl</a:t>
            </a:r>
            <a:r>
              <a:rPr lang="en-US" sz="2000" dirty="0" smtClean="0">
                <a:solidFill>
                  <a:prstClr val="black"/>
                </a:solidFill>
              </a:rPr>
              <a:t> c;</a:t>
            </a:r>
          </a:p>
          <a:p>
            <a:pPr marL="0" indent="0">
              <a:buFont typeface="Arial" charset="0"/>
              <a:buNone/>
            </a:pPr>
            <a:r>
              <a:rPr lang="en-US" sz="2000" dirty="0" err="1" smtClean="0">
                <a:solidFill>
                  <a:prstClr val="black"/>
                </a:solidFill>
              </a:rPr>
              <a:t>pushl</a:t>
            </a:r>
            <a:r>
              <a:rPr lang="en-US" sz="2000" dirty="0" smtClean="0">
                <a:solidFill>
                  <a:prstClr val="black"/>
                </a:solidFill>
              </a:rPr>
              <a:t> b;</a:t>
            </a:r>
          </a:p>
          <a:p>
            <a:pPr marL="0" indent="0">
              <a:buFont typeface="Arial" charset="0"/>
              <a:buNone/>
            </a:pPr>
            <a:r>
              <a:rPr lang="en-US" sz="2000" dirty="0" err="1" smtClean="0">
                <a:solidFill>
                  <a:prstClr val="black"/>
                </a:solidFill>
              </a:rPr>
              <a:t>pushl</a:t>
            </a:r>
            <a:r>
              <a:rPr lang="en-US" sz="2000" dirty="0" smtClean="0">
                <a:solidFill>
                  <a:prstClr val="black"/>
                </a:solidFill>
              </a:rPr>
              <a:t> a;</a:t>
            </a:r>
          </a:p>
          <a:p>
            <a:pPr marL="0" indent="0">
              <a:buFont typeface="Arial" charset="0"/>
              <a:buNone/>
            </a:pPr>
            <a:r>
              <a:rPr lang="en-US" sz="2000" dirty="0" smtClean="0">
                <a:solidFill>
                  <a:prstClr val="black"/>
                </a:solidFill>
              </a:rPr>
              <a:t>call </a:t>
            </a:r>
            <a:r>
              <a:rPr lang="en-US" sz="2000" dirty="0" err="1" smtClean="0">
                <a:solidFill>
                  <a:prstClr val="black"/>
                </a:solidFill>
              </a:rPr>
              <a:t>func</a:t>
            </a:r>
            <a:r>
              <a:rPr lang="en-US" sz="2000" dirty="0" smtClean="0">
                <a:solidFill>
                  <a:prstClr val="black"/>
                </a:solidFill>
              </a:rPr>
              <a:t>;</a:t>
            </a:r>
          </a:p>
          <a:p>
            <a:pPr marL="0" indent="0">
              <a:buFont typeface="Arial" charset="0"/>
              <a:buNone/>
            </a:pPr>
            <a:endParaRPr lang="en-US" sz="2000" dirty="0" smtClean="0">
              <a:solidFill>
                <a:prstClr val="black"/>
              </a:solidFill>
            </a:endParaRPr>
          </a:p>
          <a:p>
            <a:pPr marL="0" indent="0">
              <a:buFont typeface="Arial" charset="0"/>
              <a:buNone/>
            </a:pPr>
            <a:endParaRPr lang="en-US" sz="2000" dirty="0">
              <a:solidFill>
                <a:prstClr val="black"/>
              </a:solidFill>
            </a:endParaRPr>
          </a:p>
          <a:p>
            <a:pPr marL="0" indent="0">
              <a:buFont typeface="Arial" charset="0"/>
              <a:buNone/>
            </a:pPr>
            <a:r>
              <a:rPr lang="en-US" sz="2000" dirty="0" err="1" smtClean="0">
                <a:solidFill>
                  <a:prstClr val="black"/>
                </a:solidFill>
              </a:rPr>
              <a:t>func</a:t>
            </a:r>
            <a:r>
              <a:rPr lang="en-US" sz="2000" dirty="0" smtClean="0">
                <a:solidFill>
                  <a:prstClr val="black"/>
                </a:solidFill>
              </a:rPr>
              <a:t>;</a:t>
            </a:r>
          </a:p>
          <a:p>
            <a:pPr marL="0" indent="0">
              <a:buFont typeface="Arial" charset="0"/>
              <a:buNone/>
            </a:pPr>
            <a:r>
              <a:rPr lang="en-US" sz="2000" dirty="0" smtClean="0">
                <a:solidFill>
                  <a:prstClr val="black"/>
                </a:solidFill>
              </a:rPr>
              <a:t>/*prolog*/</a:t>
            </a:r>
          </a:p>
          <a:p>
            <a:pPr marL="0" indent="0">
              <a:buFont typeface="Arial" charset="0"/>
              <a:buNone/>
            </a:pPr>
            <a:r>
              <a:rPr lang="en-US" sz="2000" dirty="0" smtClean="0">
                <a:solidFill>
                  <a:prstClr val="black"/>
                </a:solidFill>
              </a:rPr>
              <a:t>/*access “a” first then “b”, then “c” according to the number of bytes in prolog and RA.</a:t>
            </a:r>
            <a:endParaRPr lang="en-US" sz="2000" dirty="0">
              <a:solidFill>
                <a:prstClr val="black"/>
              </a:solidFill>
            </a:endParaRPr>
          </a:p>
          <a:p>
            <a:pPr marL="0" indent="0">
              <a:buFont typeface="Arial" charset="0"/>
              <a:buNone/>
            </a:pPr>
            <a:endParaRPr lang="en-US" sz="2000" dirty="0" smtClean="0">
              <a:solidFill>
                <a:prstClr val="black"/>
              </a:solidFill>
            </a:endParaRPr>
          </a:p>
          <a:p>
            <a:pPr marL="0" indent="0">
              <a:buFont typeface="Arial" charset="0"/>
              <a:buNone/>
            </a:pPr>
            <a:endParaRPr lang="en-US" sz="2000" dirty="0">
              <a:solidFill>
                <a:prstClr val="black"/>
              </a:solidFill>
            </a:endParaRPr>
          </a:p>
          <a:p>
            <a:pPr marL="0" indent="0">
              <a:buFont typeface="Arial" charset="0"/>
              <a:buNone/>
            </a:pPr>
            <a:endParaRPr lang="en-US" sz="2000" dirty="0" smtClean="0">
              <a:solidFill>
                <a:prstClr val="black"/>
              </a:solidFill>
            </a:endParaRPr>
          </a:p>
          <a:p>
            <a:pPr marL="0" indent="0">
              <a:buFont typeface="Arial" charset="0"/>
              <a:buNone/>
            </a:pPr>
            <a:endParaRPr lang="en-US" sz="2000" dirty="0">
              <a:solidFill>
                <a:prstClr val="black"/>
              </a:solidFill>
            </a:endParaRPr>
          </a:p>
        </p:txBody>
      </p:sp>
      <p:sp>
        <p:nvSpPr>
          <p:cNvPr id="5" name="Rectangular Callout 4"/>
          <p:cNvSpPr/>
          <p:nvPr/>
        </p:nvSpPr>
        <p:spPr>
          <a:xfrm>
            <a:off x="4953000" y="1067937"/>
            <a:ext cx="2819400" cy="381000"/>
          </a:xfrm>
          <a:prstGeom prst="wedgeRectCallout">
            <a:avLst>
              <a:gd name="adj1" fmla="val -59187"/>
              <a:gd name="adj2" fmla="val 3373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Pushed in reverse order. </a:t>
            </a:r>
            <a:endParaRPr lang="en-US" dirty="0">
              <a:solidFill>
                <a:prstClr val="white"/>
              </a:solidFill>
            </a:endParaRPr>
          </a:p>
        </p:txBody>
      </p:sp>
    </p:spTree>
    <p:extLst>
      <p:ext uri="{BB962C8B-B14F-4D97-AF65-F5344CB8AC3E}">
        <p14:creationId xmlns:p14="http://schemas.microsoft.com/office/powerpoint/2010/main" val="658538144"/>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Parameters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5425184"/>
              </p:ext>
            </p:extLst>
          </p:nvPr>
        </p:nvGraphicFramePr>
        <p:xfrm>
          <a:off x="5867400" y="1228725"/>
          <a:ext cx="1676400" cy="4762500"/>
        </p:xfrm>
        <a:graphic>
          <a:graphicData uri="http://schemas.openxmlformats.org/drawingml/2006/table">
            <a:tbl>
              <a:tblPr>
                <a:tableStyleId>{5940675A-B579-460E-94D1-54222C63F5DA}</a:tableStyleId>
              </a:tblPr>
              <a:tblGrid>
                <a:gridCol w="1676400"/>
              </a:tblGrid>
              <a:tr h="396875">
                <a:tc>
                  <a:txBody>
                    <a:bodyPr/>
                    <a:lstStyle/>
                    <a:p>
                      <a:endParaRPr lang="en-US" dirty="0"/>
                    </a:p>
                  </a:txBody>
                  <a:tcPr/>
                </a:tc>
              </a:tr>
              <a:tr h="396875">
                <a:tc>
                  <a:txBody>
                    <a:bodyPr/>
                    <a:lstStyle/>
                    <a:p>
                      <a:endParaRPr lang="en-US" dirty="0"/>
                    </a:p>
                  </a:txBody>
                  <a:tcPr/>
                </a:tc>
              </a:tr>
              <a:tr h="396875">
                <a:tc>
                  <a:txBody>
                    <a:bodyPr/>
                    <a:lstStyle/>
                    <a:p>
                      <a:endParaRPr lang="en-US" dirty="0"/>
                    </a:p>
                  </a:txBody>
                  <a:tcPr/>
                </a:tc>
              </a:tr>
              <a:tr h="1190625">
                <a:tc>
                  <a:txBody>
                    <a:bodyPr/>
                    <a:lstStyle/>
                    <a:p>
                      <a:r>
                        <a:rPr lang="en-US" dirty="0" smtClean="0"/>
                        <a:t>Size</a:t>
                      </a:r>
                      <a:r>
                        <a:rPr lang="en-US" baseline="0" dirty="0" smtClean="0"/>
                        <a:t> of local variables</a:t>
                      </a:r>
                    </a:p>
                    <a:p>
                      <a:r>
                        <a:rPr lang="en-US" baseline="0" dirty="0" smtClean="0"/>
                        <a:t>.</a:t>
                      </a:r>
                    </a:p>
                    <a:p>
                      <a:r>
                        <a:rPr lang="en-US" baseline="0" dirty="0" smtClean="0"/>
                        <a:t>.</a:t>
                      </a:r>
                      <a:endParaRPr lang="en-US" dirty="0"/>
                    </a:p>
                  </a:txBody>
                  <a:tcPr/>
                </a:tc>
              </a:tr>
              <a:tr h="396875">
                <a:tc>
                  <a:txBody>
                    <a:bodyPr/>
                    <a:lstStyle/>
                    <a:p>
                      <a:r>
                        <a:rPr lang="en-US" dirty="0" err="1" smtClean="0"/>
                        <a:t>OLD_ebx</a:t>
                      </a:r>
                      <a:endParaRPr lang="en-US" dirty="0"/>
                    </a:p>
                  </a:txBody>
                  <a:tcPr>
                    <a:solidFill>
                      <a:schemeClr val="accent1"/>
                    </a:solidFill>
                  </a:tcPr>
                </a:tc>
              </a:tr>
              <a:tr h="396875">
                <a:tc>
                  <a:txBody>
                    <a:bodyPr/>
                    <a:lstStyle/>
                    <a:p>
                      <a:r>
                        <a:rPr lang="en-US" dirty="0" err="1" smtClean="0"/>
                        <a:t>OLD_ebp</a:t>
                      </a:r>
                      <a:endParaRPr lang="en-US" dirty="0"/>
                    </a:p>
                  </a:txBody>
                  <a:tcPr>
                    <a:solidFill>
                      <a:schemeClr val="accent1"/>
                    </a:solidFill>
                  </a:tcPr>
                </a:tc>
              </a:tr>
              <a:tr h="396875">
                <a:tc>
                  <a:txBody>
                    <a:bodyPr/>
                    <a:lstStyle/>
                    <a:p>
                      <a:pPr algn="ctr"/>
                      <a:r>
                        <a:rPr lang="en-US" dirty="0" smtClean="0"/>
                        <a:t>RA</a:t>
                      </a:r>
                      <a:endParaRPr lang="en-US" dirty="0"/>
                    </a:p>
                  </a:txBody>
                  <a:tcPr>
                    <a:solidFill>
                      <a:schemeClr val="accent1"/>
                    </a:solidFill>
                  </a:tcPr>
                </a:tc>
              </a:tr>
              <a:tr h="396875">
                <a:tc>
                  <a:txBody>
                    <a:bodyPr/>
                    <a:lstStyle/>
                    <a:p>
                      <a:r>
                        <a:rPr lang="en-US" dirty="0" smtClean="0"/>
                        <a:t>Parameter1 = a</a:t>
                      </a:r>
                      <a:endParaRPr lang="en-US" dirty="0"/>
                    </a:p>
                  </a:txBody>
                  <a:tcPr>
                    <a:solidFill>
                      <a:schemeClr val="accent6">
                        <a:lumMod val="75000"/>
                      </a:schemeClr>
                    </a:solidFill>
                  </a:tcPr>
                </a:tc>
              </a:tr>
              <a:tr h="396875">
                <a:tc>
                  <a:txBody>
                    <a:bodyPr/>
                    <a:lstStyle/>
                    <a:p>
                      <a:r>
                        <a:rPr lang="en-US" dirty="0" smtClean="0"/>
                        <a:t>Parameter2 = b</a:t>
                      </a:r>
                      <a:endParaRPr lang="en-US" dirty="0"/>
                    </a:p>
                  </a:txBody>
                  <a:tcPr>
                    <a:solidFill>
                      <a:schemeClr val="accent6">
                        <a:lumMod val="75000"/>
                      </a:schemeClr>
                    </a:solidFill>
                  </a:tcPr>
                </a:tc>
              </a:tr>
              <a:tr h="396875">
                <a:tc>
                  <a:txBody>
                    <a:bodyPr/>
                    <a:lstStyle/>
                    <a:p>
                      <a:r>
                        <a:rPr lang="en-US" dirty="0" smtClean="0"/>
                        <a:t>Parameter3 = c</a:t>
                      </a:r>
                      <a:endParaRPr lang="en-US" dirty="0"/>
                    </a:p>
                  </a:txBody>
                  <a:tcPr>
                    <a:solidFill>
                      <a:schemeClr val="accent6">
                        <a:lumMod val="75000"/>
                      </a:schemeClr>
                    </a:solidFill>
                  </a:tcPr>
                </a:tc>
              </a:tr>
            </a:tbl>
          </a:graphicData>
        </a:graphic>
      </p:graphicFrame>
      <p:sp>
        <p:nvSpPr>
          <p:cNvPr id="5" name="TextBox 4"/>
          <p:cNvSpPr txBox="1"/>
          <p:nvPr/>
        </p:nvSpPr>
        <p:spPr>
          <a:xfrm>
            <a:off x="4486206" y="1237397"/>
            <a:ext cx="731290"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ess</a:t>
            </a:r>
            <a:r>
              <a:rPr lang="en-US" dirty="0">
                <a:solidFill>
                  <a:prstClr val="black"/>
                </a:solidFill>
                <a:latin typeface="Times New Roman"/>
              </a:rPr>
              <a:t> -&gt;</a:t>
            </a:r>
          </a:p>
        </p:txBody>
      </p:sp>
      <p:graphicFrame>
        <p:nvGraphicFramePr>
          <p:cNvPr id="6" name="Table 5"/>
          <p:cNvGraphicFramePr>
            <a:graphicFrameLocks noGrp="1"/>
          </p:cNvGraphicFramePr>
          <p:nvPr>
            <p:extLst>
              <p:ext uri="{D42A27DB-BD31-4B8C-83A1-F6EECF244321}">
                <p14:modId xmlns:p14="http://schemas.microsoft.com/office/powerpoint/2010/main" val="3873651585"/>
              </p:ext>
            </p:extLst>
          </p:nvPr>
        </p:nvGraphicFramePr>
        <p:xfrm>
          <a:off x="5181600" y="1237397"/>
          <a:ext cx="609600" cy="4762500"/>
        </p:xfrm>
        <a:graphic>
          <a:graphicData uri="http://schemas.openxmlformats.org/drawingml/2006/table">
            <a:tbl>
              <a:tblPr>
                <a:tableStyleId>{5940675A-B579-460E-94D1-54222C63F5DA}</a:tableStyleId>
              </a:tblPr>
              <a:tblGrid>
                <a:gridCol w="609600"/>
              </a:tblGrid>
              <a:tr h="396875">
                <a:tc>
                  <a:txBody>
                    <a:bodyPr/>
                    <a:lstStyle/>
                    <a:p>
                      <a:r>
                        <a:rPr lang="en-US" dirty="0" smtClean="0"/>
                        <a:t>0</a:t>
                      </a:r>
                      <a:endParaRPr lang="en-US" dirty="0"/>
                    </a:p>
                  </a:txBody>
                  <a:tcPr/>
                </a:tc>
              </a:tr>
              <a:tr h="396875">
                <a:tc>
                  <a:txBody>
                    <a:bodyPr/>
                    <a:lstStyle/>
                    <a:p>
                      <a:r>
                        <a:rPr lang="en-US" dirty="0" smtClean="0"/>
                        <a:t>4</a:t>
                      </a:r>
                      <a:endParaRPr lang="en-US" dirty="0"/>
                    </a:p>
                  </a:txBody>
                  <a:tcPr/>
                </a:tc>
              </a:tr>
              <a:tr h="396875">
                <a:tc>
                  <a:txBody>
                    <a:bodyPr/>
                    <a:lstStyle/>
                    <a:p>
                      <a:r>
                        <a:rPr lang="en-US" dirty="0" smtClean="0"/>
                        <a:t>8</a:t>
                      </a:r>
                      <a:endParaRPr lang="en-US" dirty="0"/>
                    </a:p>
                  </a:txBody>
                  <a:tcPr/>
                </a:tc>
              </a:tr>
              <a:tr h="396875">
                <a:tc>
                  <a:txBody>
                    <a:bodyPr/>
                    <a:lstStyle/>
                    <a:p>
                      <a:r>
                        <a:rPr lang="en-US" dirty="0" smtClean="0"/>
                        <a:t>.</a:t>
                      </a:r>
                      <a:endParaRPr lang="en-US" dirty="0"/>
                    </a:p>
                  </a:txBody>
                  <a:tcPr/>
                </a:tc>
              </a:tr>
              <a:tr h="396875">
                <a:tc>
                  <a:txBody>
                    <a:bodyPr/>
                    <a:lstStyle/>
                    <a:p>
                      <a:r>
                        <a:rPr lang="en-US" dirty="0" smtClean="0"/>
                        <a:t>.</a:t>
                      </a:r>
                      <a:endParaRPr lang="en-US" dirty="0"/>
                    </a:p>
                  </a:txBody>
                  <a:tcPr/>
                </a:tc>
              </a:tr>
              <a:tr h="396875">
                <a:tc>
                  <a:txBody>
                    <a:bodyPr/>
                    <a:lstStyle/>
                    <a:p>
                      <a:r>
                        <a:rPr lang="en-US" dirty="0" smtClean="0"/>
                        <a:t>20</a:t>
                      </a:r>
                      <a:endParaRPr lang="en-US" dirty="0"/>
                    </a:p>
                  </a:txBody>
                  <a:tcPr/>
                </a:tc>
              </a:tr>
              <a:tr h="396875">
                <a:tc>
                  <a:txBody>
                    <a:bodyPr/>
                    <a:lstStyle/>
                    <a:p>
                      <a:r>
                        <a:rPr lang="en-US" dirty="0" smtClean="0"/>
                        <a:t>24</a:t>
                      </a:r>
                      <a:endParaRPr lang="en-US" dirty="0"/>
                    </a:p>
                  </a:txBody>
                  <a:tcPr/>
                </a:tc>
              </a:tr>
              <a:tr h="396875">
                <a:tc>
                  <a:txBody>
                    <a:bodyPr/>
                    <a:lstStyle/>
                    <a:p>
                      <a:r>
                        <a:rPr lang="en-US" dirty="0" smtClean="0"/>
                        <a:t>28</a:t>
                      </a:r>
                      <a:endParaRPr lang="en-US" dirty="0"/>
                    </a:p>
                  </a:txBody>
                  <a:tcPr/>
                </a:tc>
              </a:tr>
              <a:tr h="396875">
                <a:tc>
                  <a:txBody>
                    <a:bodyPr/>
                    <a:lstStyle/>
                    <a:p>
                      <a:r>
                        <a:rPr lang="en-US" dirty="0" smtClean="0"/>
                        <a:t>32</a:t>
                      </a:r>
                      <a:endParaRPr lang="en-US" dirty="0"/>
                    </a:p>
                  </a:txBody>
                  <a:tcPr>
                    <a:solidFill>
                      <a:schemeClr val="bg1"/>
                    </a:solidFill>
                  </a:tcPr>
                </a:tc>
              </a:tr>
              <a:tr h="396875">
                <a:tc>
                  <a:txBody>
                    <a:bodyPr/>
                    <a:lstStyle/>
                    <a:p>
                      <a:r>
                        <a:rPr lang="en-US" dirty="0" smtClean="0"/>
                        <a:t>36</a:t>
                      </a:r>
                      <a:endParaRPr lang="en-US" dirty="0"/>
                    </a:p>
                  </a:txBody>
                  <a:tcPr>
                    <a:solidFill>
                      <a:schemeClr val="bg1"/>
                    </a:solidFill>
                  </a:tcPr>
                </a:tc>
              </a:tr>
              <a:tr h="396875">
                <a:tc>
                  <a:txBody>
                    <a:bodyPr/>
                    <a:lstStyle/>
                    <a:p>
                      <a:r>
                        <a:rPr lang="en-US" dirty="0" smtClean="0"/>
                        <a:t>40</a:t>
                      </a:r>
                      <a:endParaRPr lang="en-US" dirty="0"/>
                    </a:p>
                  </a:txBody>
                  <a:tcPr>
                    <a:solidFill>
                      <a:schemeClr val="bg1"/>
                    </a:solidFill>
                  </a:tcPr>
                </a:tc>
              </a:tr>
              <a:tr h="396875">
                <a:tc>
                  <a:txBody>
                    <a:bodyPr/>
                    <a:lstStyle/>
                    <a:p>
                      <a:r>
                        <a:rPr lang="en-US" dirty="0" smtClean="0"/>
                        <a:t>44</a:t>
                      </a:r>
                      <a:endParaRPr lang="en-US" dirty="0"/>
                    </a:p>
                  </a:txBody>
                  <a:tcPr>
                    <a:solidFill>
                      <a:schemeClr val="bg1"/>
                    </a:solidFill>
                  </a:tcPr>
                </a:tc>
              </a:tr>
            </a:tbl>
          </a:graphicData>
        </a:graphic>
      </p:graphicFrame>
      <p:sp>
        <p:nvSpPr>
          <p:cNvPr id="7" name="TextBox 6"/>
          <p:cNvSpPr txBox="1"/>
          <p:nvPr/>
        </p:nvSpPr>
        <p:spPr>
          <a:xfrm>
            <a:off x="4411577" y="2438400"/>
            <a:ext cx="756938" cy="369332"/>
          </a:xfrm>
          <a:prstGeom prst="rect">
            <a:avLst/>
          </a:prstGeom>
          <a:noFill/>
        </p:spPr>
        <p:txBody>
          <a:bodyPr wrap="none" rtlCol="0">
            <a:spAutoFit/>
          </a:bodyPr>
          <a:lstStyle/>
          <a:p>
            <a:pPr eaLnBrk="1" fontAlgn="auto" hangingPunct="1">
              <a:spcBef>
                <a:spcPts val="0"/>
              </a:spcBef>
              <a:spcAft>
                <a:spcPts val="0"/>
              </a:spcAft>
            </a:pPr>
            <a:r>
              <a:rPr lang="en-US" dirty="0" err="1">
                <a:solidFill>
                  <a:prstClr val="black"/>
                </a:solidFill>
                <a:latin typeface="Times New Roman"/>
              </a:rPr>
              <a:t>esp</a:t>
            </a:r>
            <a:r>
              <a:rPr lang="en-US" dirty="0">
                <a:solidFill>
                  <a:prstClr val="black"/>
                </a:solidFill>
                <a:latin typeface="Times New Roman"/>
              </a:rPr>
              <a:t> -&gt;</a:t>
            </a:r>
          </a:p>
        </p:txBody>
      </p:sp>
      <p:sp>
        <p:nvSpPr>
          <p:cNvPr id="8" name="TextBox 7"/>
          <p:cNvSpPr txBox="1"/>
          <p:nvPr/>
        </p:nvSpPr>
        <p:spPr>
          <a:xfrm>
            <a:off x="5029200" y="6248400"/>
            <a:ext cx="2895600" cy="381000"/>
          </a:xfrm>
          <a:prstGeom prst="rect">
            <a:avLst/>
          </a:prstGeom>
          <a:noFill/>
        </p:spPr>
        <p:txBody>
          <a:bodyPr wrap="square" rtlCol="0">
            <a:spAutoFit/>
          </a:bodyPr>
          <a:lstStyle/>
          <a:p>
            <a:pPr algn="ctr" eaLnBrk="1" fontAlgn="auto" hangingPunct="1">
              <a:spcBef>
                <a:spcPts val="0"/>
              </a:spcBef>
              <a:spcAft>
                <a:spcPts val="0"/>
              </a:spcAft>
            </a:pPr>
            <a:r>
              <a:rPr lang="en-US" dirty="0" smtClean="0">
                <a:solidFill>
                  <a:prstClr val="black"/>
                </a:solidFill>
                <a:latin typeface="Times New Roman"/>
              </a:rPr>
              <a:t>Stack at </a:t>
            </a:r>
            <a:r>
              <a:rPr lang="en-US" b="1" dirty="0" smtClean="0">
                <a:solidFill>
                  <a:prstClr val="black"/>
                </a:solidFill>
                <a:latin typeface="Times New Roman"/>
              </a:rPr>
              <a:t>end of prolog</a:t>
            </a:r>
            <a:endParaRPr lang="en-US" b="1" dirty="0">
              <a:solidFill>
                <a:prstClr val="black"/>
              </a:solidFill>
              <a:latin typeface="Times New Roman"/>
            </a:endParaRPr>
          </a:p>
        </p:txBody>
      </p:sp>
      <p:sp>
        <p:nvSpPr>
          <p:cNvPr id="9" name="TextBox 8"/>
          <p:cNvSpPr txBox="1"/>
          <p:nvPr/>
        </p:nvSpPr>
        <p:spPr>
          <a:xfrm>
            <a:off x="4411259" y="3581400"/>
            <a:ext cx="782587" cy="369332"/>
          </a:xfrm>
          <a:prstGeom prst="rect">
            <a:avLst/>
          </a:prstGeom>
          <a:noFill/>
        </p:spPr>
        <p:txBody>
          <a:bodyPr wrap="none" rtlCol="0">
            <a:spAutoFit/>
          </a:bodyPr>
          <a:lstStyle/>
          <a:p>
            <a:pPr eaLnBrk="1" fontAlgn="auto" hangingPunct="1">
              <a:spcBef>
                <a:spcPts val="0"/>
              </a:spcBef>
              <a:spcAft>
                <a:spcPts val="0"/>
              </a:spcAft>
            </a:pPr>
            <a:r>
              <a:rPr lang="en-US" dirty="0" err="1" smtClean="0">
                <a:solidFill>
                  <a:prstClr val="black"/>
                </a:solidFill>
                <a:latin typeface="Times New Roman"/>
              </a:rPr>
              <a:t>ebp</a:t>
            </a:r>
            <a:r>
              <a:rPr lang="en-US" dirty="0" smtClean="0">
                <a:solidFill>
                  <a:prstClr val="black"/>
                </a:solidFill>
                <a:latin typeface="Times New Roman"/>
              </a:rPr>
              <a:t> </a:t>
            </a:r>
            <a:r>
              <a:rPr lang="en-US" dirty="0">
                <a:solidFill>
                  <a:prstClr val="black"/>
                </a:solidFill>
                <a:latin typeface="Times New Roman"/>
              </a:rPr>
              <a:t>-&gt;</a:t>
            </a:r>
          </a:p>
        </p:txBody>
      </p:sp>
      <p:sp>
        <p:nvSpPr>
          <p:cNvPr id="10" name="Left Brace 9"/>
          <p:cNvSpPr/>
          <p:nvPr/>
        </p:nvSpPr>
        <p:spPr>
          <a:xfrm>
            <a:off x="4038601" y="3581400"/>
            <a:ext cx="418378" cy="1219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eaLnBrk="1" fontAlgn="auto" hangingPunct="1">
              <a:spcBef>
                <a:spcPts val="0"/>
              </a:spcBef>
              <a:spcAft>
                <a:spcPts val="0"/>
              </a:spcAft>
            </a:pPr>
            <a:endParaRPr lang="en-US">
              <a:solidFill>
                <a:prstClr val="black"/>
              </a:solidFill>
            </a:endParaRPr>
          </a:p>
        </p:txBody>
      </p:sp>
      <p:sp>
        <p:nvSpPr>
          <p:cNvPr id="12" name="Rectangular Callout 11"/>
          <p:cNvSpPr/>
          <p:nvPr/>
        </p:nvSpPr>
        <p:spPr>
          <a:xfrm>
            <a:off x="228600" y="1237397"/>
            <a:ext cx="3657600" cy="5392003"/>
          </a:xfrm>
          <a:prstGeom prst="wedgeRectCallout">
            <a:avLst>
              <a:gd name="adj1" fmla="val 56033"/>
              <a:gd name="adj2" fmla="val -2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dirty="0" err="1" smtClean="0">
                <a:solidFill>
                  <a:prstClr val="white"/>
                </a:solidFill>
              </a:rPr>
              <a:t>func</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pushl</a:t>
            </a:r>
            <a:r>
              <a:rPr lang="en-US" dirty="0" smtClean="0">
                <a:solidFill>
                  <a:prstClr val="white"/>
                </a:solidFill>
              </a:rPr>
              <a:t> %</a:t>
            </a:r>
            <a:r>
              <a:rPr lang="en-US" dirty="0" err="1" smtClean="0">
                <a:solidFill>
                  <a:prstClr val="white"/>
                </a:solidFill>
              </a:rPr>
              <a:t>ebp</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pushl</a:t>
            </a:r>
            <a:r>
              <a:rPr lang="en-US" dirty="0" smtClean="0">
                <a:solidFill>
                  <a:prstClr val="white"/>
                </a:solidFill>
              </a:rPr>
              <a:t> %</a:t>
            </a:r>
            <a:r>
              <a:rPr lang="en-US" dirty="0" err="1" smtClean="0">
                <a:solidFill>
                  <a:prstClr val="white"/>
                </a:solidFill>
              </a:rPr>
              <a:t>ebx</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movl</a:t>
            </a:r>
            <a:r>
              <a:rPr lang="en-US" dirty="0" smtClean="0">
                <a:solidFill>
                  <a:prstClr val="white"/>
                </a:solidFill>
              </a:rPr>
              <a:t> %</a:t>
            </a:r>
            <a:r>
              <a:rPr lang="en-US" dirty="0" err="1" smtClean="0">
                <a:solidFill>
                  <a:prstClr val="white"/>
                </a:solidFill>
              </a:rPr>
              <a:t>esp</a:t>
            </a:r>
            <a:r>
              <a:rPr lang="en-US" dirty="0" smtClean="0">
                <a:solidFill>
                  <a:prstClr val="white"/>
                </a:solidFill>
              </a:rPr>
              <a:t>,%</a:t>
            </a:r>
            <a:r>
              <a:rPr lang="en-US" dirty="0" err="1" smtClean="0">
                <a:solidFill>
                  <a:prstClr val="white"/>
                </a:solidFill>
              </a:rPr>
              <a:t>ebp</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subl</a:t>
            </a:r>
            <a:r>
              <a:rPr lang="en-US" dirty="0" smtClean="0">
                <a:solidFill>
                  <a:prstClr val="white"/>
                </a:solidFill>
              </a:rPr>
              <a:t> $LOCAL,%esp;</a:t>
            </a:r>
          </a:p>
          <a:p>
            <a:pPr eaLnBrk="1" fontAlgn="auto" hangingPunct="1">
              <a:spcBef>
                <a:spcPts val="0"/>
              </a:spcBef>
              <a:spcAft>
                <a:spcPts val="0"/>
              </a:spcAft>
            </a:pPr>
            <a:endParaRPr lang="en-US" dirty="0" smtClean="0">
              <a:solidFill>
                <a:prstClr val="white"/>
              </a:solidFill>
            </a:endParaRPr>
          </a:p>
          <a:p>
            <a:pPr eaLnBrk="1" fontAlgn="auto" hangingPunct="1">
              <a:spcBef>
                <a:spcPts val="0"/>
              </a:spcBef>
              <a:spcAft>
                <a:spcPts val="0"/>
              </a:spcAft>
            </a:pPr>
            <a:r>
              <a:rPr lang="en-US" dirty="0" err="1" smtClean="0">
                <a:solidFill>
                  <a:prstClr val="white"/>
                </a:solidFill>
              </a:rPr>
              <a:t>movl</a:t>
            </a:r>
            <a:r>
              <a:rPr lang="en-US" dirty="0" smtClean="0">
                <a:solidFill>
                  <a:prstClr val="white"/>
                </a:solidFill>
              </a:rPr>
              <a:t> 12(%</a:t>
            </a:r>
            <a:r>
              <a:rPr lang="en-US" dirty="0" err="1" smtClean="0">
                <a:solidFill>
                  <a:prstClr val="white"/>
                </a:solidFill>
              </a:rPr>
              <a:t>ebp</a:t>
            </a:r>
            <a:r>
              <a:rPr lang="en-US" dirty="0" smtClean="0">
                <a:solidFill>
                  <a:prstClr val="white"/>
                </a:solidFill>
              </a:rPr>
              <a:t>),</a:t>
            </a:r>
            <a:r>
              <a:rPr lang="en-US" dirty="0" err="1" smtClean="0">
                <a:solidFill>
                  <a:prstClr val="white"/>
                </a:solidFill>
              </a:rPr>
              <a:t>eax</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addl</a:t>
            </a:r>
            <a:r>
              <a:rPr lang="en-US" dirty="0" smtClean="0">
                <a:solidFill>
                  <a:prstClr val="white"/>
                </a:solidFill>
              </a:rPr>
              <a:t> 16(%</a:t>
            </a:r>
            <a:r>
              <a:rPr lang="en-US" dirty="0" err="1" smtClean="0">
                <a:solidFill>
                  <a:prstClr val="white"/>
                </a:solidFill>
              </a:rPr>
              <a:t>ebp</a:t>
            </a:r>
            <a:r>
              <a:rPr lang="en-US" dirty="0" smtClean="0">
                <a:solidFill>
                  <a:prstClr val="white"/>
                </a:solidFill>
              </a:rPr>
              <a:t>),</a:t>
            </a:r>
            <a:r>
              <a:rPr lang="en-US" dirty="0" err="1" smtClean="0">
                <a:solidFill>
                  <a:prstClr val="white"/>
                </a:solidFill>
              </a:rPr>
              <a:t>eax</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addl</a:t>
            </a:r>
            <a:r>
              <a:rPr lang="en-US" dirty="0">
                <a:solidFill>
                  <a:prstClr val="white"/>
                </a:solidFill>
              </a:rPr>
              <a:t> </a:t>
            </a:r>
            <a:r>
              <a:rPr lang="en-US" dirty="0" smtClean="0">
                <a:solidFill>
                  <a:prstClr val="white"/>
                </a:solidFill>
              </a:rPr>
              <a:t>20(%</a:t>
            </a:r>
            <a:r>
              <a:rPr lang="en-US" dirty="0" err="1" smtClean="0">
                <a:solidFill>
                  <a:prstClr val="white"/>
                </a:solidFill>
              </a:rPr>
              <a:t>ebp</a:t>
            </a:r>
            <a:r>
              <a:rPr lang="en-US" dirty="0" smtClean="0">
                <a:solidFill>
                  <a:prstClr val="white"/>
                </a:solidFill>
              </a:rPr>
              <a:t>),</a:t>
            </a:r>
            <a:r>
              <a:rPr lang="en-US" dirty="0" err="1" smtClean="0">
                <a:solidFill>
                  <a:prstClr val="white"/>
                </a:solidFill>
              </a:rPr>
              <a:t>eax</a:t>
            </a:r>
            <a:r>
              <a:rPr lang="en-US" dirty="0" smtClean="0">
                <a:solidFill>
                  <a:prstClr val="white"/>
                </a:solidFill>
              </a:rPr>
              <a:t>;</a:t>
            </a:r>
          </a:p>
          <a:p>
            <a:pPr eaLnBrk="1" fontAlgn="auto" hangingPunct="1">
              <a:spcBef>
                <a:spcPts val="0"/>
              </a:spcBef>
              <a:spcAft>
                <a:spcPts val="0"/>
              </a:spcAft>
            </a:pPr>
            <a:endParaRPr lang="en-US" dirty="0">
              <a:solidFill>
                <a:prstClr val="white"/>
              </a:solidFill>
            </a:endParaRPr>
          </a:p>
          <a:p>
            <a:pPr eaLnBrk="1" fontAlgn="auto" hangingPunct="1">
              <a:spcBef>
                <a:spcPts val="0"/>
              </a:spcBef>
              <a:spcAft>
                <a:spcPts val="0"/>
              </a:spcAft>
            </a:pPr>
            <a:r>
              <a:rPr lang="en-US" dirty="0" err="1" smtClean="0">
                <a:solidFill>
                  <a:prstClr val="white"/>
                </a:solidFill>
              </a:rPr>
              <a:t>movl</a:t>
            </a:r>
            <a:r>
              <a:rPr lang="en-US" dirty="0" smtClean="0">
                <a:solidFill>
                  <a:prstClr val="white"/>
                </a:solidFill>
              </a:rPr>
              <a:t> %</a:t>
            </a:r>
            <a:r>
              <a:rPr lang="en-US" dirty="0" err="1" smtClean="0">
                <a:solidFill>
                  <a:prstClr val="white"/>
                </a:solidFill>
              </a:rPr>
              <a:t>ebp</a:t>
            </a:r>
            <a:r>
              <a:rPr lang="en-US" dirty="0" smtClean="0">
                <a:solidFill>
                  <a:prstClr val="white"/>
                </a:solidFill>
              </a:rPr>
              <a:t>,%</a:t>
            </a:r>
            <a:r>
              <a:rPr lang="en-US" dirty="0" err="1" smtClean="0">
                <a:solidFill>
                  <a:prstClr val="white"/>
                </a:solidFill>
              </a:rPr>
              <a:t>esp</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popl</a:t>
            </a:r>
            <a:r>
              <a:rPr lang="en-US" dirty="0" smtClean="0">
                <a:solidFill>
                  <a:prstClr val="white"/>
                </a:solidFill>
              </a:rPr>
              <a:t> %</a:t>
            </a:r>
            <a:r>
              <a:rPr lang="en-US" dirty="0" err="1" smtClean="0">
                <a:solidFill>
                  <a:prstClr val="white"/>
                </a:solidFill>
              </a:rPr>
              <a:t>ebx</a:t>
            </a:r>
            <a:r>
              <a:rPr lang="en-US" dirty="0" smtClean="0">
                <a:solidFill>
                  <a:prstClr val="white"/>
                </a:solidFill>
              </a:rPr>
              <a:t>;</a:t>
            </a:r>
          </a:p>
          <a:p>
            <a:pPr eaLnBrk="1" fontAlgn="auto" hangingPunct="1">
              <a:spcBef>
                <a:spcPts val="0"/>
              </a:spcBef>
              <a:spcAft>
                <a:spcPts val="0"/>
              </a:spcAft>
            </a:pPr>
            <a:r>
              <a:rPr lang="en-US" dirty="0" err="1" smtClean="0">
                <a:solidFill>
                  <a:prstClr val="white"/>
                </a:solidFill>
              </a:rPr>
              <a:t>popl</a:t>
            </a:r>
            <a:r>
              <a:rPr lang="en-US" dirty="0" smtClean="0">
                <a:solidFill>
                  <a:prstClr val="white"/>
                </a:solidFill>
              </a:rPr>
              <a:t> %</a:t>
            </a:r>
            <a:r>
              <a:rPr lang="en-US" dirty="0" err="1" smtClean="0">
                <a:solidFill>
                  <a:prstClr val="white"/>
                </a:solidFill>
              </a:rPr>
              <a:t>ebp</a:t>
            </a:r>
            <a:endParaRPr lang="en-US" dirty="0" smtClean="0">
              <a:solidFill>
                <a:prstClr val="white"/>
              </a:solidFill>
            </a:endParaRPr>
          </a:p>
          <a:p>
            <a:pPr eaLnBrk="1" fontAlgn="auto" hangingPunct="1">
              <a:spcBef>
                <a:spcPts val="0"/>
              </a:spcBef>
              <a:spcAft>
                <a:spcPts val="0"/>
              </a:spcAft>
            </a:pPr>
            <a:r>
              <a:rPr lang="en-US" dirty="0" smtClean="0">
                <a:solidFill>
                  <a:prstClr val="white"/>
                </a:solidFill>
              </a:rPr>
              <a:t>ret;</a:t>
            </a:r>
          </a:p>
          <a:p>
            <a:pPr algn="ctr" eaLnBrk="1" fontAlgn="auto" hangingPunct="1">
              <a:spcBef>
                <a:spcPts val="0"/>
              </a:spcBef>
              <a:spcAft>
                <a:spcPts val="0"/>
              </a:spcAft>
            </a:pPr>
            <a:endParaRPr lang="en-US" dirty="0" smtClean="0">
              <a:solidFill>
                <a:prstClr val="white"/>
              </a:solidFill>
            </a:endParaRPr>
          </a:p>
          <a:p>
            <a:pPr algn="ctr" eaLnBrk="1" fontAlgn="auto" hangingPunct="1">
              <a:spcBef>
                <a:spcPts val="0"/>
              </a:spcBef>
              <a:spcAft>
                <a:spcPts val="0"/>
              </a:spcAft>
            </a:pPr>
            <a:endParaRPr lang="en-US" dirty="0" smtClean="0">
              <a:solidFill>
                <a:prstClr val="white"/>
              </a:solidFill>
            </a:endParaRPr>
          </a:p>
          <a:p>
            <a:pPr algn="ctr" eaLnBrk="1" fontAlgn="auto" hangingPunct="1">
              <a:spcBef>
                <a:spcPts val="0"/>
              </a:spcBef>
              <a:spcAft>
                <a:spcPts val="0"/>
              </a:spcAft>
            </a:pPr>
            <a:endParaRPr lang="en-US" dirty="0">
              <a:solidFill>
                <a:prstClr val="white"/>
              </a:solidFill>
            </a:endParaRPr>
          </a:p>
        </p:txBody>
      </p:sp>
      <p:sp>
        <p:nvSpPr>
          <p:cNvPr id="16" name="Rectangular Callout 15"/>
          <p:cNvSpPr/>
          <p:nvPr/>
        </p:nvSpPr>
        <p:spPr>
          <a:xfrm>
            <a:off x="2667001" y="1606729"/>
            <a:ext cx="1371600" cy="1854537"/>
          </a:xfrm>
          <a:prstGeom prst="wedgeRectCallout">
            <a:avLst>
              <a:gd name="adj1" fmla="val -177686"/>
              <a:gd name="adj2" fmla="val 38493"/>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dirty="0" smtClean="0">
                <a:solidFill>
                  <a:prstClr val="white"/>
                </a:solidFill>
              </a:rPr>
              <a:t>Offset is</a:t>
            </a:r>
          </a:p>
          <a:p>
            <a:pPr algn="ctr" eaLnBrk="1" fontAlgn="auto" hangingPunct="1">
              <a:spcBef>
                <a:spcPts val="0"/>
              </a:spcBef>
              <a:spcAft>
                <a:spcPts val="0"/>
              </a:spcAft>
            </a:pPr>
            <a:r>
              <a:rPr lang="en-US" dirty="0" smtClean="0">
                <a:solidFill>
                  <a:prstClr val="white"/>
                </a:solidFill>
              </a:rPr>
              <a:t> size(RA + </a:t>
            </a:r>
            <a:r>
              <a:rPr lang="en-US" dirty="0" err="1" smtClean="0">
                <a:solidFill>
                  <a:prstClr val="white"/>
                </a:solidFill>
              </a:rPr>
              <a:t>OLD_ebp</a:t>
            </a:r>
            <a:r>
              <a:rPr lang="en-US" dirty="0" smtClean="0">
                <a:solidFill>
                  <a:prstClr val="white"/>
                </a:solidFill>
              </a:rPr>
              <a:t> +</a:t>
            </a:r>
            <a:r>
              <a:rPr lang="en-US" dirty="0" err="1" smtClean="0">
                <a:solidFill>
                  <a:prstClr val="white"/>
                </a:solidFill>
              </a:rPr>
              <a:t>OLD_ebx</a:t>
            </a:r>
            <a:r>
              <a:rPr lang="en-US" dirty="0" smtClean="0">
                <a:solidFill>
                  <a:prstClr val="white"/>
                </a:solidFill>
              </a:rPr>
              <a:t>) = 4+4+4 = 12</a:t>
            </a:r>
            <a:endParaRPr lang="en-US" dirty="0">
              <a:solidFill>
                <a:prstClr val="white"/>
              </a:solidFill>
            </a:endParaRPr>
          </a:p>
        </p:txBody>
      </p:sp>
      <p:sp>
        <p:nvSpPr>
          <p:cNvPr id="17" name="Rectangular Callout 16"/>
          <p:cNvSpPr/>
          <p:nvPr/>
        </p:nvSpPr>
        <p:spPr>
          <a:xfrm>
            <a:off x="2514600" y="4648200"/>
            <a:ext cx="1143000" cy="1600200"/>
          </a:xfrm>
          <a:prstGeom prst="wedgeRectCallout">
            <a:avLst>
              <a:gd name="adj1" fmla="val -98743"/>
              <a:gd name="adj2" fmla="val -8810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mtClean="0">
                <a:solidFill>
                  <a:srgbClr val="C0504D">
                    <a:lumMod val="50000"/>
                  </a:srgbClr>
                </a:solidFill>
              </a:rPr>
              <a:t>Put </a:t>
            </a:r>
            <a:r>
              <a:rPr lang="en-US" dirty="0" smtClean="0">
                <a:solidFill>
                  <a:srgbClr val="C0504D">
                    <a:lumMod val="50000"/>
                  </a:srgbClr>
                </a:solidFill>
              </a:rPr>
              <a:t>return </a:t>
            </a:r>
            <a:r>
              <a:rPr lang="en-US" dirty="0">
                <a:solidFill>
                  <a:srgbClr val="C0504D">
                    <a:lumMod val="50000"/>
                  </a:srgbClr>
                </a:solidFill>
              </a:rPr>
              <a:t>v</a:t>
            </a:r>
            <a:r>
              <a:rPr lang="en-US" dirty="0" smtClean="0">
                <a:solidFill>
                  <a:srgbClr val="C0504D">
                    <a:lumMod val="50000"/>
                  </a:srgbClr>
                </a:solidFill>
              </a:rPr>
              <a:t>alue in </a:t>
            </a:r>
            <a:r>
              <a:rPr lang="en-US" dirty="0" err="1" smtClean="0">
                <a:solidFill>
                  <a:srgbClr val="C0504D">
                    <a:lumMod val="50000"/>
                  </a:srgbClr>
                </a:solidFill>
              </a:rPr>
              <a:t>eax</a:t>
            </a:r>
            <a:r>
              <a:rPr lang="en-US" dirty="0" smtClean="0">
                <a:solidFill>
                  <a:srgbClr val="C0504D">
                    <a:lumMod val="50000"/>
                  </a:srgbClr>
                </a:solidFill>
              </a:rPr>
              <a:t> register.</a:t>
            </a:r>
            <a:endParaRPr lang="en-US" dirty="0">
              <a:solidFill>
                <a:srgbClr val="C0504D">
                  <a:lumMod val="50000"/>
                </a:srgbClr>
              </a:solidFill>
            </a:endParaRPr>
          </a:p>
        </p:txBody>
      </p:sp>
    </p:spTree>
    <p:extLst>
      <p:ext uri="{BB962C8B-B14F-4D97-AF65-F5344CB8AC3E}">
        <p14:creationId xmlns:p14="http://schemas.microsoft.com/office/powerpoint/2010/main" val="38475693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Preparations</a:t>
            </a:r>
            <a:endParaRPr lang="en-US" dirty="0"/>
          </a:p>
        </p:txBody>
      </p:sp>
      <p:sp>
        <p:nvSpPr>
          <p:cNvPr id="3" name="Content Placeholder 2"/>
          <p:cNvSpPr>
            <a:spLocks noGrp="1"/>
          </p:cNvSpPr>
          <p:nvPr>
            <p:ph idx="1"/>
          </p:nvPr>
        </p:nvSpPr>
        <p:spPr/>
        <p:txBody>
          <a:bodyPr/>
          <a:lstStyle/>
          <a:p>
            <a:r>
              <a:rPr lang="en-US" dirty="0" smtClean="0"/>
              <a:t>Login using </a:t>
            </a:r>
            <a:r>
              <a:rPr lang="en-US" dirty="0" err="1" smtClean="0"/>
              <a:t>userid</a:t>
            </a:r>
            <a:r>
              <a:rPr lang="en-US" dirty="0" smtClean="0"/>
              <a:t>: </a:t>
            </a:r>
            <a:r>
              <a:rPr lang="en-US" dirty="0" err="1" smtClean="0"/>
              <a:t>eceuser</a:t>
            </a:r>
            <a:r>
              <a:rPr lang="en-US" dirty="0" smtClean="0"/>
              <a:t> and pass: riggs321</a:t>
            </a:r>
          </a:p>
          <a:p>
            <a:r>
              <a:rPr lang="en-US" dirty="0" smtClean="0"/>
              <a:t>Open the terminal, and type “</a:t>
            </a:r>
            <a:r>
              <a:rPr lang="en-US" dirty="0" err="1" smtClean="0"/>
              <a:t>cesmount</a:t>
            </a:r>
            <a:r>
              <a:rPr lang="en-US" dirty="0" smtClean="0"/>
              <a:t>”, using your Clemson </a:t>
            </a:r>
            <a:r>
              <a:rPr lang="en-US" dirty="0" err="1" smtClean="0"/>
              <a:t>userid</a:t>
            </a:r>
            <a:r>
              <a:rPr lang="en-US" dirty="0" smtClean="0"/>
              <a:t> and password when prompted</a:t>
            </a:r>
          </a:p>
          <a:p>
            <a:pPr lvl="1"/>
            <a:r>
              <a:rPr lang="en-US" dirty="0" smtClean="0"/>
              <a:t>(This gives you access to your UNIX account storage.)</a:t>
            </a:r>
          </a:p>
          <a:p>
            <a:r>
              <a:rPr lang="en-US" dirty="0" smtClean="0"/>
              <a:t>Then connect to a UNIX computer using SSH</a:t>
            </a:r>
          </a:p>
          <a:p>
            <a:pPr lvl="1"/>
            <a:r>
              <a:rPr lang="en-US" dirty="0" err="1" smtClean="0"/>
              <a:t>ssh</a:t>
            </a:r>
            <a:r>
              <a:rPr lang="en-US" dirty="0" smtClean="0"/>
              <a:t> userid@apolloXX.ces.clemson.edu</a:t>
            </a:r>
          </a:p>
          <a:p>
            <a:pPr lvl="2"/>
            <a:r>
              <a:rPr lang="en-US" dirty="0" smtClean="0"/>
              <a:t>XX can be from 01-16</a:t>
            </a:r>
          </a:p>
          <a:p>
            <a:r>
              <a:rPr lang="en-US" dirty="0" smtClean="0"/>
              <a:t>Open X-Code, and using the toolbar on the top of your screen, create programs</a:t>
            </a:r>
          </a:p>
          <a:p>
            <a:endParaRPr lang="en-US" dirty="0"/>
          </a:p>
        </p:txBody>
      </p:sp>
    </p:spTree>
    <p:extLst>
      <p:ext uri="{BB962C8B-B14F-4D97-AF65-F5344CB8AC3E}">
        <p14:creationId xmlns:p14="http://schemas.microsoft.com/office/powerpoint/2010/main" val="969355506"/>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Parameters	</a:t>
            </a:r>
            <a:endParaRPr lang="en-US" dirty="0"/>
          </a:p>
        </p:txBody>
      </p:sp>
      <p:sp>
        <p:nvSpPr>
          <p:cNvPr id="3" name="Content Placeholder 2"/>
          <p:cNvSpPr>
            <a:spLocks noGrp="1"/>
          </p:cNvSpPr>
          <p:nvPr>
            <p:ph idx="1"/>
          </p:nvPr>
        </p:nvSpPr>
        <p:spPr/>
        <p:txBody>
          <a:bodyPr/>
          <a:lstStyle/>
          <a:p>
            <a:r>
              <a:rPr lang="en-US" dirty="0" smtClean="0"/>
              <a:t>Return statement</a:t>
            </a:r>
          </a:p>
          <a:p>
            <a:pPr marL="0" indent="0">
              <a:buNone/>
            </a:pPr>
            <a:r>
              <a:rPr lang="en-US" dirty="0" smtClean="0"/>
              <a:t>Using the return statement, a value can be returned back to the calling function.</a:t>
            </a:r>
          </a:p>
          <a:p>
            <a:pPr marL="0" indent="0">
              <a:buNone/>
            </a:pPr>
            <a:endParaRPr lang="en-US" dirty="0"/>
          </a:p>
          <a:p>
            <a:pPr marL="0" indent="0">
              <a:buNone/>
            </a:pPr>
            <a:r>
              <a:rPr lang="en-US" dirty="0" smtClean="0"/>
              <a:t>In assembly, the return value is always placed in </a:t>
            </a:r>
            <a:r>
              <a:rPr lang="en-US" dirty="0" err="1" smtClean="0"/>
              <a:t>eax</a:t>
            </a:r>
            <a:r>
              <a:rPr lang="en-US" dirty="0" smtClean="0"/>
              <a:t>. There is an understanding between the calling function and the called function that the return value will be in the </a:t>
            </a:r>
            <a:r>
              <a:rPr lang="en-US" dirty="0" err="1" smtClean="0"/>
              <a:t>eax</a:t>
            </a:r>
            <a:r>
              <a:rPr lang="en-US" dirty="0" smtClean="0"/>
              <a:t> register.</a:t>
            </a:r>
            <a:endParaRPr lang="en-US" dirty="0"/>
          </a:p>
        </p:txBody>
      </p:sp>
    </p:spTree>
    <p:extLst>
      <p:ext uri="{BB962C8B-B14F-4D97-AF65-F5344CB8AC3E}">
        <p14:creationId xmlns:p14="http://schemas.microsoft.com/office/powerpoint/2010/main" val="2603075394"/>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814" y="2900486"/>
            <a:ext cx="8204119" cy="1200329"/>
          </a:xfrm>
          <a:prstGeom prst="rect">
            <a:avLst/>
          </a:prstGeom>
          <a:noFill/>
        </p:spPr>
        <p:txBody>
          <a:bodyPr wrap="square" lIns="91440" tIns="45720" rIns="91440" bIns="45720">
            <a:spAutoFit/>
          </a:bodyPr>
          <a:lstStyle/>
          <a:p>
            <a:pPr algn="ctr"/>
            <a:r>
              <a:rPr lang="en-US" sz="7200" b="1" dirty="0" smtClean="0">
                <a:ln w="1905"/>
                <a:solidFill>
                  <a:srgbClr val="9418BC"/>
                </a:solidFill>
                <a:effectLst>
                  <a:innerShdw blurRad="69850" dist="43180" dir="5400000">
                    <a:srgbClr val="000000">
                      <a:alpha val="65000"/>
                    </a:srgbClr>
                  </a:innerShdw>
                </a:effectLst>
              </a:rPr>
              <a:t>THE END</a:t>
            </a:r>
            <a:endParaRPr lang="en-US" sz="7200" b="1" dirty="0">
              <a:ln w="1905"/>
              <a:solidFill>
                <a:srgbClr val="9418BC"/>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39602020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Content Placeholder 2"/>
          <p:cNvSpPr>
            <a:spLocks noGrp="1"/>
          </p:cNvSpPr>
          <p:nvPr>
            <p:ph idx="1"/>
          </p:nvPr>
        </p:nvSpPr>
        <p:spPr/>
        <p:txBody>
          <a:bodyPr/>
          <a:lstStyle/>
          <a:p>
            <a:r>
              <a:rPr lang="en-US" dirty="0" smtClean="0"/>
              <a:t>For this week, the solution is given.</a:t>
            </a:r>
          </a:p>
          <a:p>
            <a:r>
              <a:rPr lang="en-US" dirty="0" smtClean="0"/>
              <a:t>Create a C program in X-Code </a:t>
            </a:r>
          </a:p>
          <a:p>
            <a:pPr lvl="1"/>
            <a:r>
              <a:rPr lang="en-US" dirty="0"/>
              <a:t>Copy the C code from the lab manual into </a:t>
            </a:r>
            <a:r>
              <a:rPr lang="en-US" dirty="0" smtClean="0"/>
              <a:t>the program you created</a:t>
            </a:r>
          </a:p>
          <a:p>
            <a:pPr lvl="1"/>
            <a:r>
              <a:rPr lang="en-US" dirty="0" smtClean="0"/>
              <a:t>Save file as &lt;Filename&gt;.c on your UNIX drive</a:t>
            </a:r>
          </a:p>
          <a:p>
            <a:r>
              <a:rPr lang="en-US" dirty="0" smtClean="0"/>
              <a:t>Create an assembly program in X-Code</a:t>
            </a:r>
          </a:p>
          <a:p>
            <a:pPr lvl="1"/>
            <a:r>
              <a:rPr lang="en-US" dirty="0" smtClean="0"/>
              <a:t>Copy the Assembly solution from the lab manual into the program</a:t>
            </a:r>
          </a:p>
          <a:p>
            <a:pPr lvl="1"/>
            <a:r>
              <a:rPr lang="en-US" dirty="0" smtClean="0"/>
              <a:t>Save file as &lt;Filename2&gt;.s on your UNIX drive</a:t>
            </a:r>
          </a:p>
          <a:p>
            <a:pPr lvl="1"/>
            <a:endParaRPr lang="en-US" dirty="0"/>
          </a:p>
        </p:txBody>
      </p:sp>
    </p:spTree>
    <p:extLst>
      <p:ext uri="{BB962C8B-B14F-4D97-AF65-F5344CB8AC3E}">
        <p14:creationId xmlns:p14="http://schemas.microsoft.com/office/powerpoint/2010/main" val="23938682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Preparations for Next Week</a:t>
            </a:r>
            <a:endParaRPr lang="en-US" dirty="0"/>
          </a:p>
        </p:txBody>
      </p:sp>
      <p:sp>
        <p:nvSpPr>
          <p:cNvPr id="4" name="Content Placeholder 3"/>
          <p:cNvSpPr>
            <a:spLocks noGrp="1"/>
          </p:cNvSpPr>
          <p:nvPr>
            <p:ph idx="1"/>
          </p:nvPr>
        </p:nvSpPr>
        <p:spPr/>
        <p:txBody>
          <a:bodyPr/>
          <a:lstStyle/>
          <a:p>
            <a:r>
              <a:rPr lang="en-US" dirty="0" smtClean="0"/>
              <a:t>Read Lab 2 in the Lab Manual</a:t>
            </a:r>
            <a:endParaRPr lang="en-US" dirty="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2 - &amp;quot;Failure Modes and Effects Analysis (FMEA)&amp;quot;&quot;/&gt;&lt;property id=&quot;20307&quot; value=&quot;256&quot;/&gt;&lt;/object&gt;&lt;object type=&quot;3&quot; unique_id=&quot;10006&quot;&gt;&lt;property id=&quot;20148&quot; value=&quot;5&quot;/&gt;&lt;property id=&quot;20300&quot; value=&quot;Slide 1 - &amp;quot;Context&amp;quot;&quot;/&gt;&lt;property id=&quot;20307&quot; value=&quot;277&quot;/&gt;&lt;/object&gt;&lt;object type=&quot;3&quot; unique_id=&quot;10007&quot;&gt;&lt;property id=&quot;20148&quot; value=&quot;5&quot;/&gt;&lt;property id=&quot;20300&quot; value=&quot;Slide 3 - &amp;quot;Generic Design Process&amp;quot;&quot;/&gt;&lt;property id=&quot;20307&quot; value=&quot;279&quot;/&gt;&lt;/object&gt;&lt;object type=&quot;3&quot; unique_id=&quot;10009&quot;&gt;&lt;property id=&quot;20148&quot; value=&quot;5&quot;/&gt;&lt;property id=&quot;20300&quot; value=&quot;Slide 4 - &amp;quot;Agenda&amp;quot;&quot;/&gt;&lt;property id=&quot;20307&quot; value=&quot;280&quot;/&gt;&lt;/object&gt;&lt;object type=&quot;3&quot; unique_id=&quot;10010&quot;&gt;&lt;property id=&quot;20148&quot; value=&quot;5&quot;/&gt;&lt;property id=&quot;20300&quot; value=&quot;Slide 5 - &amp;quot;Recall Example: Polariscope&amp;quot;&quot;/&gt;&lt;property id=&quot;20307&quot; value=&quot;281&quot;/&gt;&lt;/object&gt;&lt;object type=&quot;3&quot; unique_id=&quot;10011&quot;&gt;&lt;property id=&quot;20148&quot; value=&quot;5&quot;/&gt;&lt;property id=&quot;20300&quot; value=&quot;Slide 7 - &amp;quot;Terms&amp;quot;&quot;/&gt;&lt;property id=&quot;20307&quot; value=&quot;257&quot;/&gt;&lt;/object&gt;&lt;object type=&quot;3&quot; unique_id=&quot;10012&quot;&gt;&lt;property id=&quot;20148&quot; value=&quot;5&quot;/&gt;&lt;property id=&quot;20300&quot; value=&quot;Slide 8 - &amp;quot;Exercise&amp;quot;&quot;/&gt;&lt;property id=&quot;20307&quot; value=&quot;272&quot;/&gt;&lt;/object&gt;&lt;object type=&quot;3&quot; unique_id=&quot;10014&quot;&gt;&lt;property id=&quot;20148&quot; value=&quot;5&quot;/&gt;&lt;property id=&quot;20300&quot; value=&quot;Slide 9 - &amp;quot;Exercise - Car seat heater&amp;quot;&quot;/&gt;&lt;property id=&quot;20307&quot; value=&quot;283&quot;/&gt;&lt;/object&gt;&lt;object type=&quot;3&quot; unique_id=&quot;10015&quot;&gt;&lt;property id=&quot;20148&quot; value=&quot;5&quot;/&gt;&lt;property id=&quot;20300&quot; value=&quot;Slide 10 - &amp;quot;Accident Prevention&amp;quot;&quot;/&gt;&lt;property id=&quot;20307&quot; value=&quot;284&quot;/&gt;&lt;/object&gt;&lt;object type=&quot;3&quot; unique_id=&quot;10016&quot;&gt;&lt;property id=&quot;20148&quot; value=&quot;5&quot;/&gt;&lt;property id=&quot;20300&quot; value=&quot;Slide 11 - &amp;quot;Two Approaches&amp;quot;&quot;/&gt;&lt;property id=&quot;20307&quot; value=&quot;259&quot;/&gt;&lt;/object&gt;&lt;object type=&quot;3&quot; unique_id=&quot;10017&quot;&gt;&lt;property id=&quot;20148&quot; value=&quot;5&quot;/&gt;&lt;property id=&quot;20300&quot; value=&quot;Slide 12 - &amp;quot;Failure Modes and Effects Analysis (FMEA)&amp;quot;&quot;/&gt;&lt;property id=&quot;20307&quot; value=&quot;285&quot;/&gt;&lt;/object&gt;&lt;object type=&quot;3&quot; unique_id=&quot;10018&quot;&gt;&lt;property id=&quot;20148&quot; value=&quot;5&quot;/&gt;&lt;property id=&quot;20300&quot; value=&quot;Slide 13 - &amp;quot;Sample FMEA Approach&amp;quot;&quot;/&gt;&lt;property id=&quot;20307&quot; value=&quot;262&quot;/&gt;&lt;/object&gt;&lt;object type=&quot;3&quot; unique_id=&quot;10019&quot;&gt;&lt;property id=&quot;20148&quot; value=&quot;5&quot;/&gt;&lt;property id=&quot;20300&quot; value=&quot;Slide 14 - &amp;quot;FMEA Example: Pressure Cooker&amp;quot;&quot;/&gt;&lt;property id=&quot;20307&quot; value=&quot;260&quot;/&gt;&lt;/object&gt;&lt;object type=&quot;3&quot; unique_id=&quot;10020&quot;&gt;&lt;property id=&quot;20148&quot; value=&quot;5&quot;/&gt;&lt;property id=&quot;20300&quot; value=&quot;Slide 15 - &amp;quot;FMEA Example: Pressure Cooker&amp;quot;&quot;/&gt;&lt;property id=&quot;20307&quot; value=&quot;261&quot;/&gt;&lt;/object&gt;&lt;object type=&quot;3&quot; unique_id=&quot;10021&quot;&gt;&lt;property id=&quot;20148&quot; value=&quot;5&quot;/&gt;&lt;property id=&quot;20300&quot; value=&quot;Slide 16 - &amp;quot;FMEA Example: Pressure Cooker&amp;quot;&quot;/&gt;&lt;property id=&quot;20307&quot; value=&quot;264&quot;/&gt;&lt;/object&gt;&lt;object type=&quot;3&quot; unique_id=&quot;10022&quot;&gt;&lt;property id=&quot;20148&quot; value=&quot;5&quot;/&gt;&lt;property id=&quot;20300&quot; value=&quot;Slide 17 - &amp;quot;FMEA Example: Power Supply&amp;quot;&quot;/&gt;&lt;property id=&quot;20307&quot; value=&quot;273&quot;/&gt;&lt;/object&gt;&lt;object type=&quot;3&quot; unique_id=&quot;10023&quot;&gt;&lt;property id=&quot;20148&quot; value=&quot;5&quot;/&gt;&lt;property id=&quot;20300&quot; value=&quot;Slide 18 - &amp;quot;FMEA Power Supply&amp;quot;&quot;/&gt;&lt;property id=&quot;20307&quot; value=&quot;287&quot;/&gt;&lt;/object&gt;&lt;object type=&quot;3&quot; unique_id=&quot;10024&quot;&gt;&lt;property id=&quot;20148&quot; value=&quot;5&quot;/&gt;&lt;property id=&quot;20300&quot; value=&quot;Slide 19 - &amp;quot;FMEA Power Supply&amp;quot;&quot;/&gt;&lt;property id=&quot;20307&quot; value=&quot;288&quot;/&gt;&lt;/object&gt;&lt;object type=&quot;3&quot; unique_id=&quot;10025&quot;&gt;&lt;property id=&quot;20148&quot; value=&quot;5&quot;/&gt;&lt;property id=&quot;20300&quot; value=&quot;Slide 20 - &amp;quot;FMEA Power Supply&amp;quot;&quot;/&gt;&lt;property id=&quot;20307&quot; value=&quot;289&quot;/&gt;&lt;/object&gt;&lt;object type=&quot;3&quot; unique_id=&quot;10026&quot;&gt;&lt;property id=&quot;20148&quot; value=&quot;5&quot;/&gt;&lt;property id=&quot;20300&quot; value=&quot;Slide 21 - &amp;quot;Fault Tree Analysis&amp;quot;&quot;/&gt;&lt;property id=&quot;20307&quot; value=&quot;265&quot;/&gt;&lt;/object&gt;&lt;object type=&quot;3&quot; unique_id=&quot;10027&quot;&gt;&lt;property id=&quot;20148&quot; value=&quot;5&quot;/&gt;&lt;property id=&quot;20300&quot; value=&quot;Slide 22 - &amp;quot;Fault Tree Analysis&amp;quot;&quot;/&gt;&lt;property id=&quot;20307&quot; value=&quot;286&quot;/&gt;&lt;/object&gt;&lt;object type=&quot;3&quot; unique_id=&quot;10028&quot;&gt;&lt;property id=&quot;20148&quot; value=&quot;5&quot;/&gt;&lt;property id=&quot;20300&quot; value=&quot;Slide 23 - &amp;quot;FTA Example: Pressure Cooker&amp;quot;&quot;/&gt;&lt;property id=&quot;20307&quot; value=&quot;266&quot;/&gt;&lt;/object&gt;&lt;object type=&quot;3&quot; unique_id=&quot;10029&quot;&gt;&lt;property id=&quot;20148&quot; value=&quot;5&quot;/&gt;&lt;property id=&quot;20300&quot; value=&quot;Slide 24 - &amp;quot;FTA Example: Pressure Cooker&amp;quot;&quot;/&gt;&lt;property id=&quot;20307&quot; value=&quot;267&quot;/&gt;&lt;/object&gt;&lt;object type=&quot;3&quot; unique_id=&quot;10030&quot;&gt;&lt;property id=&quot;20148&quot; value=&quot;5&quot;/&gt;&lt;property id=&quot;20300&quot; value=&quot;Slide 25 - &amp;quot;FTD Example: Pressure Cooker&amp;quot;&quot;/&gt;&lt;property id=&quot;20307&quot; value=&quot;268&quot;/&gt;&lt;/object&gt;&lt;object type=&quot;3&quot; unique_id=&quot;10031&quot;&gt;&lt;property id=&quot;20148&quot; value=&quot;5&quot;/&gt;&lt;property id=&quot;20300&quot; value=&quot;Slide 26 - &amp;quot;Example: Redundancy&amp;quot;&quot;/&gt;&lt;property id=&quot;20307&quot; value=&quot;270&quot;/&gt;&lt;/object&gt;&lt;object type=&quot;3&quot; unique_id=&quot;10032&quot;&gt;&lt;property id=&quot;20148&quot; value=&quot;5&quot;/&gt;&lt;property id=&quot;20300&quot; value=&quot;Slide 27 - &amp;quot;Example: Redundancy&amp;quot;&quot;/&gt;&lt;property id=&quot;20307&quot; value=&quot;274&quot;/&gt;&lt;/object&gt;&lt;object type=&quot;3&quot; unique_id=&quot;10033&quot;&gt;&lt;property id=&quot;20148&quot; value=&quot;5&quot;/&gt;&lt;property id=&quot;20300&quot; value=&quot;Slide 28 - &amp;quot;Limitations of Safety Analysis&amp;quot;&quot;/&gt;&lt;property id=&quot;20307&quot; value=&quot;269&quot;/&gt;&lt;/object&gt;&lt;object type=&quot;3&quot; unique_id=&quot;10034&quot;&gt;&lt;property id=&quot;20148&quot; value=&quot;5&quot;/&gt;&lt;property id=&quot;20300&quot; value=&quot;Slide 29 - &amp;quot;Benefits of Safety Analysis&amp;quot;&quot;/&gt;&lt;property id=&quot;20307&quot; value=&quot;290&quot;/&gt;&lt;/object&gt;&lt;object type=&quot;3&quot; unique_id=&quot;10035&quot;&gt;&lt;property id=&quot;20148&quot; value=&quot;5&quot;/&gt;&lt;property id=&quot;20300&quot; value=&quot;Slide 30 - &amp;quot;Must Consider Life of Product&amp;quot;&quot;/&gt;&lt;property id=&quot;20307&quot; value=&quot;271&quot;/&gt;&lt;/object&gt;&lt;object type=&quot;3&quot; unique_id=&quot;10036&quot;&gt;&lt;property id=&quot;20148&quot; value=&quot;5&quot;/&gt;&lt;property id=&quot;20300&quot; value=&quot;Slide 31 - &amp;quot;References&amp;quot;&quot;/&gt;&lt;property id=&quot;20307&quot; value=&quot;263&quot;/&gt;&lt;/object&gt;&lt;object type=&quot;3&quot; unique_id=&quot;10717&quot;&gt;&lt;property id=&quot;20148&quot; value=&quot;5&quot;/&gt;&lt;property id=&quot;20300&quot; value=&quot;Slide 6 - &amp;quot;Recall Example: Polariscope&amp;quot;&quot;/&gt;&lt;property id=&quot;20307&quot; value=&quot;291&quot;/&gt;&lt;/object&gt;&lt;/object&gt;&lt;/object&gt;&lt;/database&gt;"/>
</p:tagLst>
</file>

<file path=ppt/theme/theme1.xml><?xml version="1.0" encoding="utf-8"?>
<a:theme xmlns:a="http://schemas.openxmlformats.org/drawingml/2006/main" name="2_Custom Design">
  <a:themeElements>
    <a:clrScheme name="Custom 4">
      <a:dk1>
        <a:sysClr val="windowText" lastClr="000000"/>
      </a:dk1>
      <a:lt1>
        <a:sysClr val="window" lastClr="FFFFFF"/>
      </a:lt1>
      <a:dk2>
        <a:srgbClr val="1F497D"/>
      </a:dk2>
      <a:lt2>
        <a:srgbClr val="4F81BD"/>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ll times New Roma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25849</TotalTime>
  <Words>3119</Words>
  <Application>Microsoft Macintosh PowerPoint</Application>
  <PresentationFormat>On-screen Show (4:3)</PresentationFormat>
  <Paragraphs>1004</Paragraphs>
  <Slides>71</Slides>
  <Notes>36</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2_Custom Design</vt:lpstr>
      <vt:lpstr>ECE 273 – Computer Organization</vt:lpstr>
      <vt:lpstr>Laboratory 1 – Introduction to the Turbo Assembler</vt:lpstr>
      <vt:lpstr>Introduction to ECE 273</vt:lpstr>
      <vt:lpstr>Syllabus</vt:lpstr>
      <vt:lpstr>Mandatory Safety Video</vt:lpstr>
      <vt:lpstr>Laboratory 1 Tools</vt:lpstr>
      <vt:lpstr>Preparations</vt:lpstr>
      <vt:lpstr>Instructions</vt:lpstr>
      <vt:lpstr>Preparations for Next Week</vt:lpstr>
      <vt:lpstr>Laboratory 2 – Simple Assignments</vt:lpstr>
      <vt:lpstr>Introduction to Lab 2</vt:lpstr>
      <vt:lpstr>Introduction to Lab 2</vt:lpstr>
      <vt:lpstr>Introduction to Lab 2</vt:lpstr>
      <vt:lpstr>Introduction to Lab 2</vt:lpstr>
      <vt:lpstr>Begin Lab 2</vt:lpstr>
      <vt:lpstr>Lab 3: Control statements</vt:lpstr>
      <vt:lpstr>Introduction</vt:lpstr>
      <vt:lpstr>Introduction</vt:lpstr>
      <vt:lpstr>Introduction</vt:lpstr>
      <vt:lpstr>Introduction</vt:lpstr>
      <vt:lpstr>Introduction</vt:lpstr>
      <vt:lpstr>Introduction</vt:lpstr>
      <vt:lpstr>Introduction</vt:lpstr>
      <vt:lpstr>Control Statements</vt:lpstr>
      <vt:lpstr>Control Statements</vt:lpstr>
      <vt:lpstr>Control Statements</vt:lpstr>
      <vt:lpstr>Control Statements</vt:lpstr>
      <vt:lpstr>Control Statements</vt:lpstr>
      <vt:lpstr>Control Statements</vt:lpstr>
      <vt:lpstr>Introduction</vt:lpstr>
      <vt:lpstr>Conditional Expressions</vt:lpstr>
      <vt:lpstr>AND Expressions</vt:lpstr>
      <vt:lpstr>OR Expressions</vt:lpstr>
      <vt:lpstr>The Loop Instruction</vt:lpstr>
      <vt:lpstr>Lab 4: addressing modes Arrays and pointers</vt:lpstr>
      <vt:lpstr>Introduction</vt:lpstr>
      <vt:lpstr>Introduction</vt:lpstr>
      <vt:lpstr>Addressing Modes</vt:lpstr>
      <vt:lpstr>Addressing Modes</vt:lpstr>
      <vt:lpstr>Addressing Modes</vt:lpstr>
      <vt:lpstr>Addressing Modes</vt:lpstr>
      <vt:lpstr>Addressing Modes</vt:lpstr>
      <vt:lpstr>Addressing Modes</vt:lpstr>
      <vt:lpstr>Addressing Modes</vt:lpstr>
      <vt:lpstr>PowerPoint Presentation</vt:lpstr>
      <vt:lpstr>Addressing Modes</vt:lpstr>
      <vt:lpstr>Summary</vt:lpstr>
      <vt:lpstr>Summary</vt:lpstr>
      <vt:lpstr>Lab 5: Subroutines and the Stack</vt:lpstr>
      <vt:lpstr>Introduction</vt:lpstr>
      <vt:lpstr>Subroutines</vt:lpstr>
      <vt:lpstr>Subroutines</vt:lpstr>
      <vt:lpstr>Call instruction</vt:lpstr>
      <vt:lpstr>Stack</vt:lpstr>
      <vt:lpstr>Registers of the Stack</vt:lpstr>
      <vt:lpstr>Push and Pop instructions</vt:lpstr>
      <vt:lpstr>Push and Pop instructions</vt:lpstr>
      <vt:lpstr>Push and Pop instructions</vt:lpstr>
      <vt:lpstr>Push and Pop instructions</vt:lpstr>
      <vt:lpstr>Push and Pop instructions</vt:lpstr>
      <vt:lpstr>Push and Pop instructions</vt:lpstr>
      <vt:lpstr>CALL instruction</vt:lpstr>
      <vt:lpstr>Local variables and Stack Frame </vt:lpstr>
      <vt:lpstr>PROLOG and EPILOG</vt:lpstr>
      <vt:lpstr>PROLOG and EPILOG</vt:lpstr>
      <vt:lpstr>Lab 6: Subroutine parameters</vt:lpstr>
      <vt:lpstr>Subroutine Parameters.</vt:lpstr>
      <vt:lpstr>Subroutine Parameters</vt:lpstr>
      <vt:lpstr>Subroutine Parameters</vt:lpstr>
      <vt:lpstr>Subroutine Parameters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SJCHome</dc:creator>
  <cp:lastModifiedBy>Guneet Bedi</cp:lastModifiedBy>
  <cp:revision>544</cp:revision>
  <cp:lastPrinted>1601-01-01T00:00:00Z</cp:lastPrinted>
  <dcterms:created xsi:type="dcterms:W3CDTF">1601-01-01T00:00:00Z</dcterms:created>
  <dcterms:modified xsi:type="dcterms:W3CDTF">2013-05-01T04:43:25Z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