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5E7F-CC08-4C80-82F9-E5371B439FCC}" type="datetimeFigureOut">
              <a:rPr lang="en-US" smtClean="0"/>
              <a:t>7/24/2023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6AAFB-6239-4C2B-B175-70BD8A8F52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953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5E7F-CC08-4C80-82F9-E5371B439FCC}" type="datetimeFigureOut">
              <a:rPr lang="en-US" smtClean="0"/>
              <a:t>7/24/2023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6AAFB-6239-4C2B-B175-70BD8A8F52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267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5E7F-CC08-4C80-82F9-E5371B439FCC}" type="datetimeFigureOut">
              <a:rPr lang="en-US" smtClean="0"/>
              <a:t>7/24/2023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6AAFB-6239-4C2B-B175-70BD8A8F52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584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5E7F-CC08-4C80-82F9-E5371B439FCC}" type="datetimeFigureOut">
              <a:rPr lang="en-US" smtClean="0"/>
              <a:t>7/24/2023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6AAFB-6239-4C2B-B175-70BD8A8F52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21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5E7F-CC08-4C80-82F9-E5371B439FCC}" type="datetimeFigureOut">
              <a:rPr lang="en-US" smtClean="0"/>
              <a:t>7/24/2023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6AAFB-6239-4C2B-B175-70BD8A8F52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666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5E7F-CC08-4C80-82F9-E5371B439FCC}" type="datetimeFigureOut">
              <a:rPr lang="en-US" smtClean="0"/>
              <a:t>7/24/2023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6AAFB-6239-4C2B-B175-70BD8A8F52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599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5E7F-CC08-4C80-82F9-E5371B439FCC}" type="datetimeFigureOut">
              <a:rPr lang="en-US" smtClean="0"/>
              <a:t>7/24/2023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6AAFB-6239-4C2B-B175-70BD8A8F52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67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5E7F-CC08-4C80-82F9-E5371B439FCC}" type="datetimeFigureOut">
              <a:rPr lang="en-US" smtClean="0"/>
              <a:t>7/24/2023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6AAFB-6239-4C2B-B175-70BD8A8F52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296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5E7F-CC08-4C80-82F9-E5371B439FCC}" type="datetimeFigureOut">
              <a:rPr lang="en-US" smtClean="0"/>
              <a:t>7/24/2023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6AAFB-6239-4C2B-B175-70BD8A8F52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857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5E7F-CC08-4C80-82F9-E5371B439FCC}" type="datetimeFigureOut">
              <a:rPr lang="en-US" smtClean="0"/>
              <a:t>7/24/2023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6AAFB-6239-4C2B-B175-70BD8A8F52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665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5E7F-CC08-4C80-82F9-E5371B439FCC}" type="datetimeFigureOut">
              <a:rPr lang="en-US" smtClean="0"/>
              <a:t>7/24/2023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6AAFB-6239-4C2B-B175-70BD8A8F52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038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95E7F-CC08-4C80-82F9-E5371B439FCC}" type="datetimeFigureOut">
              <a:rPr lang="en-US" smtClean="0"/>
              <a:t>7/24/2023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6AAFB-6239-4C2B-B175-70BD8A8F52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78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7" name="Straight Arrow Connector 176"/>
          <p:cNvCxnSpPr>
            <a:stCxn id="18" idx="3"/>
            <a:endCxn id="43" idx="1"/>
          </p:cNvCxnSpPr>
          <p:nvPr/>
        </p:nvCxnSpPr>
        <p:spPr>
          <a:xfrm flipV="1">
            <a:off x="2127544" y="4001037"/>
            <a:ext cx="1462377" cy="8762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Arrow Connector 197"/>
          <p:cNvCxnSpPr>
            <a:stCxn id="43" idx="3"/>
            <a:endCxn id="37" idx="1"/>
          </p:cNvCxnSpPr>
          <p:nvPr/>
        </p:nvCxnSpPr>
        <p:spPr>
          <a:xfrm>
            <a:off x="4431420" y="4001037"/>
            <a:ext cx="2572523" cy="9689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2C3C7E66-F06A-94F4-50F1-2B95EF62E7CD}"/>
              </a:ext>
            </a:extLst>
          </p:cNvPr>
          <p:cNvCxnSpPr>
            <a:cxnSpLocks/>
            <a:stCxn id="51" idx="3"/>
            <a:endCxn id="52" idx="1"/>
          </p:cNvCxnSpPr>
          <p:nvPr/>
        </p:nvCxnSpPr>
        <p:spPr>
          <a:xfrm flipV="1">
            <a:off x="6719293" y="2854665"/>
            <a:ext cx="1426732" cy="153781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33" idx="3"/>
            <a:endCxn id="45" idx="1"/>
          </p:cNvCxnSpPr>
          <p:nvPr/>
        </p:nvCxnSpPr>
        <p:spPr>
          <a:xfrm flipV="1">
            <a:off x="4465673" y="2337550"/>
            <a:ext cx="1357031" cy="2673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Arrow Connector 184"/>
          <p:cNvCxnSpPr>
            <a:stCxn id="125" idx="3"/>
            <a:endCxn id="33" idx="1"/>
          </p:cNvCxnSpPr>
          <p:nvPr/>
        </p:nvCxnSpPr>
        <p:spPr>
          <a:xfrm flipV="1">
            <a:off x="2136763" y="2604902"/>
            <a:ext cx="1414510" cy="435004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cxnSpLocks/>
            <a:stCxn id="41" idx="3"/>
            <a:endCxn id="52" idx="1"/>
          </p:cNvCxnSpPr>
          <p:nvPr/>
        </p:nvCxnSpPr>
        <p:spPr>
          <a:xfrm flipV="1">
            <a:off x="6725951" y="2854665"/>
            <a:ext cx="1420074" cy="88377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Arrow Connector 199"/>
          <p:cNvCxnSpPr>
            <a:stCxn id="43" idx="3"/>
            <a:endCxn id="39" idx="1"/>
          </p:cNvCxnSpPr>
          <p:nvPr/>
        </p:nvCxnSpPr>
        <p:spPr>
          <a:xfrm flipV="1">
            <a:off x="4431420" y="2074949"/>
            <a:ext cx="2539786" cy="1926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>
            <a:stCxn id="29" idx="3"/>
            <a:endCxn id="49" idx="1"/>
          </p:cNvCxnSpPr>
          <p:nvPr/>
        </p:nvCxnSpPr>
        <p:spPr>
          <a:xfrm>
            <a:off x="3252424" y="4206306"/>
            <a:ext cx="1454978" cy="11787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Arrow Connector 195"/>
          <p:cNvCxnSpPr>
            <a:stCxn id="43" idx="3"/>
            <a:endCxn id="41" idx="1"/>
          </p:cNvCxnSpPr>
          <p:nvPr/>
        </p:nvCxnSpPr>
        <p:spPr>
          <a:xfrm flipV="1">
            <a:off x="4431420" y="3738436"/>
            <a:ext cx="1385199" cy="2626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3549008" y="5540433"/>
            <a:ext cx="914400" cy="515586"/>
          </a:xfrm>
          <a:prstGeom prst="rect">
            <a:avLst/>
          </a:prstGeom>
          <a:solidFill>
            <a:schemeClr val="accent1">
              <a:lumMod val="40000"/>
              <a:lumOff val="60000"/>
              <a:alpha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ENGR 2100 &amp; 2101 (2)</a:t>
            </a: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Intro CAD</a:t>
            </a:r>
          </a:p>
        </p:txBody>
      </p:sp>
      <p:sp>
        <p:nvSpPr>
          <p:cNvPr id="1094" name="Rectangle 1093"/>
          <p:cNvSpPr/>
          <p:nvPr/>
        </p:nvSpPr>
        <p:spPr>
          <a:xfrm>
            <a:off x="0" y="6446006"/>
            <a:ext cx="9144000" cy="41199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7642" y="3726385"/>
            <a:ext cx="914400" cy="3657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ENGR 1020 (2) </a:t>
            </a: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Engr Discp &amp; Skills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642" y="4341528"/>
            <a:ext cx="914400" cy="3657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CH 1010 (4)</a:t>
            </a: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Gen Chemistry I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7642" y="1730905"/>
            <a:ext cx="914400" cy="3657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MATH 1060 (4)</a:t>
            </a: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Calculus I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7642" y="5974363"/>
            <a:ext cx="914400" cy="3657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ENGL 1030 (3)</a:t>
            </a: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Composition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213144" y="4694388"/>
            <a:ext cx="914400" cy="3657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CH 1020 (4)</a:t>
            </a: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Gen Chemistry II</a:t>
            </a:r>
          </a:p>
        </p:txBody>
      </p:sp>
      <p:sp>
        <p:nvSpPr>
          <p:cNvPr id="19" name="Oval 18"/>
          <p:cNvSpPr/>
          <p:nvPr/>
        </p:nvSpPr>
        <p:spPr>
          <a:xfrm>
            <a:off x="119952" y="5261697"/>
            <a:ext cx="809781" cy="31978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SS1 (3)</a:t>
            </a:r>
          </a:p>
        </p:txBody>
      </p:sp>
      <p:sp>
        <p:nvSpPr>
          <p:cNvPr id="20" name="Oval 19"/>
          <p:cNvSpPr/>
          <p:nvPr/>
        </p:nvSpPr>
        <p:spPr>
          <a:xfrm>
            <a:off x="4731688" y="5990312"/>
            <a:ext cx="855786" cy="2932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Lit (3)</a:t>
            </a:r>
          </a:p>
        </p:txBody>
      </p:sp>
      <p:sp>
        <p:nvSpPr>
          <p:cNvPr id="21" name="Oval 20"/>
          <p:cNvSpPr/>
          <p:nvPr/>
        </p:nvSpPr>
        <p:spPr>
          <a:xfrm>
            <a:off x="8041222" y="5938239"/>
            <a:ext cx="1066003" cy="38489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Engr 5</a:t>
            </a:r>
            <a:r>
              <a:rPr lang="en-US" sz="1000" baseline="30000" dirty="0">
                <a:solidFill>
                  <a:schemeClr val="tx1"/>
                </a:solidFill>
              </a:rPr>
              <a:t>th</a:t>
            </a:r>
            <a:r>
              <a:rPr lang="en-US" sz="1000" dirty="0">
                <a:solidFill>
                  <a:schemeClr val="tx1"/>
                </a:solidFill>
              </a:rPr>
              <a:t> (3)</a:t>
            </a:r>
          </a:p>
        </p:txBody>
      </p:sp>
      <p:sp>
        <p:nvSpPr>
          <p:cNvPr id="22" name="Oval 21"/>
          <p:cNvSpPr/>
          <p:nvPr/>
        </p:nvSpPr>
        <p:spPr>
          <a:xfrm>
            <a:off x="1141413" y="5341599"/>
            <a:ext cx="1057862" cy="402615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SS2 (3)</a:t>
            </a:r>
            <a:br>
              <a:rPr lang="en-US" sz="1000" dirty="0">
                <a:solidFill>
                  <a:schemeClr val="tx1"/>
                </a:solidFill>
              </a:rPr>
            </a:br>
            <a:r>
              <a:rPr lang="en-US" sz="1000" dirty="0">
                <a:solidFill>
                  <a:schemeClr val="tx1"/>
                </a:solidFill>
              </a:rPr>
              <a:t>[HIST 1240]</a:t>
            </a:r>
          </a:p>
        </p:txBody>
      </p:sp>
      <p:sp>
        <p:nvSpPr>
          <p:cNvPr id="23" name="Oval 22"/>
          <p:cNvSpPr/>
          <p:nvPr/>
        </p:nvSpPr>
        <p:spPr>
          <a:xfrm>
            <a:off x="8033214" y="5439703"/>
            <a:ext cx="1068606" cy="40114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Non-Lit (3)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416603" y="1560155"/>
            <a:ext cx="914400" cy="3657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MATH 2060 (4)</a:t>
            </a: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Multi-Var  Calculus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416603" y="5734413"/>
            <a:ext cx="914400" cy="3657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BIOL 1050 (1)</a:t>
            </a: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Gen Biol Lab I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416603" y="5178482"/>
            <a:ext cx="914400" cy="3657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BIOL 1030 (3)</a:t>
            </a: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Gen Biol I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213144" y="2093299"/>
            <a:ext cx="914400" cy="35154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PHYS 1220 (3)</a:t>
            </a: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Phys w/ Calc I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13144" y="1207519"/>
            <a:ext cx="914400" cy="3657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MATH 1080 (4)</a:t>
            </a: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Calculus II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2420819" y="4046522"/>
            <a:ext cx="831605" cy="319567"/>
          </a:xfrm>
          <a:prstGeom prst="roundRect">
            <a:avLst/>
          </a:prstGeom>
          <a:solidFill>
            <a:schemeClr val="accent3">
              <a:lumMod val="40000"/>
              <a:lumOff val="60000"/>
              <a:alpha val="85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EES 2010 (3)</a:t>
            </a: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Env Eng Fund I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575025" y="4712802"/>
            <a:ext cx="914400" cy="365760"/>
          </a:xfrm>
          <a:prstGeom prst="rect">
            <a:avLst/>
          </a:prstGeom>
          <a:solidFill>
            <a:schemeClr val="accent1">
              <a:lumMod val="40000"/>
              <a:lumOff val="6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CH 2010 (3)</a:t>
            </a: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Survey Organic Chem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416603" y="964905"/>
            <a:ext cx="914400" cy="3686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PHYS 2210 (3)</a:t>
            </a: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Phys w/ Calc II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417133" y="2360888"/>
            <a:ext cx="914400" cy="3657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CE 2010 (3) </a:t>
            </a: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Statics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568367" y="1855565"/>
            <a:ext cx="914400" cy="3657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MATH 2080 (4)</a:t>
            </a: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Diff Equations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6959500" y="3962400"/>
            <a:ext cx="961315" cy="319226"/>
          </a:xfrm>
          <a:prstGeom prst="roundRect">
            <a:avLst/>
          </a:prstGeom>
          <a:solidFill>
            <a:schemeClr val="accent3">
              <a:lumMod val="40000"/>
              <a:lumOff val="60000"/>
              <a:alpha val="85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EES 4840 (3)</a:t>
            </a: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Solid Waste Mgmt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7003943" y="4818192"/>
            <a:ext cx="934583" cy="303556"/>
          </a:xfrm>
          <a:prstGeom prst="roundRect">
            <a:avLst/>
          </a:prstGeom>
          <a:solidFill>
            <a:schemeClr val="accent3">
              <a:lumMod val="40000"/>
              <a:lumOff val="60000"/>
              <a:alpha val="85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EES 4850 (3)</a:t>
            </a: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Haz Waste Mgmt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6971206" y="1887315"/>
            <a:ext cx="940648" cy="375267"/>
          </a:xfrm>
          <a:prstGeom prst="roundRect">
            <a:avLst/>
          </a:prstGeom>
          <a:solidFill>
            <a:schemeClr val="accent3">
              <a:lumMod val="40000"/>
              <a:lumOff val="60000"/>
              <a:alpha val="85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EES 4800 (3)</a:t>
            </a: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Env Risk Assessment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5816619" y="3571178"/>
            <a:ext cx="909332" cy="334516"/>
          </a:xfrm>
          <a:prstGeom prst="roundRect">
            <a:avLst/>
          </a:prstGeom>
          <a:solidFill>
            <a:schemeClr val="accent3">
              <a:lumMod val="40000"/>
              <a:lumOff val="60000"/>
              <a:alpha val="85000"/>
            </a:schemeClr>
          </a:solidFill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EES 4300 (3)</a:t>
            </a: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Air Pollution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4698034" y="2625735"/>
            <a:ext cx="923094" cy="1003529"/>
          </a:xfrm>
          <a:prstGeom prst="roundRect">
            <a:avLst/>
          </a:prstGeom>
          <a:solidFill>
            <a:schemeClr val="accent3">
              <a:lumMod val="40000"/>
              <a:lumOff val="60000"/>
              <a:alpha val="85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EES 3030 (2)</a:t>
            </a: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Water Treatment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EES 3040 (2)</a:t>
            </a: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Wastewater Treatment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EES 3050 (1)  </a:t>
            </a:r>
            <a:r>
              <a:rPr lang="en-US" sz="700" dirty="0">
                <a:solidFill>
                  <a:schemeClr val="tx1"/>
                </a:solidFill>
              </a:rPr>
              <a:t>Water &amp; Waste Lab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3589921" y="3841072"/>
            <a:ext cx="841499" cy="319929"/>
          </a:xfrm>
          <a:prstGeom prst="roundRect">
            <a:avLst/>
          </a:prstGeom>
          <a:solidFill>
            <a:schemeClr val="accent3">
              <a:lumMod val="40000"/>
              <a:lumOff val="60000"/>
              <a:alpha val="85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EES 2020 (4)</a:t>
            </a: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Env Eng Fund II</a:t>
            </a:r>
          </a:p>
        </p:txBody>
      </p:sp>
      <p:sp>
        <p:nvSpPr>
          <p:cNvPr id="45" name="Rectangle 44"/>
          <p:cNvSpPr/>
          <p:nvPr/>
        </p:nvSpPr>
        <p:spPr>
          <a:xfrm>
            <a:off x="5822704" y="2154670"/>
            <a:ext cx="914400" cy="365760"/>
          </a:xfrm>
          <a:prstGeom prst="rect">
            <a:avLst/>
          </a:prstGeom>
          <a:solidFill>
            <a:schemeClr val="accent1">
              <a:lumMod val="40000"/>
              <a:lumOff val="60000"/>
              <a:alpha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CE 3410 (4)</a:t>
            </a: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Fluid Mech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828332" y="1199046"/>
            <a:ext cx="914400" cy="3635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ME 3100 (3)</a:t>
            </a: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Thermo &amp; Heat Transfer</a:t>
            </a:r>
          </a:p>
        </p:txBody>
      </p:sp>
      <p:sp>
        <p:nvSpPr>
          <p:cNvPr id="47" name="Rectangle 46"/>
          <p:cNvSpPr/>
          <p:nvPr/>
        </p:nvSpPr>
        <p:spPr>
          <a:xfrm>
            <a:off x="4672929" y="1556854"/>
            <a:ext cx="914400" cy="3657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MATH 3020 (3)</a:t>
            </a: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Stats for Sci &amp; Engr</a:t>
            </a:r>
          </a:p>
        </p:txBody>
      </p:sp>
      <p:sp>
        <p:nvSpPr>
          <p:cNvPr id="48" name="Rectangle 47"/>
          <p:cNvSpPr/>
          <p:nvPr/>
        </p:nvSpPr>
        <p:spPr>
          <a:xfrm>
            <a:off x="6990050" y="1168942"/>
            <a:ext cx="914400" cy="49847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CE 3520 /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IE 3840 (2+)</a:t>
            </a: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Engr Econ</a:t>
            </a:r>
          </a:p>
        </p:txBody>
      </p:sp>
      <p:sp>
        <p:nvSpPr>
          <p:cNvPr id="49" name="Rectangle 48"/>
          <p:cNvSpPr/>
          <p:nvPr/>
        </p:nvSpPr>
        <p:spPr>
          <a:xfrm>
            <a:off x="4707402" y="5188634"/>
            <a:ext cx="904358" cy="39284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MICR 3050 (4)</a:t>
            </a: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Gen Microbiology</a:t>
            </a:r>
          </a:p>
        </p:txBody>
      </p:sp>
      <p:sp>
        <p:nvSpPr>
          <p:cNvPr id="50" name="Rectangle 49"/>
          <p:cNvSpPr/>
          <p:nvPr/>
        </p:nvSpPr>
        <p:spPr>
          <a:xfrm>
            <a:off x="5760005" y="5608471"/>
            <a:ext cx="1051054" cy="3657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GEOL 1010/1030 (4)</a:t>
            </a: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Phys Geology &amp; Lab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5837416" y="4215147"/>
            <a:ext cx="881877" cy="354664"/>
          </a:xfrm>
          <a:prstGeom prst="roundRect">
            <a:avLst/>
          </a:prstGeom>
          <a:solidFill>
            <a:schemeClr val="accent3">
              <a:lumMod val="40000"/>
              <a:lumOff val="60000"/>
              <a:alpha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EES 4860 (3)</a:t>
            </a: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Env Sustainability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8146025" y="2656731"/>
            <a:ext cx="949426" cy="395867"/>
          </a:xfrm>
          <a:prstGeom prst="roundRect">
            <a:avLst/>
          </a:prstGeom>
          <a:solidFill>
            <a:schemeClr val="accent3">
              <a:lumMod val="40000"/>
              <a:lumOff val="60000"/>
              <a:alpha val="85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EES 4750 (3)*</a:t>
            </a: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Capstone Design</a:t>
            </a:r>
          </a:p>
        </p:txBody>
      </p:sp>
      <p:sp>
        <p:nvSpPr>
          <p:cNvPr id="53" name="Rectangle 52"/>
          <p:cNvSpPr/>
          <p:nvPr/>
        </p:nvSpPr>
        <p:spPr>
          <a:xfrm>
            <a:off x="8135558" y="4205298"/>
            <a:ext cx="914400" cy="3657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Engr/Sci Reqt (3)</a:t>
            </a:r>
          </a:p>
        </p:txBody>
      </p:sp>
      <p:sp>
        <p:nvSpPr>
          <p:cNvPr id="55" name="Rectangle 54"/>
          <p:cNvSpPr/>
          <p:nvPr/>
        </p:nvSpPr>
        <p:spPr>
          <a:xfrm>
            <a:off x="6978610" y="5513322"/>
            <a:ext cx="914400" cy="3657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Engr/Sci Reqt (3)</a:t>
            </a:r>
          </a:p>
        </p:txBody>
      </p:sp>
      <p:sp>
        <p:nvSpPr>
          <p:cNvPr id="56" name="Rectangle 55"/>
          <p:cNvSpPr/>
          <p:nvPr/>
        </p:nvSpPr>
        <p:spPr>
          <a:xfrm>
            <a:off x="8135558" y="4795897"/>
            <a:ext cx="914400" cy="3657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Engr/Sci Reqt (3)</a:t>
            </a:r>
          </a:p>
        </p:txBody>
      </p:sp>
      <p:cxnSp>
        <p:nvCxnSpPr>
          <p:cNvPr id="58" name="Straight Connector 57"/>
          <p:cNvCxnSpPr/>
          <p:nvPr/>
        </p:nvCxnSpPr>
        <p:spPr>
          <a:xfrm flipH="1">
            <a:off x="1070441" y="0"/>
            <a:ext cx="18556" cy="6858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2234493" y="0"/>
            <a:ext cx="85138" cy="6858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3467813" y="0"/>
            <a:ext cx="0" cy="6858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endCxn id="1094" idx="2"/>
          </p:cNvCxnSpPr>
          <p:nvPr/>
        </p:nvCxnSpPr>
        <p:spPr>
          <a:xfrm flipH="1">
            <a:off x="4572000" y="0"/>
            <a:ext cx="29075" cy="6858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5715000" y="0"/>
            <a:ext cx="0" cy="6858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6858000" y="0"/>
            <a:ext cx="0" cy="6858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>
            <a:off x="8025059" y="-76200"/>
            <a:ext cx="12374" cy="69342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13" idx="3"/>
            <a:endCxn id="125" idx="1"/>
          </p:cNvCxnSpPr>
          <p:nvPr/>
        </p:nvCxnSpPr>
        <p:spPr>
          <a:xfrm flipV="1">
            <a:off x="982042" y="3039906"/>
            <a:ext cx="240321" cy="86935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14" idx="3"/>
            <a:endCxn id="18" idx="1"/>
          </p:cNvCxnSpPr>
          <p:nvPr/>
        </p:nvCxnSpPr>
        <p:spPr>
          <a:xfrm>
            <a:off x="982042" y="4524408"/>
            <a:ext cx="231102" cy="35286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29" idx="3"/>
            <a:endCxn id="43" idx="1"/>
          </p:cNvCxnSpPr>
          <p:nvPr/>
        </p:nvCxnSpPr>
        <p:spPr>
          <a:xfrm flipV="1">
            <a:off x="3252424" y="4001037"/>
            <a:ext cx="337497" cy="20526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18" idx="3"/>
            <a:endCxn id="30" idx="1"/>
          </p:cNvCxnSpPr>
          <p:nvPr/>
        </p:nvCxnSpPr>
        <p:spPr>
          <a:xfrm>
            <a:off x="2127544" y="4877268"/>
            <a:ext cx="1447481" cy="184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26" idx="2"/>
            <a:endCxn id="25" idx="0"/>
          </p:cNvCxnSpPr>
          <p:nvPr/>
        </p:nvCxnSpPr>
        <p:spPr>
          <a:xfrm>
            <a:off x="2873803" y="5544242"/>
            <a:ext cx="0" cy="190171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43" idx="3"/>
            <a:endCxn id="42" idx="1"/>
          </p:cNvCxnSpPr>
          <p:nvPr/>
        </p:nvCxnSpPr>
        <p:spPr>
          <a:xfrm flipV="1">
            <a:off x="4431420" y="3127500"/>
            <a:ext cx="266614" cy="8735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15" idx="3"/>
            <a:endCxn id="28" idx="1"/>
          </p:cNvCxnSpPr>
          <p:nvPr/>
        </p:nvCxnSpPr>
        <p:spPr>
          <a:xfrm flipV="1">
            <a:off x="982042" y="1390399"/>
            <a:ext cx="231102" cy="52338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28" idx="3"/>
            <a:endCxn id="24" idx="1"/>
          </p:cNvCxnSpPr>
          <p:nvPr/>
        </p:nvCxnSpPr>
        <p:spPr>
          <a:xfrm>
            <a:off x="2127544" y="1390399"/>
            <a:ext cx="289059" cy="3526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24" idx="3"/>
            <a:endCxn id="34" idx="1"/>
          </p:cNvCxnSpPr>
          <p:nvPr/>
        </p:nvCxnSpPr>
        <p:spPr>
          <a:xfrm>
            <a:off x="3331003" y="1743035"/>
            <a:ext cx="237364" cy="2954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32" idx="3"/>
            <a:endCxn id="33" idx="1"/>
          </p:cNvCxnSpPr>
          <p:nvPr/>
        </p:nvCxnSpPr>
        <p:spPr>
          <a:xfrm>
            <a:off x="3331533" y="2543768"/>
            <a:ext cx="219740" cy="611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>
            <a:cxnSpLocks/>
            <a:stCxn id="39" idx="3"/>
            <a:endCxn id="52" idx="1"/>
          </p:cNvCxnSpPr>
          <p:nvPr/>
        </p:nvCxnSpPr>
        <p:spPr>
          <a:xfrm>
            <a:off x="7911854" y="2074949"/>
            <a:ext cx="234171" cy="77971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>
            <a:stCxn id="16" idx="3"/>
            <a:endCxn id="20" idx="2"/>
          </p:cNvCxnSpPr>
          <p:nvPr/>
        </p:nvCxnSpPr>
        <p:spPr>
          <a:xfrm flipV="1">
            <a:off x="982042" y="6136912"/>
            <a:ext cx="3749646" cy="203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cxnSpLocks/>
            <a:endCxn id="37" idx="1"/>
          </p:cNvCxnSpPr>
          <p:nvPr/>
        </p:nvCxnSpPr>
        <p:spPr>
          <a:xfrm>
            <a:off x="4419600" y="4895683"/>
            <a:ext cx="2584343" cy="742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43" idx="3"/>
            <a:endCxn id="36" idx="1"/>
          </p:cNvCxnSpPr>
          <p:nvPr/>
        </p:nvCxnSpPr>
        <p:spPr>
          <a:xfrm>
            <a:off x="4431420" y="4001037"/>
            <a:ext cx="2528080" cy="1209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stCxn id="15" idx="2"/>
            <a:endCxn id="13" idx="0"/>
          </p:cNvCxnSpPr>
          <p:nvPr/>
        </p:nvCxnSpPr>
        <p:spPr>
          <a:xfrm>
            <a:off x="524842" y="2096665"/>
            <a:ext cx="0" cy="162972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stCxn id="15" idx="3"/>
            <a:endCxn id="27" idx="1"/>
          </p:cNvCxnSpPr>
          <p:nvPr/>
        </p:nvCxnSpPr>
        <p:spPr>
          <a:xfrm>
            <a:off x="982042" y="1913785"/>
            <a:ext cx="231102" cy="355285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27" idx="3"/>
            <a:endCxn id="32" idx="1"/>
          </p:cNvCxnSpPr>
          <p:nvPr/>
        </p:nvCxnSpPr>
        <p:spPr>
          <a:xfrm>
            <a:off x="2127544" y="2269070"/>
            <a:ext cx="289589" cy="27469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Arrow Connector 154"/>
          <p:cNvCxnSpPr>
            <a:stCxn id="125" idx="3"/>
            <a:endCxn id="29" idx="1"/>
          </p:cNvCxnSpPr>
          <p:nvPr/>
        </p:nvCxnSpPr>
        <p:spPr>
          <a:xfrm>
            <a:off x="2136763" y="3039906"/>
            <a:ext cx="284056" cy="116640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>
            <a:stCxn id="13" idx="3"/>
            <a:endCxn id="29" idx="1"/>
          </p:cNvCxnSpPr>
          <p:nvPr/>
        </p:nvCxnSpPr>
        <p:spPr>
          <a:xfrm>
            <a:off x="982042" y="3909265"/>
            <a:ext cx="1438777" cy="29704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/>
          <p:cNvCxnSpPr>
            <a:stCxn id="14" idx="3"/>
            <a:endCxn id="29" idx="1"/>
          </p:cNvCxnSpPr>
          <p:nvPr/>
        </p:nvCxnSpPr>
        <p:spPr>
          <a:xfrm flipV="1">
            <a:off x="982042" y="4206306"/>
            <a:ext cx="1438777" cy="31810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162"/>
          <p:cNvCxnSpPr>
            <a:stCxn id="28" idx="3"/>
            <a:endCxn id="31" idx="1"/>
          </p:cNvCxnSpPr>
          <p:nvPr/>
        </p:nvCxnSpPr>
        <p:spPr>
          <a:xfrm flipV="1">
            <a:off x="2127544" y="1149216"/>
            <a:ext cx="289059" cy="241183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Arrow Connector 178"/>
          <p:cNvCxnSpPr>
            <a:stCxn id="125" idx="3"/>
            <a:endCxn id="43" idx="1"/>
          </p:cNvCxnSpPr>
          <p:nvPr/>
        </p:nvCxnSpPr>
        <p:spPr>
          <a:xfrm>
            <a:off x="2136763" y="3039906"/>
            <a:ext cx="1453158" cy="9611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Arrow Connector 186"/>
          <p:cNvCxnSpPr>
            <a:stCxn id="18" idx="3"/>
            <a:endCxn id="49" idx="1"/>
          </p:cNvCxnSpPr>
          <p:nvPr/>
        </p:nvCxnSpPr>
        <p:spPr>
          <a:xfrm>
            <a:off x="2127544" y="4877268"/>
            <a:ext cx="2579858" cy="5077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Arrow Connector 201"/>
          <p:cNvCxnSpPr>
            <a:stCxn id="34" idx="3"/>
            <a:endCxn id="39" idx="1"/>
          </p:cNvCxnSpPr>
          <p:nvPr/>
        </p:nvCxnSpPr>
        <p:spPr>
          <a:xfrm>
            <a:off x="4482767" y="2038445"/>
            <a:ext cx="2488439" cy="365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Arrow Connector 206"/>
          <p:cNvCxnSpPr>
            <a:cxnSpLocks/>
            <a:stCxn id="36" idx="3"/>
            <a:endCxn id="52" idx="1"/>
          </p:cNvCxnSpPr>
          <p:nvPr/>
        </p:nvCxnSpPr>
        <p:spPr>
          <a:xfrm flipV="1">
            <a:off x="7920815" y="2854665"/>
            <a:ext cx="225210" cy="12673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TextBox 236"/>
          <p:cNvSpPr txBox="1"/>
          <p:nvPr/>
        </p:nvSpPr>
        <p:spPr>
          <a:xfrm>
            <a:off x="0" y="6477000"/>
            <a:ext cx="1070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1</a:t>
            </a:r>
            <a:r>
              <a:rPr lang="en-US" sz="1000" baseline="30000" dirty="0"/>
              <a:t>st</a:t>
            </a:r>
            <a:r>
              <a:rPr lang="en-US" sz="1000" dirty="0"/>
              <a:t> Fall</a:t>
            </a:r>
          </a:p>
          <a:p>
            <a:pPr algn="ctr"/>
            <a:r>
              <a:rPr lang="en-US" sz="1000" b="1" dirty="0"/>
              <a:t>16 hrs</a:t>
            </a:r>
            <a:endParaRPr lang="en-US" sz="1200" b="1" dirty="0"/>
          </a:p>
        </p:txBody>
      </p:sp>
      <p:sp>
        <p:nvSpPr>
          <p:cNvPr id="238" name="TextBox 237"/>
          <p:cNvSpPr txBox="1"/>
          <p:nvPr/>
        </p:nvSpPr>
        <p:spPr>
          <a:xfrm>
            <a:off x="1315537" y="6466114"/>
            <a:ext cx="865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1</a:t>
            </a:r>
            <a:r>
              <a:rPr lang="en-US" sz="1000" baseline="30000" dirty="0"/>
              <a:t>st</a:t>
            </a:r>
            <a:r>
              <a:rPr lang="en-US" sz="1000" dirty="0"/>
              <a:t> Spring</a:t>
            </a:r>
          </a:p>
          <a:p>
            <a:pPr algn="ctr"/>
            <a:r>
              <a:rPr lang="en-US" sz="1000" b="1" dirty="0"/>
              <a:t>17 hrs</a:t>
            </a:r>
          </a:p>
        </p:txBody>
      </p:sp>
      <p:sp>
        <p:nvSpPr>
          <p:cNvPr id="239" name="TextBox 238"/>
          <p:cNvSpPr txBox="1"/>
          <p:nvPr/>
        </p:nvSpPr>
        <p:spPr>
          <a:xfrm>
            <a:off x="2461356" y="6457890"/>
            <a:ext cx="865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2</a:t>
            </a:r>
            <a:r>
              <a:rPr lang="en-US" sz="1000" baseline="30000" dirty="0"/>
              <a:t>nd</a:t>
            </a:r>
            <a:r>
              <a:rPr lang="en-US" sz="1000" dirty="0"/>
              <a:t> Fall</a:t>
            </a:r>
          </a:p>
          <a:p>
            <a:pPr algn="ctr"/>
            <a:r>
              <a:rPr lang="en-US" sz="1000" b="1" dirty="0"/>
              <a:t>17 hrs</a:t>
            </a:r>
          </a:p>
        </p:txBody>
      </p:sp>
      <p:sp>
        <p:nvSpPr>
          <p:cNvPr id="240" name="TextBox 239"/>
          <p:cNvSpPr txBox="1"/>
          <p:nvPr/>
        </p:nvSpPr>
        <p:spPr>
          <a:xfrm>
            <a:off x="3586428" y="6457890"/>
            <a:ext cx="9130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2</a:t>
            </a:r>
            <a:r>
              <a:rPr lang="en-US" sz="1000" baseline="30000" dirty="0"/>
              <a:t>nd</a:t>
            </a:r>
            <a:r>
              <a:rPr lang="en-US" sz="1000" dirty="0"/>
              <a:t> Spring</a:t>
            </a:r>
          </a:p>
          <a:p>
            <a:pPr algn="ctr"/>
            <a:r>
              <a:rPr lang="en-US" sz="1000" b="1" dirty="0"/>
              <a:t>15 hrs</a:t>
            </a:r>
          </a:p>
        </p:txBody>
      </p:sp>
      <p:sp>
        <p:nvSpPr>
          <p:cNvPr id="241" name="TextBox 240"/>
          <p:cNvSpPr txBox="1"/>
          <p:nvPr/>
        </p:nvSpPr>
        <p:spPr>
          <a:xfrm>
            <a:off x="4657840" y="6457890"/>
            <a:ext cx="9198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3</a:t>
            </a:r>
            <a:r>
              <a:rPr lang="en-US" sz="1000" baseline="30000" dirty="0"/>
              <a:t>rd</a:t>
            </a:r>
            <a:r>
              <a:rPr lang="en-US" sz="1000" dirty="0"/>
              <a:t> Fall</a:t>
            </a:r>
          </a:p>
          <a:p>
            <a:pPr algn="ctr"/>
            <a:r>
              <a:rPr lang="en-US" sz="1000" b="1" dirty="0"/>
              <a:t>15 hrs</a:t>
            </a:r>
          </a:p>
        </p:txBody>
      </p:sp>
      <p:sp>
        <p:nvSpPr>
          <p:cNvPr id="242" name="TextBox 241"/>
          <p:cNvSpPr txBox="1"/>
          <p:nvPr/>
        </p:nvSpPr>
        <p:spPr>
          <a:xfrm>
            <a:off x="5857971" y="6447669"/>
            <a:ext cx="8891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3</a:t>
            </a:r>
            <a:r>
              <a:rPr lang="en-US" sz="1000" baseline="30000" dirty="0"/>
              <a:t>rd</a:t>
            </a:r>
            <a:r>
              <a:rPr lang="en-US" sz="1000" dirty="0"/>
              <a:t> Spring</a:t>
            </a:r>
          </a:p>
          <a:p>
            <a:pPr algn="ctr"/>
            <a:r>
              <a:rPr lang="en-US" sz="1000" b="1" dirty="0"/>
              <a:t>17 hrs</a:t>
            </a:r>
          </a:p>
        </p:txBody>
      </p:sp>
      <p:sp>
        <p:nvSpPr>
          <p:cNvPr id="243" name="TextBox 242"/>
          <p:cNvSpPr txBox="1"/>
          <p:nvPr/>
        </p:nvSpPr>
        <p:spPr>
          <a:xfrm>
            <a:off x="6952951" y="6466114"/>
            <a:ext cx="933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4</a:t>
            </a:r>
            <a:r>
              <a:rPr lang="en-US" sz="1000" baseline="30000" dirty="0"/>
              <a:t>th</a:t>
            </a:r>
            <a:r>
              <a:rPr lang="en-US" sz="1000" dirty="0"/>
              <a:t> Fall</a:t>
            </a:r>
          </a:p>
          <a:p>
            <a:pPr algn="ctr"/>
            <a:r>
              <a:rPr lang="en-US" sz="1000" b="1" dirty="0"/>
              <a:t>15/16 hrs</a:t>
            </a:r>
          </a:p>
        </p:txBody>
      </p:sp>
      <p:sp>
        <p:nvSpPr>
          <p:cNvPr id="244" name="TextBox 243"/>
          <p:cNvSpPr txBox="1"/>
          <p:nvPr/>
        </p:nvSpPr>
        <p:spPr>
          <a:xfrm>
            <a:off x="8164430" y="6477000"/>
            <a:ext cx="865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4</a:t>
            </a:r>
            <a:r>
              <a:rPr lang="en-US" sz="1000" baseline="30000" dirty="0"/>
              <a:t>th</a:t>
            </a:r>
            <a:r>
              <a:rPr lang="en-US" sz="1000" dirty="0"/>
              <a:t> Spring</a:t>
            </a:r>
          </a:p>
          <a:p>
            <a:pPr algn="ctr"/>
            <a:r>
              <a:rPr lang="en-US" sz="1000" b="1" dirty="0"/>
              <a:t>15 hrs</a:t>
            </a:r>
          </a:p>
        </p:txBody>
      </p:sp>
      <p:cxnSp>
        <p:nvCxnSpPr>
          <p:cNvPr id="997" name="Straight Arrow Connector 996"/>
          <p:cNvCxnSpPr>
            <a:stCxn id="24" idx="3"/>
            <a:endCxn id="47" idx="1"/>
          </p:cNvCxnSpPr>
          <p:nvPr/>
        </p:nvCxnSpPr>
        <p:spPr>
          <a:xfrm flipV="1">
            <a:off x="3331003" y="1739734"/>
            <a:ext cx="1341926" cy="33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59" name="Rectangle 1058"/>
          <p:cNvSpPr/>
          <p:nvPr/>
        </p:nvSpPr>
        <p:spPr>
          <a:xfrm>
            <a:off x="0" y="-1"/>
            <a:ext cx="9144000" cy="87148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/>
              <a:t>Environmental Engineering</a:t>
            </a:r>
          </a:p>
          <a:p>
            <a:r>
              <a:rPr lang="en-US" sz="2000"/>
              <a:t>2023-2024 </a:t>
            </a:r>
            <a:r>
              <a:rPr lang="en-US" sz="2000" dirty="0"/>
              <a:t>Curriculum 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1222363" y="2857026"/>
            <a:ext cx="914400" cy="3657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ENGR 1410 (3) </a:t>
            </a: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Prog &amp; Prob Solving</a:t>
            </a:r>
          </a:p>
        </p:txBody>
      </p:sp>
      <p:cxnSp>
        <p:nvCxnSpPr>
          <p:cNvPr id="181" name="Straight Arrow Connector 180"/>
          <p:cNvCxnSpPr>
            <a:stCxn id="42" idx="3"/>
            <a:endCxn id="40" idx="1"/>
          </p:cNvCxnSpPr>
          <p:nvPr/>
        </p:nvCxnSpPr>
        <p:spPr>
          <a:xfrm>
            <a:off x="5621128" y="3127500"/>
            <a:ext cx="1353335" cy="12711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Arrow Connector 161"/>
          <p:cNvCxnSpPr>
            <a:stCxn id="24" idx="2"/>
            <a:endCxn id="32" idx="0"/>
          </p:cNvCxnSpPr>
          <p:nvPr/>
        </p:nvCxnSpPr>
        <p:spPr>
          <a:xfrm>
            <a:off x="2873803" y="1925915"/>
            <a:ext cx="530" cy="434973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>
            <a:stCxn id="125" idx="3"/>
            <a:endCxn id="32" idx="1"/>
          </p:cNvCxnSpPr>
          <p:nvPr/>
        </p:nvCxnSpPr>
        <p:spPr>
          <a:xfrm flipV="1">
            <a:off x="2136763" y="2543768"/>
            <a:ext cx="280370" cy="496138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>
            <a:stCxn id="24" idx="3"/>
            <a:endCxn id="33" idx="1"/>
          </p:cNvCxnSpPr>
          <p:nvPr/>
        </p:nvCxnSpPr>
        <p:spPr>
          <a:xfrm>
            <a:off x="3331003" y="1743035"/>
            <a:ext cx="220270" cy="8618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1" name="Straight Arrow Connector 400"/>
          <p:cNvCxnSpPr>
            <a:stCxn id="31" idx="3"/>
            <a:endCxn id="46" idx="1"/>
          </p:cNvCxnSpPr>
          <p:nvPr/>
        </p:nvCxnSpPr>
        <p:spPr>
          <a:xfrm>
            <a:off x="3331003" y="1149216"/>
            <a:ext cx="2497329" cy="23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Straight Arrow Connector 403"/>
          <p:cNvCxnSpPr>
            <a:stCxn id="24" idx="3"/>
            <a:endCxn id="46" idx="1"/>
          </p:cNvCxnSpPr>
          <p:nvPr/>
        </p:nvCxnSpPr>
        <p:spPr>
          <a:xfrm flipV="1">
            <a:off x="3331003" y="1380803"/>
            <a:ext cx="2497329" cy="3622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551273" y="2422022"/>
            <a:ext cx="914400" cy="3657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CE 2080 (2)</a:t>
            </a: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Dynamics</a:t>
            </a:r>
          </a:p>
        </p:txBody>
      </p:sp>
      <p:cxnSp>
        <p:nvCxnSpPr>
          <p:cNvPr id="411" name="Straight Arrow Connector 410"/>
          <p:cNvCxnSpPr>
            <a:stCxn id="26" idx="3"/>
            <a:endCxn id="49" idx="1"/>
          </p:cNvCxnSpPr>
          <p:nvPr/>
        </p:nvCxnSpPr>
        <p:spPr>
          <a:xfrm>
            <a:off x="3331003" y="5361362"/>
            <a:ext cx="1376399" cy="236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>
            <a:stCxn id="37" idx="3"/>
            <a:endCxn id="40" idx="1"/>
          </p:cNvCxnSpPr>
          <p:nvPr/>
        </p:nvCxnSpPr>
        <p:spPr>
          <a:xfrm flipH="1" flipV="1">
            <a:off x="6974463" y="3254610"/>
            <a:ext cx="964063" cy="171536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146025" y="3068095"/>
            <a:ext cx="89913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* Plus eGPA ≥ 2.0</a:t>
            </a:r>
          </a:p>
        </p:txBody>
      </p:sp>
      <p:cxnSp>
        <p:nvCxnSpPr>
          <p:cNvPr id="114" name="Straight Arrow Connector 113"/>
          <p:cNvCxnSpPr>
            <a:stCxn id="28" idx="3"/>
            <a:endCxn id="29" idx="1"/>
          </p:cNvCxnSpPr>
          <p:nvPr/>
        </p:nvCxnSpPr>
        <p:spPr>
          <a:xfrm>
            <a:off x="2127544" y="1390399"/>
            <a:ext cx="293275" cy="2815907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8" name="Rectangle 1067"/>
          <p:cNvSpPr/>
          <p:nvPr/>
        </p:nvSpPr>
        <p:spPr>
          <a:xfrm>
            <a:off x="4879127" y="7620"/>
            <a:ext cx="4249675" cy="10850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u="sng" dirty="0">
                <a:solidFill>
                  <a:schemeClr val="tx1"/>
                </a:solidFill>
              </a:rPr>
              <a:t>Key:</a:t>
            </a:r>
          </a:p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69" name="Rectangle 1068"/>
          <p:cNvSpPr/>
          <p:nvPr/>
        </p:nvSpPr>
        <p:spPr>
          <a:xfrm>
            <a:off x="5489009" y="114856"/>
            <a:ext cx="1058014" cy="21436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Non-EES course</a:t>
            </a:r>
          </a:p>
        </p:txBody>
      </p:sp>
      <p:sp>
        <p:nvSpPr>
          <p:cNvPr id="1074" name="Rectangle 1073"/>
          <p:cNvSpPr/>
          <p:nvPr/>
        </p:nvSpPr>
        <p:spPr>
          <a:xfrm>
            <a:off x="6781800" y="115955"/>
            <a:ext cx="907935" cy="2029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ysClr val="windowText" lastClr="000000"/>
                </a:solidFill>
              </a:rPr>
              <a:t>Engineering</a:t>
            </a:r>
          </a:p>
        </p:txBody>
      </p:sp>
      <p:sp>
        <p:nvSpPr>
          <p:cNvPr id="1075" name="Rounded Rectangle 1074"/>
          <p:cNvSpPr/>
          <p:nvPr/>
        </p:nvSpPr>
        <p:spPr>
          <a:xfrm>
            <a:off x="5479019" y="419656"/>
            <a:ext cx="1058014" cy="216345"/>
          </a:xfrm>
          <a:prstGeom prst="roundRect">
            <a:avLst/>
          </a:prstGeom>
          <a:solidFill>
            <a:schemeClr val="accent3">
              <a:lumMod val="40000"/>
              <a:lumOff val="6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ysClr val="windowText" lastClr="000000"/>
                </a:solidFill>
              </a:rPr>
              <a:t>EES courses</a:t>
            </a:r>
          </a:p>
        </p:txBody>
      </p:sp>
      <p:sp>
        <p:nvSpPr>
          <p:cNvPr id="1076" name="Oval 1075"/>
          <p:cNvSpPr/>
          <p:nvPr/>
        </p:nvSpPr>
        <p:spPr>
          <a:xfrm>
            <a:off x="5489009" y="743883"/>
            <a:ext cx="1064191" cy="22816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ysClr val="windowText" lastClr="000000"/>
                </a:solidFill>
              </a:rPr>
              <a:t>Gen Ed</a:t>
            </a:r>
          </a:p>
        </p:txBody>
      </p:sp>
      <p:cxnSp>
        <p:nvCxnSpPr>
          <p:cNvPr id="1078" name="Straight Arrow Connector 1077"/>
          <p:cNvCxnSpPr>
            <a:cxnSpLocks/>
          </p:cNvCxnSpPr>
          <p:nvPr/>
        </p:nvCxnSpPr>
        <p:spPr>
          <a:xfrm>
            <a:off x="7914607" y="304800"/>
            <a:ext cx="3962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0" name="Straight Arrow Connector 1079"/>
          <p:cNvCxnSpPr>
            <a:cxnSpLocks/>
          </p:cNvCxnSpPr>
          <p:nvPr/>
        </p:nvCxnSpPr>
        <p:spPr>
          <a:xfrm>
            <a:off x="7914607" y="457200"/>
            <a:ext cx="382871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2" name="Straight Arrow Connector 1081"/>
          <p:cNvCxnSpPr>
            <a:cxnSpLocks/>
          </p:cNvCxnSpPr>
          <p:nvPr/>
        </p:nvCxnSpPr>
        <p:spPr>
          <a:xfrm>
            <a:off x="7914607" y="609600"/>
            <a:ext cx="39119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0" name="TextBox 1089"/>
          <p:cNvSpPr txBox="1"/>
          <p:nvPr/>
        </p:nvSpPr>
        <p:spPr>
          <a:xfrm>
            <a:off x="8277605" y="174258"/>
            <a:ext cx="6367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Preq</a:t>
            </a:r>
          </a:p>
        </p:txBody>
      </p:sp>
      <p:sp>
        <p:nvSpPr>
          <p:cNvPr id="1092" name="TextBox 1091"/>
          <p:cNvSpPr txBox="1"/>
          <p:nvPr/>
        </p:nvSpPr>
        <p:spPr>
          <a:xfrm>
            <a:off x="8277605" y="326658"/>
            <a:ext cx="6367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Coreq</a:t>
            </a:r>
          </a:p>
        </p:txBody>
      </p:sp>
      <p:sp>
        <p:nvSpPr>
          <p:cNvPr id="1093" name="TextBox 1092"/>
          <p:cNvSpPr txBox="1"/>
          <p:nvPr/>
        </p:nvSpPr>
        <p:spPr>
          <a:xfrm>
            <a:off x="8272153" y="479058"/>
            <a:ext cx="6367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Preq ≥ C</a:t>
            </a:r>
          </a:p>
        </p:txBody>
      </p: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ACEB07E8-4CB9-4089-B95B-A88D3702E135}"/>
              </a:ext>
            </a:extLst>
          </p:cNvPr>
          <p:cNvCxnSpPr>
            <a:cxnSpLocks/>
          </p:cNvCxnSpPr>
          <p:nvPr/>
        </p:nvCxnSpPr>
        <p:spPr>
          <a:xfrm>
            <a:off x="7914607" y="774859"/>
            <a:ext cx="391193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23A032E5-DEE9-45B5-82CC-7034B65780D0}"/>
              </a:ext>
            </a:extLst>
          </p:cNvPr>
          <p:cNvSpPr txBox="1"/>
          <p:nvPr/>
        </p:nvSpPr>
        <p:spPr>
          <a:xfrm>
            <a:off x="8278917" y="644317"/>
            <a:ext cx="7878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Preq: 3 of 6</a:t>
            </a:r>
          </a:p>
        </p:txBody>
      </p: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B62491D5-569D-41E2-8287-58684157C0BF}"/>
              </a:ext>
            </a:extLst>
          </p:cNvPr>
          <p:cNvCxnSpPr>
            <a:cxnSpLocks/>
            <a:stCxn id="37" idx="3"/>
            <a:endCxn id="52" idx="1"/>
          </p:cNvCxnSpPr>
          <p:nvPr/>
        </p:nvCxnSpPr>
        <p:spPr>
          <a:xfrm flipV="1">
            <a:off x="7938526" y="2854665"/>
            <a:ext cx="207499" cy="211530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>
            <a:off x="6974463" y="3093591"/>
            <a:ext cx="964063" cy="322038"/>
          </a:xfrm>
          <a:prstGeom prst="roundRect">
            <a:avLst/>
          </a:prstGeom>
          <a:solidFill>
            <a:schemeClr val="accent3">
              <a:lumMod val="40000"/>
              <a:lumOff val="60000"/>
              <a:alpha val="85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EES 4500 (1)</a:t>
            </a:r>
          </a:p>
          <a:p>
            <a:pPr algn="ctr"/>
            <a:r>
              <a:rPr lang="en-US" sz="700" dirty="0">
                <a:solidFill>
                  <a:schemeClr val="tx1"/>
                </a:solidFill>
              </a:rPr>
              <a:t>Prof Seminar</a:t>
            </a:r>
          </a:p>
        </p:txBody>
      </p: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C736D7EA-5401-4F5E-B71A-5A8A214F2CFE}"/>
              </a:ext>
            </a:extLst>
          </p:cNvPr>
          <p:cNvCxnSpPr>
            <a:cxnSpLocks/>
            <a:stCxn id="45" idx="3"/>
            <a:endCxn id="52" idx="1"/>
          </p:cNvCxnSpPr>
          <p:nvPr/>
        </p:nvCxnSpPr>
        <p:spPr>
          <a:xfrm>
            <a:off x="6737104" y="2337550"/>
            <a:ext cx="1408921" cy="5171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331CCB41-0CD8-4F05-87E9-AF196F54AAD3}"/>
              </a:ext>
            </a:extLst>
          </p:cNvPr>
          <p:cNvCxnSpPr>
            <a:cxnSpLocks/>
            <a:stCxn id="42" idx="3"/>
            <a:endCxn id="52" idx="1"/>
          </p:cNvCxnSpPr>
          <p:nvPr/>
        </p:nvCxnSpPr>
        <p:spPr>
          <a:xfrm flipV="1">
            <a:off x="5621128" y="2854665"/>
            <a:ext cx="2524897" cy="2728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Rectangle 147">
            <a:extLst>
              <a:ext uri="{FF2B5EF4-FFF2-40B4-BE49-F238E27FC236}">
                <a16:creationId xmlns:a16="http://schemas.microsoft.com/office/drawing/2014/main" id="{CA389B76-60B1-422B-AA72-597A65EF20C6}"/>
              </a:ext>
            </a:extLst>
          </p:cNvPr>
          <p:cNvSpPr/>
          <p:nvPr/>
        </p:nvSpPr>
        <p:spPr>
          <a:xfrm>
            <a:off x="6781800" y="435205"/>
            <a:ext cx="907935" cy="202995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ysClr val="windowText" lastClr="000000"/>
                </a:solidFill>
              </a:rPr>
              <a:t>Fall Only</a:t>
            </a: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7F6C976E-6803-408E-8CA9-3577918785A6}"/>
              </a:ext>
            </a:extLst>
          </p:cNvPr>
          <p:cNvSpPr/>
          <p:nvPr/>
        </p:nvSpPr>
        <p:spPr>
          <a:xfrm>
            <a:off x="6781800" y="747283"/>
            <a:ext cx="907935" cy="202995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ysClr val="windowText" lastClr="000000"/>
                </a:solidFill>
              </a:rPr>
              <a:t>Spring Only</a:t>
            </a:r>
          </a:p>
        </p:txBody>
      </p:sp>
    </p:spTree>
    <p:extLst>
      <p:ext uri="{BB962C8B-B14F-4D97-AF65-F5344CB8AC3E}">
        <p14:creationId xmlns:p14="http://schemas.microsoft.com/office/powerpoint/2010/main" val="3576938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8401</TotalTime>
  <Words>390</Words>
  <Application>Microsoft Office PowerPoint</Application>
  <PresentationFormat>On-screen Show (4:3)</PresentationFormat>
  <Paragraphs>108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Clemson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Briana Marie Peele</cp:lastModifiedBy>
  <cp:revision>84</cp:revision>
  <cp:lastPrinted>2019-08-15T13:47:11Z</cp:lastPrinted>
  <dcterms:created xsi:type="dcterms:W3CDTF">2013-05-23T19:01:34Z</dcterms:created>
  <dcterms:modified xsi:type="dcterms:W3CDTF">2023-07-24T18:01:25Z</dcterms:modified>
</cp:coreProperties>
</file>