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73" r:id="rId8"/>
    <p:sldId id="271" r:id="rId9"/>
    <p:sldId id="270" r:id="rId10"/>
    <p:sldId id="258" r:id="rId11"/>
    <p:sldId id="260" r:id="rId12"/>
    <p:sldId id="274" r:id="rId13"/>
    <p:sldId id="272" r:id="rId14"/>
    <p:sldId id="26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2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750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00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2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1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2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4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9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3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4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76D261-D7D9-4D5F-910F-ED043FC6F0B4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5C3ED66-58A5-45E4-A08D-76F94822C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2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333" y="589845"/>
            <a:ext cx="9402233" cy="626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5812" y="4348787"/>
            <a:ext cx="8689976" cy="2509213"/>
          </a:xfrm>
        </p:spPr>
        <p:txBody>
          <a:bodyPr/>
          <a:lstStyle/>
          <a:p>
            <a:r>
              <a:rPr lang="en-US" dirty="0"/>
              <a:t>AN ON-LINE, HANDS-ON  HYDROGEOLOGY FIELD CAMP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649" y="31045"/>
            <a:ext cx="8229600" cy="558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Scott </a:t>
            </a:r>
            <a:r>
              <a:rPr lang="en-US" dirty="0" err="1" smtClean="0">
                <a:solidFill>
                  <a:schemeClr val="tx1"/>
                </a:solidFill>
              </a:rPr>
              <a:t>Brame</a:t>
            </a:r>
            <a:r>
              <a:rPr lang="en-US" dirty="0" smtClean="0">
                <a:solidFill>
                  <a:schemeClr val="tx1"/>
                </a:solidFill>
              </a:rPr>
              <a:t> and Larry Murdoch    Clemson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8928" y="552091"/>
            <a:ext cx="612475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for the 2017 camp and there were only three teams in this group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4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09" r="15194"/>
          <a:stretch/>
        </p:blipFill>
        <p:spPr>
          <a:xfrm>
            <a:off x="4673600" y="0"/>
            <a:ext cx="7010400" cy="6705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2671" y="2265058"/>
            <a:ext cx="3315329" cy="2984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 explaining the finer points of a Guelph </a:t>
            </a:r>
            <a:r>
              <a:rPr lang="en-US" dirty="0" err="1" smtClean="0"/>
              <a:t>permeameter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26" y="0"/>
            <a:ext cx="10364451" cy="1596177"/>
          </a:xfrm>
        </p:spPr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7479"/>
            <a:ext cx="10363826" cy="5032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Each report has a standard format: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Goal</a:t>
            </a:r>
          </a:p>
          <a:p>
            <a:r>
              <a:rPr lang="en-US" sz="2800" dirty="0" smtClean="0"/>
              <a:t>Methods</a:t>
            </a:r>
          </a:p>
          <a:p>
            <a:r>
              <a:rPr lang="en-US" sz="2800" dirty="0" smtClean="0"/>
              <a:t>Results/data</a:t>
            </a:r>
          </a:p>
          <a:p>
            <a:r>
              <a:rPr lang="en-US" sz="2800" dirty="0" smtClean="0"/>
              <a:t>Conclusions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32" y="2150533"/>
            <a:ext cx="7061201" cy="4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154865"/>
          </a:xfrm>
        </p:spPr>
        <p:txBody>
          <a:bodyPr/>
          <a:lstStyle/>
          <a:p>
            <a:r>
              <a:rPr lang="en-US" dirty="0" smtClean="0"/>
              <a:t>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54865"/>
            <a:ext cx="10363826" cy="4575167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have successfully implemented and tested this model (twice!)</a:t>
            </a:r>
          </a:p>
          <a:p>
            <a:r>
              <a:rPr lang="en-US" sz="2800" dirty="0" smtClean="0"/>
              <a:t>In 2018,  we will run our third field camp using this approach</a:t>
            </a:r>
          </a:p>
          <a:p>
            <a:r>
              <a:rPr lang="en-US" sz="2800" dirty="0" smtClean="0"/>
              <a:t>Feedback from students has been overwhelmingly positive</a:t>
            </a:r>
            <a:endParaRPr lang="en-US" sz="2800" dirty="0"/>
          </a:p>
          <a:p>
            <a:r>
              <a:rPr lang="en-US" sz="2800" dirty="0" smtClean="0"/>
              <a:t>The online aspect places a large burden on the students to prepare accordingly, but most appreciate the flexibility</a:t>
            </a:r>
            <a:endParaRPr lang="en-US" sz="2800" dirty="0"/>
          </a:p>
          <a:p>
            <a:r>
              <a:rPr lang="en-US" sz="2800" dirty="0" smtClean="0"/>
              <a:t>This model allows considerable tweaking with regard to the level and type of content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5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40267"/>
            <a:ext cx="10364451" cy="127000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65"/>
          <a:stretch/>
        </p:blipFill>
        <p:spPr>
          <a:xfrm>
            <a:off x="952500" y="1439332"/>
            <a:ext cx="10058400" cy="5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04686"/>
            <a:ext cx="10363826" cy="50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How do you offer an immersive </a:t>
            </a:r>
            <a:r>
              <a:rPr lang="en-US" sz="2800" dirty="0"/>
              <a:t>hydrogeology field camp experience </a:t>
            </a:r>
            <a:r>
              <a:rPr lang="en-US" sz="2800" dirty="0" smtClean="0"/>
              <a:t>and create the optimal balance between:</a:t>
            </a:r>
          </a:p>
          <a:p>
            <a:endParaRPr lang="en-US" sz="800" dirty="0" smtClean="0"/>
          </a:p>
          <a:p>
            <a:pPr marL="457200" indent="-457200">
              <a:buAutoNum type="arabicParenBoth"/>
            </a:pPr>
            <a:r>
              <a:rPr lang="en-US" sz="2800" dirty="0" smtClean="0"/>
              <a:t>delivering the background and content needed to build a  firm theoretical foundation, and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(2) Providing a hands on experience where practical, marketable skills are developed?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AND, do this for up to 64 students at the same time!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28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6178"/>
            <a:ext cx="10363826" cy="46478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Modularize the content into appropriate themes</a:t>
            </a:r>
          </a:p>
          <a:p>
            <a:r>
              <a:rPr lang="en-US" sz="3200" dirty="0" smtClean="0"/>
              <a:t>Deliver the background </a:t>
            </a:r>
            <a:r>
              <a:rPr lang="en-US" sz="3200" dirty="0"/>
              <a:t>and </a:t>
            </a:r>
            <a:r>
              <a:rPr lang="en-US" sz="3200" dirty="0" smtClean="0"/>
              <a:t>content using an online  platform (we use Canvas)</a:t>
            </a:r>
          </a:p>
          <a:p>
            <a:r>
              <a:rPr lang="en-US" sz="3200" dirty="0" smtClean="0"/>
              <a:t>Provide shortened lectures via </a:t>
            </a:r>
            <a:r>
              <a:rPr lang="en-US" sz="3200" dirty="0" err="1" smtClean="0"/>
              <a:t>youtube</a:t>
            </a:r>
            <a:endParaRPr lang="en-US" sz="3200" dirty="0"/>
          </a:p>
          <a:p>
            <a:r>
              <a:rPr lang="en-US" sz="3200" dirty="0" smtClean="0"/>
              <a:t>Enable low stress, high quality field experiences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08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What we want to avoid</a:t>
            </a:r>
            <a:endParaRPr lang="en-US" dirty="0"/>
          </a:p>
        </p:txBody>
      </p:sp>
      <p:pic>
        <p:nvPicPr>
          <p:cNvPr id="6" name="Picture 2" descr="Image result for student sleeping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05" y="1219199"/>
            <a:ext cx="7058904" cy="52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223" y="1426235"/>
            <a:ext cx="10984302" cy="48365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have four content modules</a:t>
            </a:r>
          </a:p>
          <a:p>
            <a:r>
              <a:rPr lang="en-US" sz="3200" dirty="0" smtClean="0"/>
              <a:t>The  </a:t>
            </a:r>
            <a:r>
              <a:rPr lang="en-US" sz="3200" dirty="0"/>
              <a:t>students </a:t>
            </a:r>
            <a:r>
              <a:rPr lang="en-US" sz="3200" dirty="0" smtClean="0"/>
              <a:t>are divided up into four groups.</a:t>
            </a:r>
          </a:p>
          <a:p>
            <a:r>
              <a:rPr lang="en-US" sz="3200" dirty="0" smtClean="0"/>
              <a:t>Each group is broken into teams. </a:t>
            </a:r>
          </a:p>
          <a:p>
            <a:r>
              <a:rPr lang="en-US" sz="3200" dirty="0" smtClean="0"/>
              <a:t>Each team has no more than four students.</a:t>
            </a:r>
          </a:p>
          <a:p>
            <a:r>
              <a:rPr lang="en-US" sz="3200" dirty="0" smtClean="0"/>
              <a:t>in 2016, we had 64 students, thus we had sixteen teams </a:t>
            </a:r>
            <a:r>
              <a:rPr lang="en-US" sz="3200" dirty="0" err="1" smtClean="0"/>
              <a:t>ANd</a:t>
            </a:r>
            <a:r>
              <a:rPr lang="en-US" sz="3200" dirty="0" smtClean="0"/>
              <a:t> four teams/module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72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422006"/>
          </a:xfrm>
        </p:spPr>
        <p:txBody>
          <a:bodyPr/>
          <a:lstStyle/>
          <a:p>
            <a:r>
              <a:rPr lang="en-US" dirty="0" smtClean="0"/>
              <a:t>The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1422006"/>
            <a:ext cx="10741197" cy="4775594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Wells</a:t>
            </a:r>
          </a:p>
          <a:p>
            <a:pPr marL="0" indent="0">
              <a:buNone/>
            </a:pPr>
            <a:r>
              <a:rPr lang="en-US" sz="2800" dirty="0" smtClean="0"/>
              <a:t>Drilling, </a:t>
            </a:r>
            <a:r>
              <a:rPr lang="en-US" sz="2800" dirty="0" err="1" smtClean="0"/>
              <a:t>Geoprobing</a:t>
            </a:r>
            <a:r>
              <a:rPr lang="en-US" sz="2800" dirty="0" smtClean="0"/>
              <a:t>, slug tests, pump tests, hand well installation</a:t>
            </a:r>
          </a:p>
          <a:p>
            <a:r>
              <a:rPr lang="en-US" sz="2800" b="1" dirty="0" smtClean="0"/>
              <a:t>Aquifers</a:t>
            </a:r>
          </a:p>
          <a:p>
            <a:pPr marL="0" indent="0">
              <a:buNone/>
            </a:pPr>
            <a:r>
              <a:rPr lang="en-US" sz="2800" dirty="0" smtClean="0"/>
              <a:t>Core description, borehole camera, surveying, 3-pt problems</a:t>
            </a:r>
          </a:p>
          <a:p>
            <a:r>
              <a:rPr lang="en-US" sz="2800" b="1" dirty="0" smtClean="0"/>
              <a:t>Streams</a:t>
            </a:r>
          </a:p>
          <a:p>
            <a:pPr marL="0" indent="0">
              <a:buNone/>
            </a:pPr>
            <a:r>
              <a:rPr lang="en-US" sz="2800" dirty="0"/>
              <a:t>Stream </a:t>
            </a:r>
            <a:r>
              <a:rPr lang="en-US" sz="2800" dirty="0" smtClean="0"/>
              <a:t>gauging, manometers, water quality, seepage meters</a:t>
            </a:r>
          </a:p>
          <a:p>
            <a:r>
              <a:rPr lang="en-US" sz="2800" b="1" dirty="0" smtClean="0"/>
              <a:t>Soils</a:t>
            </a:r>
          </a:p>
          <a:p>
            <a:pPr marL="0" indent="0">
              <a:buNone/>
            </a:pPr>
            <a:r>
              <a:rPr lang="en-US" sz="2800" dirty="0" smtClean="0"/>
              <a:t>Guelph </a:t>
            </a:r>
            <a:r>
              <a:rPr lang="en-US" sz="2800" dirty="0" err="1" smtClean="0"/>
              <a:t>permeameter</a:t>
            </a:r>
            <a:r>
              <a:rPr lang="en-US" sz="2800" dirty="0" smtClean="0"/>
              <a:t>, soil description , </a:t>
            </a:r>
            <a:r>
              <a:rPr lang="en-US" sz="2800" dirty="0" err="1" smtClean="0"/>
              <a:t>tensiometers</a:t>
            </a:r>
            <a:r>
              <a:rPr lang="en-US" sz="2800" dirty="0" smtClean="0"/>
              <a:t>, soil moisture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958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6" y="1960031"/>
            <a:ext cx="5693833" cy="379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096" y="1604431"/>
            <a:ext cx="5791201" cy="47921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51871" y="229050"/>
            <a:ext cx="10364451" cy="11548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Borehole camera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Going modular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223" y="1123571"/>
            <a:ext cx="10984302" cy="5210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module lasts a week and consists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(a) four </a:t>
            </a:r>
            <a:r>
              <a:rPr lang="en-US" sz="2800" dirty="0"/>
              <a:t>activity days  </a:t>
            </a:r>
            <a:r>
              <a:rPr lang="en-US" sz="2800" dirty="0" smtClean="0"/>
              <a:t>and</a:t>
            </a:r>
          </a:p>
          <a:p>
            <a:pPr marL="0" indent="0">
              <a:buNone/>
            </a:pPr>
            <a:r>
              <a:rPr lang="en-US" sz="2800" dirty="0" smtClean="0"/>
              <a:t>   (b) one synthesis day  = report preparation</a:t>
            </a:r>
            <a:endParaRPr lang="en-US" sz="28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The modules run concurrently and groups switch </a:t>
            </a:r>
            <a:r>
              <a:rPr lang="en-US" sz="2800" dirty="0" smtClean="0"/>
              <a:t>Rotate to a different module each week</a:t>
            </a:r>
            <a:endParaRPr lang="en-US" sz="2800" dirty="0"/>
          </a:p>
          <a:p>
            <a:endParaRPr lang="en-US" sz="900" dirty="0" smtClean="0"/>
          </a:p>
          <a:p>
            <a:r>
              <a:rPr lang="en-US" sz="2800" dirty="0" smtClean="0"/>
              <a:t>Each module has a dedicated Teaching Assistant (TA) who has previously taken our field camp</a:t>
            </a:r>
          </a:p>
          <a:p>
            <a:r>
              <a:rPr lang="en-US" sz="2800" dirty="0" smtClean="0"/>
              <a:t>This model requires planning and coordination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388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19201"/>
            <a:ext cx="10363826" cy="52106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Before showing up in the field, Students are required to: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Review the written descriptions and background.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Watch the pre-recorded lecture(s)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Complete a quiz for which a passing grade is required.</a:t>
            </a:r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2800" dirty="0" smtClean="0"/>
              <a:t>In the field, the module TA briefs them on the activity and provides instruction as needed.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Reports for each activity are due on the last day of the module.</a:t>
            </a:r>
          </a:p>
          <a:p>
            <a:endParaRPr lang="en-US" sz="9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62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4979</TotalTime>
  <Words>399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AN ON-LINE, HANDS-ON  HYDROGEOLOGY FIELD CAMP</vt:lpstr>
      <vt:lpstr>The challenge</vt:lpstr>
      <vt:lpstr>Our Solution</vt:lpstr>
      <vt:lpstr>What we want to avoid</vt:lpstr>
      <vt:lpstr>Divide and conquer</vt:lpstr>
      <vt:lpstr>The modules</vt:lpstr>
      <vt:lpstr>PowerPoint Presentation</vt:lpstr>
      <vt:lpstr>Going modular</vt:lpstr>
      <vt:lpstr>expectations</vt:lpstr>
      <vt:lpstr>PowerPoint Presentation</vt:lpstr>
      <vt:lpstr>PowerPoint Presentation</vt:lpstr>
      <vt:lpstr>PowerPoint Presentation</vt:lpstr>
      <vt:lpstr>Deliverables</vt:lpstr>
      <vt:lpstr>DOES this work?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Briana Marie Peele</cp:lastModifiedBy>
  <cp:revision>42</cp:revision>
  <dcterms:created xsi:type="dcterms:W3CDTF">2017-10-16T15:32:31Z</dcterms:created>
  <dcterms:modified xsi:type="dcterms:W3CDTF">2017-11-15T20:19:01Z</dcterms:modified>
</cp:coreProperties>
</file>