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267" r:id="rId4"/>
  </p:sldIdLst>
  <p:sldSz cx="43891200" cy="32918400"/>
  <p:notesSz cx="6858000" cy="9144000"/>
  <p:defaultTextStyle>
    <a:defPPr marL="0" marR="0" indent="0" algn="l" defTabSz="184343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2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921715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1843430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2765146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3686861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4608576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5530291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6452006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7373722" algn="ctr" defTabSz="166420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48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1A47"/>
    <a:srgbClr val="F5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5"/>
    <p:restoredTop sz="94694"/>
  </p:normalViewPr>
  <p:slideViewPr>
    <p:cSldViewPr snapToGrid="0" snapToObjects="1">
      <p:cViewPr>
        <p:scale>
          <a:sx n="25" d="100"/>
          <a:sy n="25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1pPr>
    <a:lvl2pPr indent="460858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2pPr>
    <a:lvl3pPr indent="921715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3pPr>
    <a:lvl4pPr indent="1382573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4pPr>
    <a:lvl5pPr indent="1843430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5pPr>
    <a:lvl6pPr indent="2304288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6pPr>
    <a:lvl7pPr indent="2765146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7pPr>
    <a:lvl8pPr indent="3226003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8pPr>
    <a:lvl9pPr indent="3686861" defTabSz="921715" latinLnBrk="0">
      <a:lnSpc>
        <a:spcPct val="117999"/>
      </a:lnSpc>
      <a:defRPr sz="4435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200400" y="5516880"/>
            <a:ext cx="37490400" cy="1115568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200400" y="16977360"/>
            <a:ext cx="37490400" cy="381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720"/>
            </a:lvl1pPr>
            <a:lvl2pPr marL="0" indent="0" algn="ctr">
              <a:spcBef>
                <a:spcPts val="0"/>
              </a:spcBef>
              <a:buSzTx/>
              <a:buNone/>
              <a:defRPr sz="9720"/>
            </a:lvl2pPr>
            <a:lvl3pPr marL="0" indent="0" algn="ctr">
              <a:spcBef>
                <a:spcPts val="0"/>
              </a:spcBef>
              <a:buSzTx/>
              <a:buNone/>
              <a:defRPr sz="9720"/>
            </a:lvl3pPr>
            <a:lvl4pPr marL="0" indent="0" algn="ctr">
              <a:spcBef>
                <a:spcPts val="0"/>
              </a:spcBef>
              <a:buSzTx/>
              <a:buNone/>
              <a:defRPr sz="9720"/>
            </a:lvl4pPr>
            <a:lvl5pPr marL="0" indent="0" algn="ctr">
              <a:spcBef>
                <a:spcPts val="0"/>
              </a:spcBef>
              <a:buSzTx/>
              <a:buNone/>
              <a:defRPr sz="972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4297680" y="21488401"/>
            <a:ext cx="35318700" cy="98898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76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4297680" y="14859186"/>
            <a:ext cx="35318700" cy="143218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864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91440" y="-3048000"/>
            <a:ext cx="44074080" cy="3917696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5626743" y="-944880"/>
            <a:ext cx="32644082" cy="2901696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143000" y="22829520"/>
            <a:ext cx="41605200" cy="481584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27462480"/>
            <a:ext cx="41605200" cy="381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720"/>
            </a:lvl1pPr>
            <a:lvl2pPr marL="0" indent="0" algn="ctr">
              <a:spcBef>
                <a:spcPts val="0"/>
              </a:spcBef>
              <a:buSzTx/>
              <a:buNone/>
              <a:defRPr sz="9720"/>
            </a:lvl2pPr>
            <a:lvl3pPr marL="0" indent="0" algn="ctr">
              <a:spcBef>
                <a:spcPts val="0"/>
              </a:spcBef>
              <a:buSzTx/>
              <a:buNone/>
              <a:defRPr sz="9720"/>
            </a:lvl3pPr>
            <a:lvl4pPr marL="0" indent="0" algn="ctr">
              <a:spcBef>
                <a:spcPts val="0"/>
              </a:spcBef>
              <a:buSzTx/>
              <a:buNone/>
              <a:defRPr sz="9720"/>
            </a:lvl4pPr>
            <a:lvl5pPr marL="0" indent="0" algn="ctr">
              <a:spcBef>
                <a:spcPts val="0"/>
              </a:spcBef>
              <a:buSzTx/>
              <a:buNone/>
              <a:defRPr sz="972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3200400" y="10881360"/>
            <a:ext cx="37490400" cy="1115568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23088600" y="2286000"/>
            <a:ext cx="20642580" cy="275234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2971800" y="2286000"/>
            <a:ext cx="18402300" cy="13319760"/>
          </a:xfrm>
          <a:prstGeom prst="rect">
            <a:avLst/>
          </a:prstGeom>
        </p:spPr>
        <p:txBody>
          <a:bodyPr anchor="b"/>
          <a:lstStyle>
            <a:lvl1pPr>
              <a:defRPr sz="1512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971800" y="15666720"/>
            <a:ext cx="18402300" cy="1374648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720"/>
            </a:lvl1pPr>
            <a:lvl2pPr marL="0" indent="0" algn="ctr">
              <a:spcBef>
                <a:spcPts val="0"/>
              </a:spcBef>
              <a:buSzTx/>
              <a:buNone/>
              <a:defRPr sz="9720"/>
            </a:lvl2pPr>
            <a:lvl3pPr marL="0" indent="0" algn="ctr">
              <a:spcBef>
                <a:spcPts val="0"/>
              </a:spcBef>
              <a:buSzTx/>
              <a:buNone/>
              <a:defRPr sz="9720"/>
            </a:lvl3pPr>
            <a:lvl4pPr marL="0" indent="0" algn="ctr">
              <a:spcBef>
                <a:spcPts val="0"/>
              </a:spcBef>
              <a:buSzTx/>
              <a:buNone/>
              <a:defRPr sz="9720"/>
            </a:lvl4pPr>
            <a:lvl5pPr marL="0" indent="0" algn="ctr">
              <a:spcBef>
                <a:spcPts val="0"/>
              </a:spcBef>
              <a:buSzTx/>
              <a:buNone/>
              <a:defRPr sz="972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8640"/>
            </a:lvl1pPr>
            <a:lvl2pPr>
              <a:defRPr sz="8640"/>
            </a:lvl2pPr>
            <a:lvl3pPr>
              <a:defRPr sz="8640"/>
            </a:lvl3pPr>
            <a:lvl4pPr>
              <a:defRPr sz="8640"/>
            </a:lvl4pPr>
            <a:lvl5pPr>
              <a:defRPr sz="86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19728180" y="7559040"/>
            <a:ext cx="25100280" cy="2231136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40380" y="7559040"/>
            <a:ext cx="18402300" cy="22311360"/>
          </a:xfrm>
          <a:prstGeom prst="rect">
            <a:avLst/>
          </a:prstGeom>
        </p:spPr>
        <p:txBody>
          <a:bodyPr/>
          <a:lstStyle>
            <a:lvl1pPr marL="1005840" indent="-1005840">
              <a:spcBef>
                <a:spcPts val="8100"/>
              </a:spcBef>
              <a:defRPr sz="6840"/>
            </a:lvl1pPr>
            <a:lvl2pPr marL="2011680" indent="-1005840">
              <a:spcBef>
                <a:spcPts val="8100"/>
              </a:spcBef>
              <a:defRPr sz="6840"/>
            </a:lvl2pPr>
            <a:lvl3pPr marL="3017520" indent="-1005840">
              <a:spcBef>
                <a:spcPts val="8100"/>
              </a:spcBef>
              <a:defRPr sz="6840"/>
            </a:lvl3pPr>
            <a:lvl4pPr marL="4023360" indent="-1005840">
              <a:spcBef>
                <a:spcPts val="8100"/>
              </a:spcBef>
              <a:defRPr sz="6840"/>
            </a:lvl4pPr>
            <a:lvl5pPr marL="5029200" indent="-1005840">
              <a:spcBef>
                <a:spcPts val="8100"/>
              </a:spcBef>
              <a:defRPr sz="68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3040380" y="4267200"/>
            <a:ext cx="37810440" cy="24384000"/>
          </a:xfrm>
          <a:prstGeom prst="rect">
            <a:avLst/>
          </a:prstGeom>
        </p:spPr>
        <p:txBody>
          <a:bodyPr/>
          <a:lstStyle>
            <a:lvl1pPr>
              <a:defRPr sz="8640"/>
            </a:lvl1pPr>
            <a:lvl2pPr>
              <a:defRPr sz="8640"/>
            </a:lvl2pPr>
            <a:lvl3pPr>
              <a:defRPr sz="8640"/>
            </a:lvl3pPr>
            <a:lvl4pPr>
              <a:defRPr sz="8640"/>
            </a:lvl4pPr>
            <a:lvl5pPr>
              <a:defRPr sz="86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27540585" y="16916400"/>
            <a:ext cx="14984730" cy="1331976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28369260" y="2072640"/>
            <a:ext cx="13327380" cy="177698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1783080" y="2712720"/>
            <a:ext cx="30963870" cy="275234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40380" y="853440"/>
            <a:ext cx="37810440" cy="548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40380" y="7559040"/>
            <a:ext cx="37810440" cy="22311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84715" y="31394401"/>
            <a:ext cx="698909" cy="76739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432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xStyles>
    <p:titleStyle>
      <a:lvl1pPr marL="0" marR="0" indent="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82296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164592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246888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329184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411480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493776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576072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658368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16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1143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2286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3429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4572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5715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6858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8001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9144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10287000" marR="0" indent="-1143000" algn="l" defTabSz="1485900" latinLnBrk="0">
        <a:lnSpc>
          <a:spcPct val="100000"/>
        </a:lnSpc>
        <a:spcBef>
          <a:spcPts val="10620"/>
        </a:spcBef>
        <a:spcAft>
          <a:spcPts val="0"/>
        </a:spcAft>
        <a:buClrTx/>
        <a:buSzPct val="125000"/>
        <a:buFontTx/>
        <a:buChar char="•"/>
        <a:tabLst/>
        <a:defRPr sz="936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82296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164592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246888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329184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411480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493776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576072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6583680" algn="ctr" defTabSz="1485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2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A5EE1598-B2A3-0E4E-BB3E-03CE9FD57DE8}"/>
              </a:ext>
            </a:extLst>
          </p:cNvPr>
          <p:cNvSpPr/>
          <p:nvPr/>
        </p:nvSpPr>
        <p:spPr>
          <a:xfrm>
            <a:off x="0" y="4466892"/>
            <a:ext cx="43891202" cy="2064843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19" name="Rectangle"/>
          <p:cNvSpPr/>
          <p:nvPr/>
        </p:nvSpPr>
        <p:spPr>
          <a:xfrm>
            <a:off x="-2" y="29710811"/>
            <a:ext cx="43891202" cy="3207589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0" name="GRADUATION CELEBRATION"/>
          <p:cNvSpPr txBox="1">
            <a:spLocks noGrp="1"/>
          </p:cNvSpPr>
          <p:nvPr>
            <p:ph type="ctrTitle"/>
          </p:nvPr>
        </p:nvSpPr>
        <p:spPr>
          <a:xfrm>
            <a:off x="3200395" y="4532959"/>
            <a:ext cx="37490402" cy="1628464"/>
          </a:xfrm>
          <a:prstGeom prst="rect">
            <a:avLst/>
          </a:prstGeom>
        </p:spPr>
        <p:txBody>
          <a:bodyPr>
            <a:normAutofit/>
          </a:bodyPr>
          <a:lstStyle>
            <a:lvl1pPr defTabSz="800735">
              <a:defRPr sz="2425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r>
              <a:rPr lang="en-US" sz="79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Jane Doe, Ph.D., M.Ed., Clemson University</a:t>
            </a:r>
            <a:endParaRPr sz="79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122" name="Level3-Education_RGB_CollegeOf-Rev.png" descr="Level3-Education_RGB_CollegeOf-Re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238" y="29860857"/>
            <a:ext cx="8882660" cy="2907497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GRADUATE STUDENT"/>
          <p:cNvSpPr txBox="1"/>
          <p:nvPr/>
        </p:nvSpPr>
        <p:spPr>
          <a:xfrm>
            <a:off x="3200395" y="1123016"/>
            <a:ext cx="37490402" cy="2907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40" tIns="91440" rIns="91440" bIns="91440" anchor="b">
            <a:normAutofit fontScale="62500" lnSpcReduction="20000"/>
          </a:bodyPr>
          <a:lstStyle>
            <a:lvl1pPr defTabSz="520065">
              <a:defRPr sz="9450" b="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pPr>
              <a:defRPr>
                <a:latin typeface="Tiempos Headline Bold"/>
                <a:ea typeface="Tiempos Headline Bold"/>
                <a:cs typeface="Tiempos Headline Bold"/>
                <a:sym typeface="Tiempos Headline Bold"/>
              </a:defRPr>
            </a:pPr>
            <a:r>
              <a:rPr lang="en-US" sz="17010" b="1" dirty="0">
                <a:latin typeface="Arial Narrow" panose="020B0604020202020204" pitchFamily="34" charset="0"/>
                <a:cs typeface="Arial Narrow" panose="020B0604020202020204" pitchFamily="34" charset="0"/>
              </a:rPr>
              <a:t>A Systematic Review of the Impact a Research Project has on a Research Poster in a Place that Features Research Posters</a:t>
            </a:r>
            <a:endParaRPr sz="1701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7" name="GRADUATION CELEBRATION">
            <a:extLst>
              <a:ext uri="{FF2B5EF4-FFF2-40B4-BE49-F238E27FC236}">
                <a16:creationId xmlns:a16="http://schemas.microsoft.com/office/drawing/2014/main" id="{E051DA70-409B-184E-802E-D36BBB6A6CB2}"/>
              </a:ext>
            </a:extLst>
          </p:cNvPr>
          <p:cNvSpPr txBox="1">
            <a:spLocks/>
          </p:cNvSpPr>
          <p:nvPr/>
        </p:nvSpPr>
        <p:spPr>
          <a:xfrm>
            <a:off x="22854003" y="30500373"/>
            <a:ext cx="19876957" cy="1628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40" tIns="91440" rIns="91440" bIns="91440" anchor="b">
            <a:normAutofit lnSpcReduction="10000"/>
          </a:bodyPr>
          <a:lstStyle>
            <a:lvl1pPr marL="0" marR="0" indent="0" algn="ctr" defTabSz="80073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250" b="0" i="0" u="none" strike="noStrike" cap="none" spc="0" baseline="0">
                <a:solidFill>
                  <a:srgbClr val="FFFFFF"/>
                </a:solidFill>
                <a:uFillTx/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  <a:lvl2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2286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2743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3200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3657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algn="r" hangingPunct="1"/>
            <a:r>
              <a:rPr lang="en-US" sz="97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Date, Event Name, Program Name, </a:t>
            </a:r>
            <a:r>
              <a:rPr lang="en-US" sz="972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etc</a:t>
            </a:r>
            <a:endParaRPr lang="en-US" sz="97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1F63249-44D4-164C-BD19-09D294CDBCCD}"/>
              </a:ext>
            </a:extLst>
          </p:cNvPr>
          <p:cNvSpPr/>
          <p:nvPr/>
        </p:nvSpPr>
        <p:spPr>
          <a:xfrm>
            <a:off x="711200" y="7562192"/>
            <a:ext cx="13309600" cy="115044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760644-2802-F34C-B110-5B06BA1AE3DF}"/>
              </a:ext>
            </a:extLst>
          </p:cNvPr>
          <p:cNvSpPr/>
          <p:nvPr/>
        </p:nvSpPr>
        <p:spPr>
          <a:xfrm>
            <a:off x="2673315" y="7675748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1282471F-6FB7-9947-80E8-3BF7A0AB1342}"/>
              </a:ext>
            </a:extLst>
          </p:cNvPr>
          <p:cNvSpPr/>
          <p:nvPr/>
        </p:nvSpPr>
        <p:spPr>
          <a:xfrm>
            <a:off x="711200" y="8599078"/>
            <a:ext cx="13309600" cy="6971556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0F019B3-BAE3-0140-8BA0-BD6097502558}"/>
              </a:ext>
            </a:extLst>
          </p:cNvPr>
          <p:cNvSpPr/>
          <p:nvPr/>
        </p:nvSpPr>
        <p:spPr>
          <a:xfrm>
            <a:off x="15271715" y="7675748"/>
            <a:ext cx="13309600" cy="1184526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405637-0DF4-524B-AAAC-899E0B32C7B2}"/>
              </a:ext>
            </a:extLst>
          </p:cNvPr>
          <p:cNvSpPr/>
          <p:nvPr/>
        </p:nvSpPr>
        <p:spPr>
          <a:xfrm>
            <a:off x="17233830" y="7789304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7350585B-8A99-CA48-83E6-E2A6305B8651}"/>
              </a:ext>
            </a:extLst>
          </p:cNvPr>
          <p:cNvSpPr/>
          <p:nvPr/>
        </p:nvSpPr>
        <p:spPr>
          <a:xfrm>
            <a:off x="15271715" y="8826190"/>
            <a:ext cx="13309600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6EC8C768-C931-2146-B1ED-FEC9A349BE5D}"/>
              </a:ext>
            </a:extLst>
          </p:cNvPr>
          <p:cNvSpPr/>
          <p:nvPr/>
        </p:nvSpPr>
        <p:spPr>
          <a:xfrm>
            <a:off x="29832230" y="7675748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3814BA-3643-714C-8DE9-59BCCB4C6835}"/>
              </a:ext>
            </a:extLst>
          </p:cNvPr>
          <p:cNvSpPr/>
          <p:nvPr/>
        </p:nvSpPr>
        <p:spPr>
          <a:xfrm>
            <a:off x="32630316" y="7789304"/>
            <a:ext cx="70022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Results &amp; Major Findings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3B2EA7C-0503-2944-9386-3727109C051B}"/>
              </a:ext>
            </a:extLst>
          </p:cNvPr>
          <p:cNvSpPr/>
          <p:nvPr/>
        </p:nvSpPr>
        <p:spPr>
          <a:xfrm>
            <a:off x="29832230" y="8860274"/>
            <a:ext cx="13309600" cy="6823916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0FEC0ECB-CE3B-E345-97B2-DE42DAEF1F27}"/>
              </a:ext>
            </a:extLst>
          </p:cNvPr>
          <p:cNvSpPr/>
          <p:nvPr/>
        </p:nvSpPr>
        <p:spPr>
          <a:xfrm>
            <a:off x="711200" y="16607520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6C3A29-2AC0-664B-8470-2C67343F9E5F}"/>
              </a:ext>
            </a:extLst>
          </p:cNvPr>
          <p:cNvSpPr/>
          <p:nvPr/>
        </p:nvSpPr>
        <p:spPr>
          <a:xfrm>
            <a:off x="3651151" y="16721076"/>
            <a:ext cx="6718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Theoretical Frameworks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9" name="Rectangle">
            <a:extLst>
              <a:ext uri="{FF2B5EF4-FFF2-40B4-BE49-F238E27FC236}">
                <a16:creationId xmlns:a16="http://schemas.microsoft.com/office/drawing/2014/main" id="{0E442D23-E599-FA40-8B9E-FFC3988C5E80}"/>
              </a:ext>
            </a:extLst>
          </p:cNvPr>
          <p:cNvSpPr/>
          <p:nvPr/>
        </p:nvSpPr>
        <p:spPr>
          <a:xfrm>
            <a:off x="711200" y="17905602"/>
            <a:ext cx="13309600" cy="378599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0" name="Rectangle">
            <a:extLst>
              <a:ext uri="{FF2B5EF4-FFF2-40B4-BE49-F238E27FC236}">
                <a16:creationId xmlns:a16="http://schemas.microsoft.com/office/drawing/2014/main" id="{0D62980C-76C1-D34C-B911-0359F6FDB41A}"/>
              </a:ext>
            </a:extLst>
          </p:cNvPr>
          <p:cNvSpPr/>
          <p:nvPr/>
        </p:nvSpPr>
        <p:spPr>
          <a:xfrm>
            <a:off x="15271715" y="16607520"/>
            <a:ext cx="13309600" cy="1411638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2ABD69-02A7-394A-A466-B1373677CF41}"/>
              </a:ext>
            </a:extLst>
          </p:cNvPr>
          <p:cNvSpPr/>
          <p:nvPr/>
        </p:nvSpPr>
        <p:spPr>
          <a:xfrm>
            <a:off x="17312382" y="16721076"/>
            <a:ext cx="85170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Systematic Search Procedures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72A16E4A-CA57-FC43-8C75-94FC0CD522F6}"/>
              </a:ext>
            </a:extLst>
          </p:cNvPr>
          <p:cNvSpPr/>
          <p:nvPr/>
        </p:nvSpPr>
        <p:spPr>
          <a:xfrm>
            <a:off x="15271715" y="17962739"/>
            <a:ext cx="13309600" cy="1011413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3" name="Rectangle">
            <a:extLst>
              <a:ext uri="{FF2B5EF4-FFF2-40B4-BE49-F238E27FC236}">
                <a16:creationId xmlns:a16="http://schemas.microsoft.com/office/drawing/2014/main" id="{FDDB3C56-4E36-4049-A71F-C03B0499786E}"/>
              </a:ext>
            </a:extLst>
          </p:cNvPr>
          <p:cNvSpPr/>
          <p:nvPr/>
        </p:nvSpPr>
        <p:spPr>
          <a:xfrm>
            <a:off x="29832230" y="16721076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B9411E-6ACC-7E47-A1CD-6DAD2002B2C2}"/>
              </a:ext>
            </a:extLst>
          </p:cNvPr>
          <p:cNvSpPr/>
          <p:nvPr/>
        </p:nvSpPr>
        <p:spPr>
          <a:xfrm>
            <a:off x="31541078" y="16834632"/>
            <a:ext cx="91807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Discussion &amp; Future Implications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5" name="Rectangle">
            <a:extLst>
              <a:ext uri="{FF2B5EF4-FFF2-40B4-BE49-F238E27FC236}">
                <a16:creationId xmlns:a16="http://schemas.microsoft.com/office/drawing/2014/main" id="{8F9EF9AC-65FF-2647-B23C-043E95153B92}"/>
              </a:ext>
            </a:extLst>
          </p:cNvPr>
          <p:cNvSpPr/>
          <p:nvPr/>
        </p:nvSpPr>
        <p:spPr>
          <a:xfrm>
            <a:off x="29832230" y="18019158"/>
            <a:ext cx="13309600" cy="10057712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6" name="Rectangle">
            <a:extLst>
              <a:ext uri="{FF2B5EF4-FFF2-40B4-BE49-F238E27FC236}">
                <a16:creationId xmlns:a16="http://schemas.microsoft.com/office/drawing/2014/main" id="{017F155C-FE98-8A42-B903-DE25245AD4DA}"/>
              </a:ext>
            </a:extLst>
          </p:cNvPr>
          <p:cNvSpPr/>
          <p:nvPr/>
        </p:nvSpPr>
        <p:spPr>
          <a:xfrm>
            <a:off x="711200" y="22992791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72E8CF-DA83-954B-8F85-6F12CB457360}"/>
              </a:ext>
            </a:extLst>
          </p:cNvPr>
          <p:cNvSpPr/>
          <p:nvPr/>
        </p:nvSpPr>
        <p:spPr>
          <a:xfrm>
            <a:off x="3304109" y="23207947"/>
            <a:ext cx="74126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Literature Review Methods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8" name="Rectangle">
            <a:extLst>
              <a:ext uri="{FF2B5EF4-FFF2-40B4-BE49-F238E27FC236}">
                <a16:creationId xmlns:a16="http://schemas.microsoft.com/office/drawing/2014/main" id="{6D7630B9-F9EF-CD4B-8279-EED53D84FA39}"/>
              </a:ext>
            </a:extLst>
          </p:cNvPr>
          <p:cNvSpPr/>
          <p:nvPr/>
        </p:nvSpPr>
        <p:spPr>
          <a:xfrm>
            <a:off x="711200" y="24290873"/>
            <a:ext cx="13309600" cy="378599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8A1A7B-B974-2243-A843-0A5B0C2450A9}"/>
              </a:ext>
            </a:extLst>
          </p:cNvPr>
          <p:cNvSpPr/>
          <p:nvPr/>
        </p:nvSpPr>
        <p:spPr>
          <a:xfrm>
            <a:off x="1160238" y="8973830"/>
            <a:ext cx="122945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 Purpose &amp; Research Questions Purpose &amp; Research Questions Purpose &amp; Research Questions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1 – </a:t>
            </a:r>
            <a:r>
              <a:rPr lang="en-US" sz="2800" b="0" dirty="0" err="1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asdf</a:t>
            </a:r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7B6F3-7857-AB40-8B2A-387581E9F008}"/>
              </a:ext>
            </a:extLst>
          </p:cNvPr>
          <p:cNvSpPr/>
          <p:nvPr/>
        </p:nvSpPr>
        <p:spPr>
          <a:xfrm>
            <a:off x="15779262" y="9155386"/>
            <a:ext cx="122945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1</a:t>
            </a:r>
          </a:p>
          <a:p>
            <a:pPr algn="l"/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2</a:t>
            </a:r>
          </a:p>
          <a:p>
            <a:pPr algn="l"/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3</a:t>
            </a:r>
          </a:p>
          <a:p>
            <a:pPr algn="l"/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4</a:t>
            </a:r>
          </a:p>
          <a:p>
            <a:pPr algn="l"/>
            <a:r>
              <a:rPr lang="en-US" sz="2800" b="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A5EE1598-B2A3-0E4E-BB3E-03CE9FD57DE8}"/>
              </a:ext>
            </a:extLst>
          </p:cNvPr>
          <p:cNvSpPr/>
          <p:nvPr/>
        </p:nvSpPr>
        <p:spPr>
          <a:xfrm>
            <a:off x="0" y="4466892"/>
            <a:ext cx="43891202" cy="2064843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19" name="Rectangle"/>
          <p:cNvSpPr/>
          <p:nvPr/>
        </p:nvSpPr>
        <p:spPr>
          <a:xfrm>
            <a:off x="-2" y="29710811"/>
            <a:ext cx="43891202" cy="3207589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0" name="GRADUATION CELEBRATION"/>
          <p:cNvSpPr txBox="1">
            <a:spLocks noGrp="1"/>
          </p:cNvSpPr>
          <p:nvPr>
            <p:ph type="ctrTitle"/>
          </p:nvPr>
        </p:nvSpPr>
        <p:spPr>
          <a:xfrm>
            <a:off x="3200395" y="4532959"/>
            <a:ext cx="37490402" cy="1628464"/>
          </a:xfrm>
          <a:prstGeom prst="rect">
            <a:avLst/>
          </a:prstGeom>
        </p:spPr>
        <p:txBody>
          <a:bodyPr>
            <a:normAutofit/>
          </a:bodyPr>
          <a:lstStyle>
            <a:lvl1pPr defTabSz="800735">
              <a:defRPr sz="2425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r>
              <a:rPr lang="en-US" sz="79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Jane Doe, Ph.D., M.Ed., Clemson University</a:t>
            </a:r>
            <a:endParaRPr sz="79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122" name="Level3-Education_RGB_CollegeOf-Rev.png" descr="Level3-Education_RGB_CollegeOf-Re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238" y="29860857"/>
            <a:ext cx="8882660" cy="2907497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GRADUATE STUDENT"/>
          <p:cNvSpPr txBox="1"/>
          <p:nvPr/>
        </p:nvSpPr>
        <p:spPr>
          <a:xfrm>
            <a:off x="3200395" y="1123016"/>
            <a:ext cx="37490402" cy="2907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40" tIns="91440" rIns="91440" bIns="91440" anchor="b">
            <a:normAutofit fontScale="62500" lnSpcReduction="20000"/>
          </a:bodyPr>
          <a:lstStyle>
            <a:lvl1pPr defTabSz="520065">
              <a:defRPr sz="9450" b="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pPr>
              <a:defRPr>
                <a:latin typeface="Tiempos Headline Bold"/>
                <a:ea typeface="Tiempos Headline Bold"/>
                <a:cs typeface="Tiempos Headline Bold"/>
                <a:sym typeface="Tiempos Headline Bold"/>
              </a:defRPr>
            </a:pPr>
            <a:r>
              <a:rPr lang="en-US" sz="17010" b="1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 Systematic Review of the Impact a Research Project has on a Research Poster in a Place that Features Research Posters</a:t>
            </a:r>
            <a:endParaRPr sz="17010" b="1" dirty="0">
              <a:solidFill>
                <a:srgbClr val="2E1A47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7" name="GRADUATION CELEBRATION">
            <a:extLst>
              <a:ext uri="{FF2B5EF4-FFF2-40B4-BE49-F238E27FC236}">
                <a16:creationId xmlns:a16="http://schemas.microsoft.com/office/drawing/2014/main" id="{E051DA70-409B-184E-802E-D36BBB6A6CB2}"/>
              </a:ext>
            </a:extLst>
          </p:cNvPr>
          <p:cNvSpPr txBox="1">
            <a:spLocks/>
          </p:cNvSpPr>
          <p:nvPr/>
        </p:nvSpPr>
        <p:spPr>
          <a:xfrm>
            <a:off x="22854003" y="30500373"/>
            <a:ext cx="19876957" cy="1628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40" tIns="91440" rIns="91440" bIns="91440" anchor="b">
            <a:normAutofit lnSpcReduction="10000"/>
          </a:bodyPr>
          <a:lstStyle>
            <a:lvl1pPr marL="0" marR="0" indent="0" algn="ctr" defTabSz="80073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250" b="0" i="0" u="none" strike="noStrike" cap="none" spc="0" baseline="0">
                <a:solidFill>
                  <a:srgbClr val="FFFFFF"/>
                </a:solidFill>
                <a:uFillTx/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  <a:lvl2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2286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2743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3200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3657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algn="r" hangingPunct="1"/>
            <a:r>
              <a:rPr lang="en-US" sz="97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Date, Event Name, Program Name, </a:t>
            </a:r>
            <a:r>
              <a:rPr lang="en-US" sz="972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etc</a:t>
            </a:r>
            <a:endParaRPr lang="en-US" sz="97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1F63249-44D4-164C-BD19-09D294CDBCCD}"/>
              </a:ext>
            </a:extLst>
          </p:cNvPr>
          <p:cNvSpPr/>
          <p:nvPr/>
        </p:nvSpPr>
        <p:spPr>
          <a:xfrm>
            <a:off x="711199" y="7562192"/>
            <a:ext cx="13347771" cy="125204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760644-2802-F34C-B110-5B06BA1AE3DF}"/>
              </a:ext>
            </a:extLst>
          </p:cNvPr>
          <p:cNvSpPr/>
          <p:nvPr/>
        </p:nvSpPr>
        <p:spPr>
          <a:xfrm>
            <a:off x="2673315" y="7675748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1282471F-6FB7-9947-80E8-3BF7A0AB1342}"/>
              </a:ext>
            </a:extLst>
          </p:cNvPr>
          <p:cNvSpPr/>
          <p:nvPr/>
        </p:nvSpPr>
        <p:spPr>
          <a:xfrm>
            <a:off x="711200" y="8749124"/>
            <a:ext cx="13309600" cy="6821510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0F019B3-BAE3-0140-8BA0-BD6097502558}"/>
              </a:ext>
            </a:extLst>
          </p:cNvPr>
          <p:cNvSpPr/>
          <p:nvPr/>
        </p:nvSpPr>
        <p:spPr>
          <a:xfrm>
            <a:off x="15271715" y="7675748"/>
            <a:ext cx="13309600" cy="1184526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405637-0DF4-524B-AAAC-899E0B32C7B2}"/>
              </a:ext>
            </a:extLst>
          </p:cNvPr>
          <p:cNvSpPr/>
          <p:nvPr/>
        </p:nvSpPr>
        <p:spPr>
          <a:xfrm>
            <a:off x="17233830" y="7789304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7350585B-8A99-CA48-83E6-E2A6305B8651}"/>
              </a:ext>
            </a:extLst>
          </p:cNvPr>
          <p:cNvSpPr/>
          <p:nvPr/>
        </p:nvSpPr>
        <p:spPr>
          <a:xfrm>
            <a:off x="15271715" y="8826190"/>
            <a:ext cx="13309600" cy="6858000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6EC8C768-C931-2146-B1ED-FEC9A349BE5D}"/>
              </a:ext>
            </a:extLst>
          </p:cNvPr>
          <p:cNvSpPr/>
          <p:nvPr/>
        </p:nvSpPr>
        <p:spPr>
          <a:xfrm>
            <a:off x="29832230" y="7675748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3814BA-3643-714C-8DE9-59BCCB4C6835}"/>
              </a:ext>
            </a:extLst>
          </p:cNvPr>
          <p:cNvSpPr/>
          <p:nvPr/>
        </p:nvSpPr>
        <p:spPr>
          <a:xfrm>
            <a:off x="32630316" y="7789304"/>
            <a:ext cx="70022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Results &amp; Major Findings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3B2EA7C-0503-2944-9386-3727109C051B}"/>
              </a:ext>
            </a:extLst>
          </p:cNvPr>
          <p:cNvSpPr/>
          <p:nvPr/>
        </p:nvSpPr>
        <p:spPr>
          <a:xfrm>
            <a:off x="29832230" y="8860274"/>
            <a:ext cx="13309600" cy="6823916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0FEC0ECB-CE3B-E345-97B2-DE42DAEF1F27}"/>
              </a:ext>
            </a:extLst>
          </p:cNvPr>
          <p:cNvSpPr/>
          <p:nvPr/>
        </p:nvSpPr>
        <p:spPr>
          <a:xfrm>
            <a:off x="711200" y="16607520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6C3A29-2AC0-664B-8470-2C67343F9E5F}"/>
              </a:ext>
            </a:extLst>
          </p:cNvPr>
          <p:cNvSpPr/>
          <p:nvPr/>
        </p:nvSpPr>
        <p:spPr>
          <a:xfrm>
            <a:off x="3651151" y="16721076"/>
            <a:ext cx="6718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Theoretical Frameworks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9" name="Rectangle">
            <a:extLst>
              <a:ext uri="{FF2B5EF4-FFF2-40B4-BE49-F238E27FC236}">
                <a16:creationId xmlns:a16="http://schemas.microsoft.com/office/drawing/2014/main" id="{0E442D23-E599-FA40-8B9E-FFC3988C5E80}"/>
              </a:ext>
            </a:extLst>
          </p:cNvPr>
          <p:cNvSpPr/>
          <p:nvPr/>
        </p:nvSpPr>
        <p:spPr>
          <a:xfrm>
            <a:off x="711200" y="17905602"/>
            <a:ext cx="13309600" cy="3785998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0" name="Rectangle">
            <a:extLst>
              <a:ext uri="{FF2B5EF4-FFF2-40B4-BE49-F238E27FC236}">
                <a16:creationId xmlns:a16="http://schemas.microsoft.com/office/drawing/2014/main" id="{0D62980C-76C1-D34C-B911-0359F6FDB41A}"/>
              </a:ext>
            </a:extLst>
          </p:cNvPr>
          <p:cNvSpPr/>
          <p:nvPr/>
        </p:nvSpPr>
        <p:spPr>
          <a:xfrm>
            <a:off x="15271715" y="16607520"/>
            <a:ext cx="13309600" cy="1411638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2ABD69-02A7-394A-A466-B1373677CF41}"/>
              </a:ext>
            </a:extLst>
          </p:cNvPr>
          <p:cNvSpPr/>
          <p:nvPr/>
        </p:nvSpPr>
        <p:spPr>
          <a:xfrm>
            <a:off x="17312382" y="16721076"/>
            <a:ext cx="85170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Systematic Search Procedures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72A16E4A-CA57-FC43-8C75-94FC0CD522F6}"/>
              </a:ext>
            </a:extLst>
          </p:cNvPr>
          <p:cNvSpPr/>
          <p:nvPr/>
        </p:nvSpPr>
        <p:spPr>
          <a:xfrm>
            <a:off x="15271715" y="17962739"/>
            <a:ext cx="13309600" cy="10114131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3" name="Rectangle">
            <a:extLst>
              <a:ext uri="{FF2B5EF4-FFF2-40B4-BE49-F238E27FC236}">
                <a16:creationId xmlns:a16="http://schemas.microsoft.com/office/drawing/2014/main" id="{FDDB3C56-4E36-4049-A71F-C03B0499786E}"/>
              </a:ext>
            </a:extLst>
          </p:cNvPr>
          <p:cNvSpPr/>
          <p:nvPr/>
        </p:nvSpPr>
        <p:spPr>
          <a:xfrm>
            <a:off x="29832230" y="16721076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B9411E-6ACC-7E47-A1CD-6DAD2002B2C2}"/>
              </a:ext>
            </a:extLst>
          </p:cNvPr>
          <p:cNvSpPr/>
          <p:nvPr/>
        </p:nvSpPr>
        <p:spPr>
          <a:xfrm>
            <a:off x="31541078" y="16834632"/>
            <a:ext cx="91807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Discussion &amp; Future Implications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5" name="Rectangle">
            <a:extLst>
              <a:ext uri="{FF2B5EF4-FFF2-40B4-BE49-F238E27FC236}">
                <a16:creationId xmlns:a16="http://schemas.microsoft.com/office/drawing/2014/main" id="{8F9EF9AC-65FF-2647-B23C-043E95153B92}"/>
              </a:ext>
            </a:extLst>
          </p:cNvPr>
          <p:cNvSpPr/>
          <p:nvPr/>
        </p:nvSpPr>
        <p:spPr>
          <a:xfrm>
            <a:off x="29832230" y="18019158"/>
            <a:ext cx="13309600" cy="10057712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6" name="Rectangle">
            <a:extLst>
              <a:ext uri="{FF2B5EF4-FFF2-40B4-BE49-F238E27FC236}">
                <a16:creationId xmlns:a16="http://schemas.microsoft.com/office/drawing/2014/main" id="{017F155C-FE98-8A42-B903-DE25245AD4DA}"/>
              </a:ext>
            </a:extLst>
          </p:cNvPr>
          <p:cNvSpPr/>
          <p:nvPr/>
        </p:nvSpPr>
        <p:spPr>
          <a:xfrm>
            <a:off x="711200" y="22992791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72E8CF-DA83-954B-8F85-6F12CB457360}"/>
              </a:ext>
            </a:extLst>
          </p:cNvPr>
          <p:cNvSpPr/>
          <p:nvPr/>
        </p:nvSpPr>
        <p:spPr>
          <a:xfrm>
            <a:off x="3304109" y="23207947"/>
            <a:ext cx="74126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Literature Review Methods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8" name="Rectangle">
            <a:extLst>
              <a:ext uri="{FF2B5EF4-FFF2-40B4-BE49-F238E27FC236}">
                <a16:creationId xmlns:a16="http://schemas.microsoft.com/office/drawing/2014/main" id="{6D7630B9-F9EF-CD4B-8279-EED53D84FA39}"/>
              </a:ext>
            </a:extLst>
          </p:cNvPr>
          <p:cNvSpPr/>
          <p:nvPr/>
        </p:nvSpPr>
        <p:spPr>
          <a:xfrm>
            <a:off x="711200" y="24290873"/>
            <a:ext cx="13309600" cy="3785998"/>
          </a:xfrm>
          <a:prstGeom prst="rect">
            <a:avLst/>
          </a:prstGeom>
          <a:solidFill>
            <a:schemeClr val="bg1"/>
          </a:solidFill>
          <a:ln w="12700">
            <a:solidFill>
              <a:srgbClr val="2E1A47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8A1A7B-B974-2243-A843-0A5B0C2450A9}"/>
              </a:ext>
            </a:extLst>
          </p:cNvPr>
          <p:cNvSpPr/>
          <p:nvPr/>
        </p:nvSpPr>
        <p:spPr>
          <a:xfrm>
            <a:off x="1160238" y="8973830"/>
            <a:ext cx="122945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 Purpose &amp; Research Questions Purpose &amp; Research Questions Purpose &amp; Research Questions</a:t>
            </a:r>
          </a:p>
          <a:p>
            <a:pPr algn="l"/>
            <a:endParaRPr lang="en-US" sz="2800" b="0" dirty="0">
              <a:solidFill>
                <a:srgbClr val="2E1A47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1 – </a:t>
            </a:r>
            <a:r>
              <a:rPr lang="en-US" sz="2800" b="0" dirty="0" err="1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asdf</a:t>
            </a:r>
            <a:endParaRPr lang="en-US" sz="2800" b="0" dirty="0">
              <a:solidFill>
                <a:srgbClr val="2E1A47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7B6F3-7857-AB40-8B2A-387581E9F008}"/>
              </a:ext>
            </a:extLst>
          </p:cNvPr>
          <p:cNvSpPr/>
          <p:nvPr/>
        </p:nvSpPr>
        <p:spPr>
          <a:xfrm>
            <a:off x="15779262" y="9155386"/>
            <a:ext cx="122945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1</a:t>
            </a:r>
          </a:p>
          <a:p>
            <a:pPr algn="l"/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2</a:t>
            </a:r>
          </a:p>
          <a:p>
            <a:pPr algn="l"/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3</a:t>
            </a:r>
          </a:p>
          <a:p>
            <a:pPr algn="l"/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4</a:t>
            </a:r>
          </a:p>
          <a:p>
            <a:pPr algn="l"/>
            <a:r>
              <a:rPr lang="en-US" sz="2800" b="0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9502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spd="med" advClick="0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A5EE1598-B2A3-0E4E-BB3E-03CE9FD57DE8}"/>
              </a:ext>
            </a:extLst>
          </p:cNvPr>
          <p:cNvSpPr/>
          <p:nvPr/>
        </p:nvSpPr>
        <p:spPr>
          <a:xfrm>
            <a:off x="0" y="4466892"/>
            <a:ext cx="43891202" cy="2064843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19" name="Rectangle"/>
          <p:cNvSpPr/>
          <p:nvPr/>
        </p:nvSpPr>
        <p:spPr>
          <a:xfrm>
            <a:off x="-2" y="29710811"/>
            <a:ext cx="43891202" cy="3207589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0" name="GRADUATION CELEBRATION"/>
          <p:cNvSpPr txBox="1">
            <a:spLocks noGrp="1"/>
          </p:cNvSpPr>
          <p:nvPr>
            <p:ph type="ctrTitle"/>
          </p:nvPr>
        </p:nvSpPr>
        <p:spPr>
          <a:xfrm>
            <a:off x="3200395" y="4532959"/>
            <a:ext cx="37490402" cy="1628464"/>
          </a:xfrm>
          <a:prstGeom prst="rect">
            <a:avLst/>
          </a:prstGeom>
        </p:spPr>
        <p:txBody>
          <a:bodyPr>
            <a:normAutofit/>
          </a:bodyPr>
          <a:lstStyle>
            <a:lvl1pPr defTabSz="800735">
              <a:defRPr sz="2425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r>
              <a:rPr lang="en-US" sz="79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Jane Doe, Ph.D., M.Ed., Clemson University</a:t>
            </a:r>
            <a:endParaRPr sz="79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122" name="Level3-Education_RGB_CollegeOf-Rev.png" descr="Level3-Education_RGB_CollegeOf-Re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238" y="29860857"/>
            <a:ext cx="8882660" cy="2907497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GRADUATE STUDENT"/>
          <p:cNvSpPr txBox="1"/>
          <p:nvPr/>
        </p:nvSpPr>
        <p:spPr>
          <a:xfrm>
            <a:off x="3200395" y="1123016"/>
            <a:ext cx="37490402" cy="2907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40" tIns="91440" rIns="91440" bIns="91440" anchor="b">
            <a:normAutofit fontScale="62500" lnSpcReduction="20000"/>
          </a:bodyPr>
          <a:lstStyle>
            <a:lvl1pPr defTabSz="520065">
              <a:defRPr sz="9450" b="0">
                <a:solidFill>
                  <a:srgbClr val="FFFFFF"/>
                </a:solidFill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</a:lstStyle>
          <a:p>
            <a:pPr>
              <a:defRPr>
                <a:latin typeface="Tiempos Headline Bold"/>
                <a:ea typeface="Tiempos Headline Bold"/>
                <a:cs typeface="Tiempos Headline Bold"/>
                <a:sym typeface="Tiempos Headline Bold"/>
              </a:defRPr>
            </a:pPr>
            <a:r>
              <a:rPr lang="en-US" sz="17010" b="1" dirty="0">
                <a:solidFill>
                  <a:srgbClr val="2E1A47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 Systematic Review of the Impact a Research Project has on a Research Poster in a Place that Features Research Posters</a:t>
            </a:r>
            <a:endParaRPr sz="17010" b="1" dirty="0">
              <a:solidFill>
                <a:srgbClr val="2E1A47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7" name="GRADUATION CELEBRATION">
            <a:extLst>
              <a:ext uri="{FF2B5EF4-FFF2-40B4-BE49-F238E27FC236}">
                <a16:creationId xmlns:a16="http://schemas.microsoft.com/office/drawing/2014/main" id="{E051DA70-409B-184E-802E-D36BBB6A6CB2}"/>
              </a:ext>
            </a:extLst>
          </p:cNvPr>
          <p:cNvSpPr txBox="1">
            <a:spLocks/>
          </p:cNvSpPr>
          <p:nvPr/>
        </p:nvSpPr>
        <p:spPr>
          <a:xfrm>
            <a:off x="22854003" y="30500373"/>
            <a:ext cx="19876957" cy="1628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40" tIns="91440" rIns="91440" bIns="91440" anchor="b">
            <a:normAutofit lnSpcReduction="10000"/>
          </a:bodyPr>
          <a:lstStyle>
            <a:lvl1pPr marL="0" marR="0" indent="0" algn="ctr" defTabSz="80073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250" b="0" i="0" u="none" strike="noStrike" cap="none" spc="0" baseline="0">
                <a:solidFill>
                  <a:srgbClr val="FFFFFF"/>
                </a:solidFill>
                <a:uFillTx/>
                <a:latin typeface="Trade Gothic Next LT Pro Bold"/>
                <a:ea typeface="Trade Gothic Next LT Pro Bold"/>
                <a:cs typeface="Trade Gothic Next LT Pro Bold"/>
                <a:sym typeface="Trade Gothic Next LT Pro Bold"/>
              </a:defRPr>
            </a:lvl1pPr>
            <a:lvl2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2286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2743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3200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3657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algn="r" hangingPunct="1"/>
            <a:r>
              <a:rPr lang="en-US" sz="972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Date, Event Name, Program Name, </a:t>
            </a:r>
            <a:r>
              <a:rPr lang="en-US" sz="972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etc</a:t>
            </a:r>
            <a:endParaRPr lang="en-US" sz="972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1F63249-44D4-164C-BD19-09D294CDBCCD}"/>
              </a:ext>
            </a:extLst>
          </p:cNvPr>
          <p:cNvSpPr/>
          <p:nvPr/>
        </p:nvSpPr>
        <p:spPr>
          <a:xfrm>
            <a:off x="711199" y="7562192"/>
            <a:ext cx="13347771" cy="125204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760644-2802-F34C-B110-5B06BA1AE3DF}"/>
              </a:ext>
            </a:extLst>
          </p:cNvPr>
          <p:cNvSpPr/>
          <p:nvPr/>
        </p:nvSpPr>
        <p:spPr>
          <a:xfrm>
            <a:off x="2673315" y="7675748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1282471F-6FB7-9947-80E8-3BF7A0AB1342}"/>
              </a:ext>
            </a:extLst>
          </p:cNvPr>
          <p:cNvSpPr/>
          <p:nvPr/>
        </p:nvSpPr>
        <p:spPr>
          <a:xfrm>
            <a:off x="711200" y="8749124"/>
            <a:ext cx="13309600" cy="6821510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0F019B3-BAE3-0140-8BA0-BD6097502558}"/>
              </a:ext>
            </a:extLst>
          </p:cNvPr>
          <p:cNvSpPr/>
          <p:nvPr/>
        </p:nvSpPr>
        <p:spPr>
          <a:xfrm>
            <a:off x="15271715" y="7675748"/>
            <a:ext cx="13309600" cy="1184526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405637-0DF4-524B-AAAC-899E0B32C7B2}"/>
              </a:ext>
            </a:extLst>
          </p:cNvPr>
          <p:cNvSpPr/>
          <p:nvPr/>
        </p:nvSpPr>
        <p:spPr>
          <a:xfrm>
            <a:off x="17233830" y="7789304"/>
            <a:ext cx="86741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7350585B-8A99-CA48-83E6-E2A6305B8651}"/>
              </a:ext>
            </a:extLst>
          </p:cNvPr>
          <p:cNvSpPr/>
          <p:nvPr/>
        </p:nvSpPr>
        <p:spPr>
          <a:xfrm>
            <a:off x="15271715" y="8826190"/>
            <a:ext cx="13309600" cy="6858000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6EC8C768-C931-2146-B1ED-FEC9A349BE5D}"/>
              </a:ext>
            </a:extLst>
          </p:cNvPr>
          <p:cNvSpPr/>
          <p:nvPr/>
        </p:nvSpPr>
        <p:spPr>
          <a:xfrm>
            <a:off x="29832230" y="7675748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3814BA-3643-714C-8DE9-59BCCB4C6835}"/>
              </a:ext>
            </a:extLst>
          </p:cNvPr>
          <p:cNvSpPr/>
          <p:nvPr/>
        </p:nvSpPr>
        <p:spPr>
          <a:xfrm>
            <a:off x="32630316" y="7789304"/>
            <a:ext cx="70022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Results &amp; Major Findings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3B2EA7C-0503-2944-9386-3727109C051B}"/>
              </a:ext>
            </a:extLst>
          </p:cNvPr>
          <p:cNvSpPr/>
          <p:nvPr/>
        </p:nvSpPr>
        <p:spPr>
          <a:xfrm>
            <a:off x="29832230" y="8860274"/>
            <a:ext cx="13309600" cy="6823916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0FEC0ECB-CE3B-E345-97B2-DE42DAEF1F27}"/>
              </a:ext>
            </a:extLst>
          </p:cNvPr>
          <p:cNvSpPr/>
          <p:nvPr/>
        </p:nvSpPr>
        <p:spPr>
          <a:xfrm>
            <a:off x="711200" y="16607520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6C3A29-2AC0-664B-8470-2C67343F9E5F}"/>
              </a:ext>
            </a:extLst>
          </p:cNvPr>
          <p:cNvSpPr/>
          <p:nvPr/>
        </p:nvSpPr>
        <p:spPr>
          <a:xfrm>
            <a:off x="3651151" y="16721076"/>
            <a:ext cx="6718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Theoretical Frameworks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9" name="Rectangle">
            <a:extLst>
              <a:ext uri="{FF2B5EF4-FFF2-40B4-BE49-F238E27FC236}">
                <a16:creationId xmlns:a16="http://schemas.microsoft.com/office/drawing/2014/main" id="{0E442D23-E599-FA40-8B9E-FFC3988C5E80}"/>
              </a:ext>
            </a:extLst>
          </p:cNvPr>
          <p:cNvSpPr/>
          <p:nvPr/>
        </p:nvSpPr>
        <p:spPr>
          <a:xfrm>
            <a:off x="711200" y="17905602"/>
            <a:ext cx="13309600" cy="3785998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0" name="Rectangle">
            <a:extLst>
              <a:ext uri="{FF2B5EF4-FFF2-40B4-BE49-F238E27FC236}">
                <a16:creationId xmlns:a16="http://schemas.microsoft.com/office/drawing/2014/main" id="{0D62980C-76C1-D34C-B911-0359F6FDB41A}"/>
              </a:ext>
            </a:extLst>
          </p:cNvPr>
          <p:cNvSpPr/>
          <p:nvPr/>
        </p:nvSpPr>
        <p:spPr>
          <a:xfrm>
            <a:off x="15271715" y="16607520"/>
            <a:ext cx="13309600" cy="1411638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2ABD69-02A7-394A-A466-B1373677CF41}"/>
              </a:ext>
            </a:extLst>
          </p:cNvPr>
          <p:cNvSpPr/>
          <p:nvPr/>
        </p:nvSpPr>
        <p:spPr>
          <a:xfrm>
            <a:off x="17312382" y="16721076"/>
            <a:ext cx="85170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Systematic Search Procedures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72A16E4A-CA57-FC43-8C75-94FC0CD522F6}"/>
              </a:ext>
            </a:extLst>
          </p:cNvPr>
          <p:cNvSpPr/>
          <p:nvPr/>
        </p:nvSpPr>
        <p:spPr>
          <a:xfrm>
            <a:off x="15271715" y="17962739"/>
            <a:ext cx="13309600" cy="10114131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3" name="Rectangle">
            <a:extLst>
              <a:ext uri="{FF2B5EF4-FFF2-40B4-BE49-F238E27FC236}">
                <a16:creationId xmlns:a16="http://schemas.microsoft.com/office/drawing/2014/main" id="{FDDB3C56-4E36-4049-A71F-C03B0499786E}"/>
              </a:ext>
            </a:extLst>
          </p:cNvPr>
          <p:cNvSpPr/>
          <p:nvPr/>
        </p:nvSpPr>
        <p:spPr>
          <a:xfrm>
            <a:off x="29832230" y="16721076"/>
            <a:ext cx="13309600" cy="1298082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B9411E-6ACC-7E47-A1CD-6DAD2002B2C2}"/>
              </a:ext>
            </a:extLst>
          </p:cNvPr>
          <p:cNvSpPr/>
          <p:nvPr/>
        </p:nvSpPr>
        <p:spPr>
          <a:xfrm>
            <a:off x="31541078" y="16834632"/>
            <a:ext cx="91807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Discussion &amp; Future Implications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5" name="Rectangle">
            <a:extLst>
              <a:ext uri="{FF2B5EF4-FFF2-40B4-BE49-F238E27FC236}">
                <a16:creationId xmlns:a16="http://schemas.microsoft.com/office/drawing/2014/main" id="{8F9EF9AC-65FF-2647-B23C-043E95153B92}"/>
              </a:ext>
            </a:extLst>
          </p:cNvPr>
          <p:cNvSpPr/>
          <p:nvPr/>
        </p:nvSpPr>
        <p:spPr>
          <a:xfrm>
            <a:off x="29832230" y="18019158"/>
            <a:ext cx="13309600" cy="10057712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6" name="Rectangle">
            <a:extLst>
              <a:ext uri="{FF2B5EF4-FFF2-40B4-BE49-F238E27FC236}">
                <a16:creationId xmlns:a16="http://schemas.microsoft.com/office/drawing/2014/main" id="{017F155C-FE98-8A42-B903-DE25245AD4DA}"/>
              </a:ext>
            </a:extLst>
          </p:cNvPr>
          <p:cNvSpPr/>
          <p:nvPr/>
        </p:nvSpPr>
        <p:spPr>
          <a:xfrm>
            <a:off x="711200" y="22992791"/>
            <a:ext cx="13309600" cy="1355220"/>
          </a:xfrm>
          <a:prstGeom prst="rect">
            <a:avLst/>
          </a:prstGeom>
          <a:solidFill>
            <a:srgbClr val="F566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72E8CF-DA83-954B-8F85-6F12CB457360}"/>
              </a:ext>
            </a:extLst>
          </p:cNvPr>
          <p:cNvSpPr/>
          <p:nvPr/>
        </p:nvSpPr>
        <p:spPr>
          <a:xfrm>
            <a:off x="3304109" y="23207947"/>
            <a:ext cx="74126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Literature Review Methods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8" name="Rectangle">
            <a:extLst>
              <a:ext uri="{FF2B5EF4-FFF2-40B4-BE49-F238E27FC236}">
                <a16:creationId xmlns:a16="http://schemas.microsoft.com/office/drawing/2014/main" id="{6D7630B9-F9EF-CD4B-8279-EED53D84FA39}"/>
              </a:ext>
            </a:extLst>
          </p:cNvPr>
          <p:cNvSpPr/>
          <p:nvPr/>
        </p:nvSpPr>
        <p:spPr>
          <a:xfrm>
            <a:off x="711200" y="24290873"/>
            <a:ext cx="13309600" cy="3785998"/>
          </a:xfrm>
          <a:prstGeom prst="rect">
            <a:avLst/>
          </a:prstGeom>
          <a:solidFill>
            <a:srgbClr val="2E1A47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76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8A1A7B-B974-2243-A843-0A5B0C2450A9}"/>
              </a:ext>
            </a:extLst>
          </p:cNvPr>
          <p:cNvSpPr/>
          <p:nvPr/>
        </p:nvSpPr>
        <p:spPr>
          <a:xfrm>
            <a:off x="1160238" y="8973830"/>
            <a:ext cx="122945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Purpose &amp; Research Questions Purpose &amp; Research Questions Purpose &amp; Research Questions Purpose &amp; Research Questions</a:t>
            </a:r>
          </a:p>
          <a:p>
            <a:pPr algn="l"/>
            <a:endParaRPr lang="en-US" sz="2800" b="0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1 – </a:t>
            </a:r>
            <a:r>
              <a:rPr lang="en-US" sz="2800" b="0" dirty="0" err="1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asdf</a:t>
            </a:r>
            <a:endParaRPr lang="en-US" sz="2800" b="0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Research Question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7B6F3-7857-AB40-8B2A-387581E9F008}"/>
              </a:ext>
            </a:extLst>
          </p:cNvPr>
          <p:cNvSpPr/>
          <p:nvPr/>
        </p:nvSpPr>
        <p:spPr>
          <a:xfrm>
            <a:off x="15779262" y="9155386"/>
            <a:ext cx="122945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1</a:t>
            </a:r>
          </a:p>
          <a:p>
            <a:pPr algn="l"/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2</a:t>
            </a:r>
          </a:p>
          <a:p>
            <a:pPr algn="l"/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3</a:t>
            </a:r>
          </a:p>
          <a:p>
            <a:pPr algn="l"/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  <a:p>
            <a:pPr algn="l"/>
            <a:endParaRPr lang="en-US" sz="2800" b="0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l"/>
            <a:r>
              <a:rPr lang="en-US" sz="2800" dirty="0">
                <a:solidFill>
                  <a:srgbClr val="F566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 4</a:t>
            </a:r>
          </a:p>
          <a:p>
            <a:pPr algn="l"/>
            <a:r>
              <a:rPr lang="en-US" sz="2800" b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99438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spd="med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309</Words>
  <Application>Microsoft Macintosh PowerPoint</Application>
  <PresentationFormat>Custom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Helvetica Neue</vt:lpstr>
      <vt:lpstr>Helvetica Neue Light</vt:lpstr>
      <vt:lpstr>Helvetica Neue Medium</vt:lpstr>
      <vt:lpstr>White</vt:lpstr>
      <vt:lpstr>Jane Doe, Ph.D., M.Ed., Clemson University</vt:lpstr>
      <vt:lpstr>Jane Doe, Ph.D., M.Ed., Clemson University</vt:lpstr>
      <vt:lpstr>Jane Doe, Ph.D., M.Ed., Clemson 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CELEBRATION</dc:title>
  <cp:lastModifiedBy>Michael J Staton</cp:lastModifiedBy>
  <cp:revision>8</cp:revision>
  <dcterms:modified xsi:type="dcterms:W3CDTF">2023-02-23T14:17:26Z</dcterms:modified>
</cp:coreProperties>
</file>