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53" r:id="rId5"/>
  </p:sldMasterIdLst>
  <p:notesMasterIdLst>
    <p:notesMasterId r:id="rId27"/>
  </p:notesMasterIdLst>
  <p:handoutMasterIdLst>
    <p:handoutMasterId r:id="rId28"/>
  </p:handoutMasterIdLst>
  <p:sldIdLst>
    <p:sldId id="290" r:id="rId6"/>
    <p:sldId id="350" r:id="rId7"/>
    <p:sldId id="257" r:id="rId8"/>
    <p:sldId id="326" r:id="rId9"/>
    <p:sldId id="334" r:id="rId10"/>
    <p:sldId id="342" r:id="rId11"/>
    <p:sldId id="324" r:id="rId12"/>
    <p:sldId id="343" r:id="rId13"/>
    <p:sldId id="325" r:id="rId14"/>
    <p:sldId id="347" r:id="rId15"/>
    <p:sldId id="344" r:id="rId16"/>
    <p:sldId id="336" r:id="rId17"/>
    <p:sldId id="348" r:id="rId18"/>
    <p:sldId id="338" r:id="rId19"/>
    <p:sldId id="340" r:id="rId20"/>
    <p:sldId id="337" r:id="rId21"/>
    <p:sldId id="339" r:id="rId22"/>
    <p:sldId id="323" r:id="rId23"/>
    <p:sldId id="346" r:id="rId24"/>
    <p:sldId id="349" r:id="rId25"/>
    <p:sldId id="285" r:id="rId26"/>
  </p:sldIdLst>
  <p:sldSz cx="9144000" cy="6858000" type="screen4x3"/>
  <p:notesSz cx="9236075" cy="6950075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55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orient="horz" pos="744" userDrawn="1">
          <p15:clr>
            <a:srgbClr val="A4A3A4"/>
          </p15:clr>
        </p15:guide>
        <p15:guide id="4" pos="245">
          <p15:clr>
            <a:srgbClr val="A4A3A4"/>
          </p15:clr>
        </p15:guide>
        <p15:guide id="5" pos="5503">
          <p15:clr>
            <a:srgbClr val="A4A3A4"/>
          </p15:clr>
        </p15:guide>
        <p15:guide id="6" pos="118">
          <p15:clr>
            <a:srgbClr val="A4A3A4"/>
          </p15:clr>
        </p15:guide>
        <p15:guide id="7" pos="39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159"/>
    <a:srgbClr val="CC9900"/>
    <a:srgbClr val="CCCC00"/>
    <a:srgbClr val="C1961C"/>
    <a:srgbClr val="FF66FF"/>
    <a:srgbClr val="FF0000"/>
    <a:srgbClr val="002060"/>
    <a:srgbClr val="132F5A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3689" autoAdjust="0"/>
    <p:restoredTop sz="77143" autoAdjust="0"/>
  </p:normalViewPr>
  <p:slideViewPr>
    <p:cSldViewPr snapToGrid="0" snapToObjects="1">
      <p:cViewPr varScale="1">
        <p:scale>
          <a:sx n="112" d="100"/>
          <a:sy n="112" d="100"/>
        </p:scale>
        <p:origin x="1578" y="108"/>
      </p:cViewPr>
      <p:guideLst>
        <p:guide orient="horz" pos="551"/>
        <p:guide orient="horz" pos="3408"/>
        <p:guide orient="horz" pos="744"/>
        <p:guide pos="245"/>
        <p:guide pos="5503"/>
        <p:guide pos="118"/>
        <p:guide pos="39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6" d="100"/>
        <a:sy n="11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-182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4906B-8608-4567-BB65-C4B9BC9367D5}" type="doc">
      <dgm:prSet loTypeId="urn:microsoft.com/office/officeart/2005/8/layout/vList6" loCatId="process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48EAF7-C71D-472D-B67E-6F69AFD69CC0}">
      <dgm:prSet phldrT="[Text]"/>
      <dgm:spPr/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Step 1: Back-of-the-Napkin Plan: GO or NO GO? </a:t>
          </a:r>
          <a:endParaRPr lang="en-US" dirty="0">
            <a:latin typeface="Arial Black" panose="020B0A04020102020204" pitchFamily="34" charset="0"/>
          </a:endParaRPr>
        </a:p>
      </dgm:t>
    </dgm:pt>
    <dgm:pt modelId="{DC6A387A-5EDF-4D54-8BC8-E188A59C766B}" type="parTrans" cxnId="{485DC6EA-280E-4335-BE5A-496D04EDA7B7}">
      <dgm:prSet/>
      <dgm:spPr/>
      <dgm:t>
        <a:bodyPr/>
        <a:lstStyle/>
        <a:p>
          <a:endParaRPr lang="en-US"/>
        </a:p>
      </dgm:t>
    </dgm:pt>
    <dgm:pt modelId="{8D67444D-86CA-4403-B2C4-B99684BA1FD6}" type="sibTrans" cxnId="{485DC6EA-280E-4335-BE5A-496D04EDA7B7}">
      <dgm:prSet/>
      <dgm:spPr/>
      <dgm:t>
        <a:bodyPr/>
        <a:lstStyle/>
        <a:p>
          <a:endParaRPr lang="en-US"/>
        </a:p>
      </dgm:t>
    </dgm:pt>
    <dgm:pt modelId="{3EE547DE-2AC8-4545-89D4-0CB1FE38BAAB}">
      <dgm:prSet phldrT="[Text]"/>
      <dgm:spPr/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Step 4: Action Plan: How will I manage a healthy business?</a:t>
          </a:r>
          <a:endParaRPr lang="en-US" dirty="0">
            <a:latin typeface="Arial Black" panose="020B0A04020102020204" pitchFamily="34" charset="0"/>
          </a:endParaRPr>
        </a:p>
      </dgm:t>
    </dgm:pt>
    <dgm:pt modelId="{84F06B97-A6D3-4D13-82EF-75C3828D243E}" type="parTrans" cxnId="{EA3106A8-EA4E-448A-A828-BF7DA56D51E2}">
      <dgm:prSet/>
      <dgm:spPr/>
      <dgm:t>
        <a:bodyPr/>
        <a:lstStyle/>
        <a:p>
          <a:endParaRPr lang="en-US"/>
        </a:p>
      </dgm:t>
    </dgm:pt>
    <dgm:pt modelId="{EB72A4BC-C436-4557-94AF-BF0583DE6F80}" type="sibTrans" cxnId="{EA3106A8-EA4E-448A-A828-BF7DA56D51E2}">
      <dgm:prSet/>
      <dgm:spPr/>
      <dgm:t>
        <a:bodyPr/>
        <a:lstStyle/>
        <a:p>
          <a:endParaRPr lang="en-US"/>
        </a:p>
      </dgm:t>
    </dgm:pt>
    <dgm:pt modelId="{42AD1852-7FE2-4E96-BD22-128B801E75D2}">
      <dgm:prSet phldrT="[Text]"/>
      <dgm:spPr/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Step 3:  Business Plan: How will I finance my business?</a:t>
          </a:r>
          <a:endParaRPr lang="en-US" dirty="0">
            <a:latin typeface="Arial Black" panose="020B0A04020102020204" pitchFamily="34" charset="0"/>
          </a:endParaRPr>
        </a:p>
      </dgm:t>
    </dgm:pt>
    <dgm:pt modelId="{B265553B-D10D-4C7F-BBB1-61E7EB292EBC}" type="parTrans" cxnId="{46C6CC0C-72DD-43BD-B539-25F0AEEFF13D}">
      <dgm:prSet/>
      <dgm:spPr/>
      <dgm:t>
        <a:bodyPr/>
        <a:lstStyle/>
        <a:p>
          <a:endParaRPr lang="en-US"/>
        </a:p>
      </dgm:t>
    </dgm:pt>
    <dgm:pt modelId="{3951D9D0-551A-42F2-BAEA-24A936199468}" type="sibTrans" cxnId="{46C6CC0C-72DD-43BD-B539-25F0AEEFF13D}">
      <dgm:prSet/>
      <dgm:spPr/>
      <dgm:t>
        <a:bodyPr/>
        <a:lstStyle/>
        <a:p>
          <a:endParaRPr lang="en-US"/>
        </a:p>
      </dgm:t>
    </dgm:pt>
    <dgm:pt modelId="{509081CD-1830-48EC-B47A-C25B19968719}">
      <dgm:prSet phldrT="[Text]"/>
      <dgm:spPr/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Step 2: Resource Plan: What do I need to GO?</a:t>
          </a:r>
          <a:endParaRPr lang="en-US" dirty="0">
            <a:latin typeface="Arial Black" panose="020B0A04020102020204" pitchFamily="34" charset="0"/>
          </a:endParaRPr>
        </a:p>
      </dgm:t>
    </dgm:pt>
    <dgm:pt modelId="{D9196BCC-1400-4821-8CBA-7154CF991EBA}" type="sibTrans" cxnId="{AC0569CB-46DB-4B20-A2BA-3DAB5F372020}">
      <dgm:prSet/>
      <dgm:spPr/>
      <dgm:t>
        <a:bodyPr/>
        <a:lstStyle/>
        <a:p>
          <a:endParaRPr lang="en-US"/>
        </a:p>
      </dgm:t>
    </dgm:pt>
    <dgm:pt modelId="{8582692A-9A31-4CC9-9FAD-E303782F16F7}" type="parTrans" cxnId="{AC0569CB-46DB-4B20-A2BA-3DAB5F372020}">
      <dgm:prSet/>
      <dgm:spPr/>
      <dgm:t>
        <a:bodyPr/>
        <a:lstStyle/>
        <a:p>
          <a:endParaRPr lang="en-US"/>
        </a:p>
      </dgm:t>
    </dgm:pt>
    <dgm:pt modelId="{D1D0F6D3-856E-493E-9E0B-8E000EE0B007}">
      <dgm:prSet/>
      <dgm:spPr/>
      <dgm:t>
        <a:bodyPr/>
        <a:lstStyle/>
        <a:p>
          <a:r>
            <a:rPr lang="en-US" dirty="0" smtClean="0"/>
            <a:t>Create an opening balance worksheet</a:t>
          </a:r>
          <a:endParaRPr lang="en-US" dirty="0"/>
        </a:p>
      </dgm:t>
    </dgm:pt>
    <dgm:pt modelId="{C15CDB84-06A9-41C8-8065-7435A43CEADC}" type="parTrans" cxnId="{E4D3E279-3B27-456A-AB36-78C068DA7A34}">
      <dgm:prSet/>
      <dgm:spPr/>
      <dgm:t>
        <a:bodyPr/>
        <a:lstStyle/>
        <a:p>
          <a:endParaRPr lang="en-US"/>
        </a:p>
      </dgm:t>
    </dgm:pt>
    <dgm:pt modelId="{CC756701-D8BE-475B-86C8-AEA5B91D5E2A}" type="sibTrans" cxnId="{E4D3E279-3B27-456A-AB36-78C068DA7A34}">
      <dgm:prSet/>
      <dgm:spPr/>
      <dgm:t>
        <a:bodyPr/>
        <a:lstStyle/>
        <a:p>
          <a:endParaRPr lang="en-US"/>
        </a:p>
      </dgm:t>
    </dgm:pt>
    <dgm:pt modelId="{FEA1F190-3AE4-4028-9C9E-81D3A589AF1A}">
      <dgm:prSet/>
      <dgm:spPr/>
      <dgm:t>
        <a:bodyPr anchor="ctr"/>
        <a:lstStyle/>
        <a:p>
          <a:r>
            <a:rPr lang="en-US" dirty="0" smtClean="0"/>
            <a:t>Self-Assessment: Is business ownership a good fit?</a:t>
          </a:r>
          <a:endParaRPr lang="en-US" dirty="0"/>
        </a:p>
      </dgm:t>
    </dgm:pt>
    <dgm:pt modelId="{2F34787B-BA2B-4C04-9F3C-F61041778F22}" type="parTrans" cxnId="{1C5EC746-08F2-4BE1-BC79-683B0F0A40E3}">
      <dgm:prSet/>
      <dgm:spPr/>
      <dgm:t>
        <a:bodyPr/>
        <a:lstStyle/>
        <a:p>
          <a:endParaRPr lang="en-US"/>
        </a:p>
      </dgm:t>
    </dgm:pt>
    <dgm:pt modelId="{5A57DEA8-B4FA-4165-AEA1-462CCD6246E4}" type="sibTrans" cxnId="{1C5EC746-08F2-4BE1-BC79-683B0F0A40E3}">
      <dgm:prSet/>
      <dgm:spPr/>
      <dgm:t>
        <a:bodyPr/>
        <a:lstStyle/>
        <a:p>
          <a:endParaRPr lang="en-US"/>
        </a:p>
      </dgm:t>
    </dgm:pt>
    <dgm:pt modelId="{4BEDCEA2-2828-49BA-84EE-F8595847E50F}">
      <dgm:prSet/>
      <dgm:spPr/>
      <dgm:t>
        <a:bodyPr anchor="ctr"/>
        <a:lstStyle/>
        <a:p>
          <a:r>
            <a:rPr lang="en-US" dirty="0" smtClean="0"/>
            <a:t>More research, planning, and detailed financials</a:t>
          </a:r>
          <a:endParaRPr lang="en-US" dirty="0"/>
        </a:p>
      </dgm:t>
    </dgm:pt>
    <dgm:pt modelId="{6AAB77C1-6FF8-433D-9ED9-0150CF5CE761}" type="sibTrans" cxnId="{422408D5-5A23-427C-BA09-1C3048B701A9}">
      <dgm:prSet/>
      <dgm:spPr/>
      <dgm:t>
        <a:bodyPr/>
        <a:lstStyle/>
        <a:p>
          <a:endParaRPr lang="en-US"/>
        </a:p>
      </dgm:t>
    </dgm:pt>
    <dgm:pt modelId="{24224EAA-0C50-4F3A-A30E-E61F93310B5E}" type="parTrans" cxnId="{422408D5-5A23-427C-BA09-1C3048B701A9}">
      <dgm:prSet/>
      <dgm:spPr/>
      <dgm:t>
        <a:bodyPr/>
        <a:lstStyle/>
        <a:p>
          <a:endParaRPr lang="en-US"/>
        </a:p>
      </dgm:t>
    </dgm:pt>
    <dgm:pt modelId="{3626C2EE-86AB-48B1-8F49-A563F19D8E0C}">
      <dgm:prSet/>
      <dgm:spPr/>
      <dgm:t>
        <a:bodyPr/>
        <a:lstStyle/>
        <a:p>
          <a:r>
            <a:rPr lang="en-US" dirty="0" smtClean="0"/>
            <a:t>Begin a long term relationship with a banker</a:t>
          </a:r>
          <a:endParaRPr lang="en-US" dirty="0"/>
        </a:p>
      </dgm:t>
    </dgm:pt>
    <dgm:pt modelId="{C1169548-92F5-430B-A612-72F3934131C5}" type="parTrans" cxnId="{EBCC798F-6207-4486-981F-8382BFA2DDEC}">
      <dgm:prSet/>
      <dgm:spPr/>
      <dgm:t>
        <a:bodyPr/>
        <a:lstStyle/>
        <a:p>
          <a:endParaRPr lang="en-US"/>
        </a:p>
      </dgm:t>
    </dgm:pt>
    <dgm:pt modelId="{573B6A5A-A675-4D20-B08B-A55ADAA46602}" type="sibTrans" cxnId="{EBCC798F-6207-4486-981F-8382BFA2DDEC}">
      <dgm:prSet/>
      <dgm:spPr/>
      <dgm:t>
        <a:bodyPr/>
        <a:lstStyle/>
        <a:p>
          <a:endParaRPr lang="en-US"/>
        </a:p>
      </dgm:t>
    </dgm:pt>
    <dgm:pt modelId="{4215C894-80D4-4599-83AD-1DBB95D52CA6}">
      <dgm:prSet/>
      <dgm:spPr/>
      <dgm:t>
        <a:bodyPr anchor="ctr"/>
        <a:lstStyle/>
        <a:p>
          <a:r>
            <a:rPr lang="en-US" dirty="0" smtClean="0"/>
            <a:t>Collaborate with bankers and investors</a:t>
          </a:r>
          <a:endParaRPr lang="en-US" dirty="0"/>
        </a:p>
      </dgm:t>
    </dgm:pt>
    <dgm:pt modelId="{C7CC8994-DEFD-47EF-AFFD-394530331959}" type="parTrans" cxnId="{10131BF9-865E-4B0D-BD75-846EB1E7DB25}">
      <dgm:prSet/>
      <dgm:spPr/>
      <dgm:t>
        <a:bodyPr/>
        <a:lstStyle/>
        <a:p>
          <a:endParaRPr lang="en-US"/>
        </a:p>
      </dgm:t>
    </dgm:pt>
    <dgm:pt modelId="{415DE33C-9D92-49ED-B5ED-6507C8218C4D}" type="sibTrans" cxnId="{10131BF9-865E-4B0D-BD75-846EB1E7DB25}">
      <dgm:prSet/>
      <dgm:spPr/>
      <dgm:t>
        <a:bodyPr/>
        <a:lstStyle/>
        <a:p>
          <a:endParaRPr lang="en-US"/>
        </a:p>
      </dgm:t>
    </dgm:pt>
    <dgm:pt modelId="{E4C08938-8A10-4DE8-9372-EEEE71A05DD5}">
      <dgm:prSet/>
      <dgm:spPr/>
      <dgm:t>
        <a:bodyPr anchor="ctr"/>
        <a:lstStyle/>
        <a:p>
          <a:r>
            <a:rPr lang="en-US" dirty="0" smtClean="0"/>
            <a:t>Preliminary research and planning</a:t>
          </a:r>
          <a:endParaRPr lang="en-US" dirty="0"/>
        </a:p>
      </dgm:t>
    </dgm:pt>
    <dgm:pt modelId="{669AF447-2157-4F2B-BFCE-66966E1535E6}" type="sibTrans" cxnId="{507203EE-6C59-44B3-9EE4-346C9680038A}">
      <dgm:prSet/>
      <dgm:spPr/>
      <dgm:t>
        <a:bodyPr/>
        <a:lstStyle/>
        <a:p>
          <a:endParaRPr lang="en-US"/>
        </a:p>
      </dgm:t>
    </dgm:pt>
    <dgm:pt modelId="{36ADCC75-1DFB-4A44-A69E-AE19527852E5}" type="parTrans" cxnId="{507203EE-6C59-44B3-9EE4-346C9680038A}">
      <dgm:prSet/>
      <dgm:spPr/>
      <dgm:t>
        <a:bodyPr/>
        <a:lstStyle/>
        <a:p>
          <a:endParaRPr lang="en-US"/>
        </a:p>
      </dgm:t>
    </dgm:pt>
    <dgm:pt modelId="{1FDA9AE7-53C3-414B-9F42-6CA848CB734F}">
      <dgm:prSet/>
      <dgm:spPr/>
      <dgm:t>
        <a:bodyPr anchor="ctr"/>
        <a:lstStyle/>
        <a:p>
          <a:r>
            <a:rPr lang="en-US" dirty="0" smtClean="0"/>
            <a:t>Update a living document that changes with the times</a:t>
          </a:r>
          <a:endParaRPr lang="en-US" dirty="0"/>
        </a:p>
      </dgm:t>
    </dgm:pt>
    <dgm:pt modelId="{11B515C0-1A15-43BC-9CAE-837E69663EC3}" type="sibTrans" cxnId="{15DEDC27-EC99-4A20-941D-B83B5C9EFB87}">
      <dgm:prSet/>
      <dgm:spPr/>
      <dgm:t>
        <a:bodyPr/>
        <a:lstStyle/>
        <a:p>
          <a:endParaRPr lang="en-US"/>
        </a:p>
      </dgm:t>
    </dgm:pt>
    <dgm:pt modelId="{049FC1E4-D862-4364-A54C-D2BFBA73F057}" type="parTrans" cxnId="{15DEDC27-EC99-4A20-941D-B83B5C9EFB87}">
      <dgm:prSet/>
      <dgm:spPr/>
      <dgm:t>
        <a:bodyPr/>
        <a:lstStyle/>
        <a:p>
          <a:endParaRPr lang="en-US"/>
        </a:p>
      </dgm:t>
    </dgm:pt>
    <dgm:pt modelId="{74126FC1-80B8-45B1-A6D4-7078F99676F5}" type="pres">
      <dgm:prSet presAssocID="{CA44906B-8608-4567-BB65-C4B9BC9367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27C8ED-544C-4D1B-B911-9556CD8E0927}" type="pres">
      <dgm:prSet presAssocID="{CA48EAF7-C71D-472D-B67E-6F69AFD69CC0}" presName="linNode" presStyleCnt="0"/>
      <dgm:spPr/>
      <dgm:t>
        <a:bodyPr/>
        <a:lstStyle/>
        <a:p>
          <a:endParaRPr lang="en-US"/>
        </a:p>
      </dgm:t>
    </dgm:pt>
    <dgm:pt modelId="{5BE7C128-07BD-43ED-A8A1-4492590438FB}" type="pres">
      <dgm:prSet presAssocID="{CA48EAF7-C71D-472D-B67E-6F69AFD69CC0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CED08-BC3A-4A78-9930-71BB5515F145}" type="pres">
      <dgm:prSet presAssocID="{CA48EAF7-C71D-472D-B67E-6F69AFD69CC0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4A2AA-2F47-466B-9064-4C64E004B3AB}" type="pres">
      <dgm:prSet presAssocID="{8D67444D-86CA-4403-B2C4-B99684BA1FD6}" presName="spacing" presStyleCnt="0"/>
      <dgm:spPr/>
      <dgm:t>
        <a:bodyPr/>
        <a:lstStyle/>
        <a:p>
          <a:endParaRPr lang="en-US"/>
        </a:p>
      </dgm:t>
    </dgm:pt>
    <dgm:pt modelId="{4BEE804A-B3C5-4783-9C42-77E9CA413AFA}" type="pres">
      <dgm:prSet presAssocID="{509081CD-1830-48EC-B47A-C25B19968719}" presName="linNode" presStyleCnt="0"/>
      <dgm:spPr/>
      <dgm:t>
        <a:bodyPr/>
        <a:lstStyle/>
        <a:p>
          <a:endParaRPr lang="en-US"/>
        </a:p>
      </dgm:t>
    </dgm:pt>
    <dgm:pt modelId="{35A2B303-5F10-4F70-A028-D5C09B51AA8F}" type="pres">
      <dgm:prSet presAssocID="{509081CD-1830-48EC-B47A-C25B19968719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5BCF9-AF77-4D4D-9072-DF3D89AA8C8A}" type="pres">
      <dgm:prSet presAssocID="{509081CD-1830-48EC-B47A-C25B19968719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9A933-D717-4164-9A87-FFAE79ED28DD}" type="pres">
      <dgm:prSet presAssocID="{D9196BCC-1400-4821-8CBA-7154CF991EBA}" presName="spacing" presStyleCnt="0"/>
      <dgm:spPr/>
      <dgm:t>
        <a:bodyPr/>
        <a:lstStyle/>
        <a:p>
          <a:endParaRPr lang="en-US"/>
        </a:p>
      </dgm:t>
    </dgm:pt>
    <dgm:pt modelId="{2AEE9306-148E-4F57-B246-7563AA769E2C}" type="pres">
      <dgm:prSet presAssocID="{42AD1852-7FE2-4E96-BD22-128B801E75D2}" presName="linNode" presStyleCnt="0"/>
      <dgm:spPr/>
      <dgm:t>
        <a:bodyPr/>
        <a:lstStyle/>
        <a:p>
          <a:endParaRPr lang="en-US"/>
        </a:p>
      </dgm:t>
    </dgm:pt>
    <dgm:pt modelId="{0854B5A2-259B-45E8-934B-EA3DCE8BCC7A}" type="pres">
      <dgm:prSet presAssocID="{42AD1852-7FE2-4E96-BD22-128B801E75D2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87FD5-2621-47F9-8D24-D4390CFA9D3B}" type="pres">
      <dgm:prSet presAssocID="{42AD1852-7FE2-4E96-BD22-128B801E75D2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26364-BD32-4B5F-9159-F4F9C8252364}" type="pres">
      <dgm:prSet presAssocID="{3951D9D0-551A-42F2-BAEA-24A936199468}" presName="spacing" presStyleCnt="0"/>
      <dgm:spPr/>
      <dgm:t>
        <a:bodyPr/>
        <a:lstStyle/>
        <a:p>
          <a:endParaRPr lang="en-US"/>
        </a:p>
      </dgm:t>
    </dgm:pt>
    <dgm:pt modelId="{7973527A-3864-49B7-B403-BD8AB3740559}" type="pres">
      <dgm:prSet presAssocID="{3EE547DE-2AC8-4545-89D4-0CB1FE38BAAB}" presName="linNode" presStyleCnt="0"/>
      <dgm:spPr/>
      <dgm:t>
        <a:bodyPr/>
        <a:lstStyle/>
        <a:p>
          <a:endParaRPr lang="en-US"/>
        </a:p>
      </dgm:t>
    </dgm:pt>
    <dgm:pt modelId="{9EDB2EB5-63AC-41F8-A6DE-BAFAD3DDFE2E}" type="pres">
      <dgm:prSet presAssocID="{3EE547DE-2AC8-4545-89D4-0CB1FE38BAAB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9049C-C6AC-4DCC-95BA-4EC8CBEF63B7}" type="pres">
      <dgm:prSet presAssocID="{3EE547DE-2AC8-4545-89D4-0CB1FE38BAA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5053F-4FFC-41FD-AB9F-8A659DD476D0}" type="presOf" srcId="{3EE547DE-2AC8-4545-89D4-0CB1FE38BAAB}" destId="{9EDB2EB5-63AC-41F8-A6DE-BAFAD3DDFE2E}" srcOrd="0" destOrd="0" presId="urn:microsoft.com/office/officeart/2005/8/layout/vList6"/>
    <dgm:cxn modelId="{507203EE-6C59-44B3-9EE4-346C9680038A}" srcId="{CA48EAF7-C71D-472D-B67E-6F69AFD69CC0}" destId="{E4C08938-8A10-4DE8-9372-EEEE71A05DD5}" srcOrd="0" destOrd="0" parTransId="{36ADCC75-1DFB-4A44-A69E-AE19527852E5}" sibTransId="{669AF447-2157-4F2B-BFCE-66966E1535E6}"/>
    <dgm:cxn modelId="{51FCB93C-03C1-43DB-B12A-35345F6EC12D}" type="presOf" srcId="{4215C894-80D4-4599-83AD-1DBB95D52CA6}" destId="{FAC87FD5-2621-47F9-8D24-D4390CFA9D3B}" srcOrd="0" destOrd="1" presId="urn:microsoft.com/office/officeart/2005/8/layout/vList6"/>
    <dgm:cxn modelId="{46C6CC0C-72DD-43BD-B539-25F0AEEFF13D}" srcId="{CA44906B-8608-4567-BB65-C4B9BC9367D5}" destId="{42AD1852-7FE2-4E96-BD22-128B801E75D2}" srcOrd="2" destOrd="0" parTransId="{B265553B-D10D-4C7F-BBB1-61E7EB292EBC}" sibTransId="{3951D9D0-551A-42F2-BAEA-24A936199468}"/>
    <dgm:cxn modelId="{BEE879F4-517C-43F8-B6F8-ACC6423657C3}" type="presOf" srcId="{3626C2EE-86AB-48B1-8F49-A563F19D8E0C}" destId="{8D25BCF9-AF77-4D4D-9072-DF3D89AA8C8A}" srcOrd="0" destOrd="1" presId="urn:microsoft.com/office/officeart/2005/8/layout/vList6"/>
    <dgm:cxn modelId="{AC0569CB-46DB-4B20-A2BA-3DAB5F372020}" srcId="{CA44906B-8608-4567-BB65-C4B9BC9367D5}" destId="{509081CD-1830-48EC-B47A-C25B19968719}" srcOrd="1" destOrd="0" parTransId="{8582692A-9A31-4CC9-9FAD-E303782F16F7}" sibTransId="{D9196BCC-1400-4821-8CBA-7154CF991EBA}"/>
    <dgm:cxn modelId="{10131BF9-865E-4B0D-BD75-846EB1E7DB25}" srcId="{42AD1852-7FE2-4E96-BD22-128B801E75D2}" destId="{4215C894-80D4-4599-83AD-1DBB95D52CA6}" srcOrd="1" destOrd="0" parTransId="{C7CC8994-DEFD-47EF-AFFD-394530331959}" sibTransId="{415DE33C-9D92-49ED-B5ED-6507C8218C4D}"/>
    <dgm:cxn modelId="{C4795A4B-6BD2-417B-ACB1-D319C1C4B175}" type="presOf" srcId="{4BEDCEA2-2828-49BA-84EE-F8595847E50F}" destId="{FAC87FD5-2621-47F9-8D24-D4390CFA9D3B}" srcOrd="0" destOrd="0" presId="urn:microsoft.com/office/officeart/2005/8/layout/vList6"/>
    <dgm:cxn modelId="{2381A090-EF40-4398-AF7A-B166FEAA5A70}" type="presOf" srcId="{E4C08938-8A10-4DE8-9372-EEEE71A05DD5}" destId="{395CED08-BC3A-4A78-9930-71BB5515F145}" srcOrd="0" destOrd="0" presId="urn:microsoft.com/office/officeart/2005/8/layout/vList6"/>
    <dgm:cxn modelId="{15DEDC27-EC99-4A20-941D-B83B5C9EFB87}" srcId="{3EE547DE-2AC8-4545-89D4-0CB1FE38BAAB}" destId="{1FDA9AE7-53C3-414B-9F42-6CA848CB734F}" srcOrd="0" destOrd="0" parTransId="{049FC1E4-D862-4364-A54C-D2BFBA73F057}" sibTransId="{11B515C0-1A15-43BC-9CAE-837E69663EC3}"/>
    <dgm:cxn modelId="{D80203F2-E6A8-48C3-A496-8BB54817FA53}" type="presOf" srcId="{42AD1852-7FE2-4E96-BD22-128B801E75D2}" destId="{0854B5A2-259B-45E8-934B-EA3DCE8BCC7A}" srcOrd="0" destOrd="0" presId="urn:microsoft.com/office/officeart/2005/8/layout/vList6"/>
    <dgm:cxn modelId="{485DC6EA-280E-4335-BE5A-496D04EDA7B7}" srcId="{CA44906B-8608-4567-BB65-C4B9BC9367D5}" destId="{CA48EAF7-C71D-472D-B67E-6F69AFD69CC0}" srcOrd="0" destOrd="0" parTransId="{DC6A387A-5EDF-4D54-8BC8-E188A59C766B}" sibTransId="{8D67444D-86CA-4403-B2C4-B99684BA1FD6}"/>
    <dgm:cxn modelId="{E4D3E279-3B27-456A-AB36-78C068DA7A34}" srcId="{509081CD-1830-48EC-B47A-C25B19968719}" destId="{D1D0F6D3-856E-493E-9E0B-8E000EE0B007}" srcOrd="0" destOrd="0" parTransId="{C15CDB84-06A9-41C8-8065-7435A43CEADC}" sibTransId="{CC756701-D8BE-475B-86C8-AEA5B91D5E2A}"/>
    <dgm:cxn modelId="{5974B097-4D34-407F-9F62-0632779DC860}" type="presOf" srcId="{1FDA9AE7-53C3-414B-9F42-6CA848CB734F}" destId="{26D9049C-C6AC-4DCC-95BA-4EC8CBEF63B7}" srcOrd="0" destOrd="0" presId="urn:microsoft.com/office/officeart/2005/8/layout/vList6"/>
    <dgm:cxn modelId="{A957C0D2-5179-4551-AD9D-ABDD7F59E7B3}" type="presOf" srcId="{CA44906B-8608-4567-BB65-C4B9BC9367D5}" destId="{74126FC1-80B8-45B1-A6D4-7078F99676F5}" srcOrd="0" destOrd="0" presId="urn:microsoft.com/office/officeart/2005/8/layout/vList6"/>
    <dgm:cxn modelId="{EA3106A8-EA4E-448A-A828-BF7DA56D51E2}" srcId="{CA44906B-8608-4567-BB65-C4B9BC9367D5}" destId="{3EE547DE-2AC8-4545-89D4-0CB1FE38BAAB}" srcOrd="3" destOrd="0" parTransId="{84F06B97-A6D3-4D13-82EF-75C3828D243E}" sibTransId="{EB72A4BC-C436-4557-94AF-BF0583DE6F80}"/>
    <dgm:cxn modelId="{422408D5-5A23-427C-BA09-1C3048B701A9}" srcId="{42AD1852-7FE2-4E96-BD22-128B801E75D2}" destId="{4BEDCEA2-2828-49BA-84EE-F8595847E50F}" srcOrd="0" destOrd="0" parTransId="{24224EAA-0C50-4F3A-A30E-E61F93310B5E}" sibTransId="{6AAB77C1-6FF8-433D-9ED9-0150CF5CE761}"/>
    <dgm:cxn modelId="{8247A400-BD8C-4D01-8BB4-9B6CBA3CB1B0}" type="presOf" srcId="{509081CD-1830-48EC-B47A-C25B19968719}" destId="{35A2B303-5F10-4F70-A028-D5C09B51AA8F}" srcOrd="0" destOrd="0" presId="urn:microsoft.com/office/officeart/2005/8/layout/vList6"/>
    <dgm:cxn modelId="{CE723658-9C99-424C-8E82-BCC5C3B984B0}" type="presOf" srcId="{CA48EAF7-C71D-472D-B67E-6F69AFD69CC0}" destId="{5BE7C128-07BD-43ED-A8A1-4492590438FB}" srcOrd="0" destOrd="0" presId="urn:microsoft.com/office/officeart/2005/8/layout/vList6"/>
    <dgm:cxn modelId="{92808309-178E-4E40-8D13-FE152DA117E6}" type="presOf" srcId="{FEA1F190-3AE4-4028-9C9E-81D3A589AF1A}" destId="{395CED08-BC3A-4A78-9930-71BB5515F145}" srcOrd="0" destOrd="1" presId="urn:microsoft.com/office/officeart/2005/8/layout/vList6"/>
    <dgm:cxn modelId="{1C5EC746-08F2-4BE1-BC79-683B0F0A40E3}" srcId="{CA48EAF7-C71D-472D-B67E-6F69AFD69CC0}" destId="{FEA1F190-3AE4-4028-9C9E-81D3A589AF1A}" srcOrd="1" destOrd="0" parTransId="{2F34787B-BA2B-4C04-9F3C-F61041778F22}" sibTransId="{5A57DEA8-B4FA-4165-AEA1-462CCD6246E4}"/>
    <dgm:cxn modelId="{EBCC798F-6207-4486-981F-8382BFA2DDEC}" srcId="{509081CD-1830-48EC-B47A-C25B19968719}" destId="{3626C2EE-86AB-48B1-8F49-A563F19D8E0C}" srcOrd="1" destOrd="0" parTransId="{C1169548-92F5-430B-A612-72F3934131C5}" sibTransId="{573B6A5A-A675-4D20-B08B-A55ADAA46602}"/>
    <dgm:cxn modelId="{278BC0E0-38E1-4B68-88B5-106607290BF0}" type="presOf" srcId="{D1D0F6D3-856E-493E-9E0B-8E000EE0B007}" destId="{8D25BCF9-AF77-4D4D-9072-DF3D89AA8C8A}" srcOrd="0" destOrd="0" presId="urn:microsoft.com/office/officeart/2005/8/layout/vList6"/>
    <dgm:cxn modelId="{5800EB70-1146-4C86-8D64-99654970CE3B}" type="presParOf" srcId="{74126FC1-80B8-45B1-A6D4-7078F99676F5}" destId="{BB27C8ED-544C-4D1B-B911-9556CD8E0927}" srcOrd="0" destOrd="0" presId="urn:microsoft.com/office/officeart/2005/8/layout/vList6"/>
    <dgm:cxn modelId="{496D94E1-88F9-4FCA-9A5F-F9E9C1A0CCF2}" type="presParOf" srcId="{BB27C8ED-544C-4D1B-B911-9556CD8E0927}" destId="{5BE7C128-07BD-43ED-A8A1-4492590438FB}" srcOrd="0" destOrd="0" presId="urn:microsoft.com/office/officeart/2005/8/layout/vList6"/>
    <dgm:cxn modelId="{92046286-A99C-44D1-A0FC-F52C382E9054}" type="presParOf" srcId="{BB27C8ED-544C-4D1B-B911-9556CD8E0927}" destId="{395CED08-BC3A-4A78-9930-71BB5515F145}" srcOrd="1" destOrd="0" presId="urn:microsoft.com/office/officeart/2005/8/layout/vList6"/>
    <dgm:cxn modelId="{AD7C6907-F2C6-45F9-B732-5BC14BA70652}" type="presParOf" srcId="{74126FC1-80B8-45B1-A6D4-7078F99676F5}" destId="{17F4A2AA-2F47-466B-9064-4C64E004B3AB}" srcOrd="1" destOrd="0" presId="urn:microsoft.com/office/officeart/2005/8/layout/vList6"/>
    <dgm:cxn modelId="{DC00909E-62AD-4135-8079-C246934D8A7D}" type="presParOf" srcId="{74126FC1-80B8-45B1-A6D4-7078F99676F5}" destId="{4BEE804A-B3C5-4783-9C42-77E9CA413AFA}" srcOrd="2" destOrd="0" presId="urn:microsoft.com/office/officeart/2005/8/layout/vList6"/>
    <dgm:cxn modelId="{163D3994-B38B-4EA9-8B19-0A3A1856BE88}" type="presParOf" srcId="{4BEE804A-B3C5-4783-9C42-77E9CA413AFA}" destId="{35A2B303-5F10-4F70-A028-D5C09B51AA8F}" srcOrd="0" destOrd="0" presId="urn:microsoft.com/office/officeart/2005/8/layout/vList6"/>
    <dgm:cxn modelId="{B7DBB864-92BB-4127-81B7-18BF9F8626F0}" type="presParOf" srcId="{4BEE804A-B3C5-4783-9C42-77E9CA413AFA}" destId="{8D25BCF9-AF77-4D4D-9072-DF3D89AA8C8A}" srcOrd="1" destOrd="0" presId="urn:microsoft.com/office/officeart/2005/8/layout/vList6"/>
    <dgm:cxn modelId="{2210FF4B-2893-4896-83BD-9323AABCCA61}" type="presParOf" srcId="{74126FC1-80B8-45B1-A6D4-7078F99676F5}" destId="{7E89A933-D717-4164-9A87-FFAE79ED28DD}" srcOrd="3" destOrd="0" presId="urn:microsoft.com/office/officeart/2005/8/layout/vList6"/>
    <dgm:cxn modelId="{5C858B73-EB87-49E6-A576-227E22DA8E94}" type="presParOf" srcId="{74126FC1-80B8-45B1-A6D4-7078F99676F5}" destId="{2AEE9306-148E-4F57-B246-7563AA769E2C}" srcOrd="4" destOrd="0" presId="urn:microsoft.com/office/officeart/2005/8/layout/vList6"/>
    <dgm:cxn modelId="{92EF962B-984E-4A4A-B63F-EECFD5F9B135}" type="presParOf" srcId="{2AEE9306-148E-4F57-B246-7563AA769E2C}" destId="{0854B5A2-259B-45E8-934B-EA3DCE8BCC7A}" srcOrd="0" destOrd="0" presId="urn:microsoft.com/office/officeart/2005/8/layout/vList6"/>
    <dgm:cxn modelId="{07378828-B4FB-4A97-8A62-4E8FBFB7D63B}" type="presParOf" srcId="{2AEE9306-148E-4F57-B246-7563AA769E2C}" destId="{FAC87FD5-2621-47F9-8D24-D4390CFA9D3B}" srcOrd="1" destOrd="0" presId="urn:microsoft.com/office/officeart/2005/8/layout/vList6"/>
    <dgm:cxn modelId="{D34F55E6-5E10-463C-81B2-2071758FC20D}" type="presParOf" srcId="{74126FC1-80B8-45B1-A6D4-7078F99676F5}" destId="{81026364-BD32-4B5F-9159-F4F9C8252364}" srcOrd="5" destOrd="0" presId="urn:microsoft.com/office/officeart/2005/8/layout/vList6"/>
    <dgm:cxn modelId="{F8F9F7A5-3C82-45AF-983C-2D72CEAF87F0}" type="presParOf" srcId="{74126FC1-80B8-45B1-A6D4-7078F99676F5}" destId="{7973527A-3864-49B7-B403-BD8AB3740559}" srcOrd="6" destOrd="0" presId="urn:microsoft.com/office/officeart/2005/8/layout/vList6"/>
    <dgm:cxn modelId="{3D1BD2FE-1127-4311-80AF-025A83BBFF4E}" type="presParOf" srcId="{7973527A-3864-49B7-B403-BD8AB3740559}" destId="{9EDB2EB5-63AC-41F8-A6DE-BAFAD3DDFE2E}" srcOrd="0" destOrd="0" presId="urn:microsoft.com/office/officeart/2005/8/layout/vList6"/>
    <dgm:cxn modelId="{15E2BB74-DEAD-4947-8312-A398175B70B3}" type="presParOf" srcId="{7973527A-3864-49B7-B403-BD8AB3740559}" destId="{26D9049C-C6AC-4DCC-95BA-4EC8CBEF63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CED08-BC3A-4A78-9930-71BB5515F145}">
      <dsp:nvSpPr>
        <dsp:cNvPr id="0" name=""/>
        <dsp:cNvSpPr/>
      </dsp:nvSpPr>
      <dsp:spPr>
        <a:xfrm>
          <a:off x="2647822" y="1362"/>
          <a:ext cx="3971734" cy="10810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Preliminary research and planning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Self-Assessment: Is business ownership a good fit?</a:t>
          </a:r>
          <a:endParaRPr lang="en-US" sz="1600" kern="1200" dirty="0"/>
        </a:p>
      </dsp:txBody>
      <dsp:txXfrm>
        <a:off x="2647822" y="136494"/>
        <a:ext cx="3566337" cy="810795"/>
      </dsp:txXfrm>
    </dsp:sp>
    <dsp:sp modelId="{5BE7C128-07BD-43ED-A8A1-4492590438FB}">
      <dsp:nvSpPr>
        <dsp:cNvPr id="0" name=""/>
        <dsp:cNvSpPr/>
      </dsp:nvSpPr>
      <dsp:spPr>
        <a:xfrm>
          <a:off x="0" y="1362"/>
          <a:ext cx="2647822" cy="10810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Step 1: Back-of-the-Napkin Plan: GO or NO GO? 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52773" y="54135"/>
        <a:ext cx="2542276" cy="975513"/>
      </dsp:txXfrm>
    </dsp:sp>
    <dsp:sp modelId="{8D25BCF9-AF77-4D4D-9072-DF3D89AA8C8A}">
      <dsp:nvSpPr>
        <dsp:cNvPr id="0" name=""/>
        <dsp:cNvSpPr/>
      </dsp:nvSpPr>
      <dsp:spPr>
        <a:xfrm>
          <a:off x="2647822" y="1190528"/>
          <a:ext cx="3971734" cy="10810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Create an opening balance worksheet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Begin a long term relationship with a banker</a:t>
          </a:r>
          <a:endParaRPr lang="en-US" sz="1600" kern="1200" dirty="0"/>
        </a:p>
      </dsp:txBody>
      <dsp:txXfrm>
        <a:off x="2647822" y="1325660"/>
        <a:ext cx="3566337" cy="810795"/>
      </dsp:txXfrm>
    </dsp:sp>
    <dsp:sp modelId="{35A2B303-5F10-4F70-A028-D5C09B51AA8F}">
      <dsp:nvSpPr>
        <dsp:cNvPr id="0" name=""/>
        <dsp:cNvSpPr/>
      </dsp:nvSpPr>
      <dsp:spPr>
        <a:xfrm>
          <a:off x="0" y="1190528"/>
          <a:ext cx="2647822" cy="108105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Step 2: Resource Plan: What do I need to GO?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52773" y="1243301"/>
        <a:ext cx="2542276" cy="975513"/>
      </dsp:txXfrm>
    </dsp:sp>
    <dsp:sp modelId="{FAC87FD5-2621-47F9-8D24-D4390CFA9D3B}">
      <dsp:nvSpPr>
        <dsp:cNvPr id="0" name=""/>
        <dsp:cNvSpPr/>
      </dsp:nvSpPr>
      <dsp:spPr>
        <a:xfrm>
          <a:off x="2647822" y="2379694"/>
          <a:ext cx="3971734" cy="10810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More research, planning, and detailed financials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Collaborate with bankers and investors</a:t>
          </a:r>
          <a:endParaRPr lang="en-US" sz="1600" kern="1200" dirty="0"/>
        </a:p>
      </dsp:txBody>
      <dsp:txXfrm>
        <a:off x="2647822" y="2514826"/>
        <a:ext cx="3566337" cy="810795"/>
      </dsp:txXfrm>
    </dsp:sp>
    <dsp:sp modelId="{0854B5A2-259B-45E8-934B-EA3DCE8BCC7A}">
      <dsp:nvSpPr>
        <dsp:cNvPr id="0" name=""/>
        <dsp:cNvSpPr/>
      </dsp:nvSpPr>
      <dsp:spPr>
        <a:xfrm>
          <a:off x="0" y="2379694"/>
          <a:ext cx="2647822" cy="108105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Step 3:  Business Plan: How will I finance my business?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52773" y="2432467"/>
        <a:ext cx="2542276" cy="975513"/>
      </dsp:txXfrm>
    </dsp:sp>
    <dsp:sp modelId="{26D9049C-C6AC-4DCC-95BA-4EC8CBEF63B7}">
      <dsp:nvSpPr>
        <dsp:cNvPr id="0" name=""/>
        <dsp:cNvSpPr/>
      </dsp:nvSpPr>
      <dsp:spPr>
        <a:xfrm>
          <a:off x="2647822" y="3568860"/>
          <a:ext cx="3971734" cy="10810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Update a living document that changes with the times</a:t>
          </a:r>
          <a:endParaRPr lang="en-US" sz="1600" kern="1200" dirty="0"/>
        </a:p>
      </dsp:txBody>
      <dsp:txXfrm>
        <a:off x="2647822" y="3703992"/>
        <a:ext cx="3566337" cy="810795"/>
      </dsp:txXfrm>
    </dsp:sp>
    <dsp:sp modelId="{9EDB2EB5-63AC-41F8-A6DE-BAFAD3DDFE2E}">
      <dsp:nvSpPr>
        <dsp:cNvPr id="0" name=""/>
        <dsp:cNvSpPr/>
      </dsp:nvSpPr>
      <dsp:spPr>
        <a:xfrm>
          <a:off x="0" y="3568860"/>
          <a:ext cx="2647822" cy="108105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Step 4: Action Plan: How will I manage a healthy business?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52773" y="3621633"/>
        <a:ext cx="2542276" cy="975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1640" y="0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AC9553F-8325-48F3-88F8-20F92DFA5E78}" type="datetimeFigureOut">
              <a:rPr lang="en-US"/>
              <a:pPr>
                <a:defRPr/>
              </a:pPr>
              <a:t>8/3/2018</a:t>
            </a:fld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01146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1640" y="6601146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B047D20-1039-4F42-A041-A23D1B3D5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91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231640" y="0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739E7EF-DD00-4771-9338-3E617D22D772}" type="datetimeFigureOut">
              <a:rPr lang="en-US"/>
              <a:pPr>
                <a:defRPr/>
              </a:pPr>
              <a:t>8/3/2018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520700"/>
            <a:ext cx="34766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23608" y="3301761"/>
            <a:ext cx="7388860" cy="312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6601146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231640" y="6601146"/>
            <a:ext cx="4002299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A4401F7-0D4C-4C9B-8DF3-9D8D69B46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63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DCA4D0-FB96-4EB8-A160-4629F0A3447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94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1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331A1-0829-4438-9058-154CD6FDA2B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40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72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 typeface="Calibri" pitchFamily="34" charset="0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11FEB-7080-48A1-B6C9-BE179CA741B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8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28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331A1-0829-4438-9058-154CD6FDA2B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4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44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 typeface="Calibri" pitchFamily="34" charset="0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11FEB-7080-48A1-B6C9-BE179CA741B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9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69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255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E4CA33-C9F9-43DE-80A9-45C80082B5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8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4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4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331A1-0829-4438-9058-154CD6FDA2B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3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401F7-0D4C-4C9B-8DF3-9D8D69B4687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42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331A1-0829-4438-9058-154CD6FDA2B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6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331A1-0829-4438-9058-154CD6FDA2B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8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yan aller\Documents\My Dropbox\DRC\FDIC Finals\Final Package\SOURCE\PPT Template Images\title_bkdg_sbas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F677-02B4-4418-AD8E-E97B791D8EDF}" type="datetime1">
              <a:rPr lang="en-US"/>
              <a:pPr>
                <a:defRPr/>
              </a:pPr>
              <a:t>8/3/2018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CA994-CC67-4277-8BEB-4FF7E95ED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yan aller\Documents\My Dropbox\DRC\FDIC Finals\Final Package\SOURCE\PPT Template Images\pages_bkdg_sbas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6019800" y="6400800"/>
            <a:ext cx="24384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bg1"/>
                </a:solidFill>
                <a:latin typeface="Helvetica Neue"/>
                <a:ea typeface="+mn-ea"/>
                <a:cs typeface="Helvetica Neue"/>
              </a:rPr>
              <a:t>Planning </a:t>
            </a:r>
            <a:r>
              <a:rPr lang="en-US" sz="1050" b="1" baseline="0" dirty="0" smtClean="0">
                <a:solidFill>
                  <a:schemeClr val="bg1"/>
                </a:solidFill>
                <a:latin typeface="Helvetica Neue"/>
                <a:ea typeface="+mn-ea"/>
                <a:cs typeface="Helvetica Neue"/>
              </a:rPr>
              <a:t> </a:t>
            </a:r>
            <a:r>
              <a:rPr lang="en-US" sz="1050" b="1" dirty="0" smtClean="0">
                <a:solidFill>
                  <a:schemeClr val="bg1"/>
                </a:solidFill>
                <a:latin typeface="Helvetica Neue"/>
                <a:ea typeface="+mn-ea"/>
                <a:cs typeface="Helvetica Neue"/>
              </a:rPr>
              <a:t>for a Healthy Business</a:t>
            </a:r>
            <a:endParaRPr lang="en-US" sz="1050" b="1" dirty="0">
              <a:solidFill>
                <a:srgbClr val="132F5A"/>
              </a:solidFill>
              <a:latin typeface="Helvetica Neue"/>
              <a:ea typeface="+mn-ea"/>
              <a:cs typeface="Helvetica Neue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05800" y="6400800"/>
            <a:ext cx="381000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C99ACE61-E773-4F66-9D50-18F023141B8F}" type="slidenum">
              <a:rPr lang="en-US" sz="1000" b="1">
                <a:solidFill>
                  <a:srgbClr val="132F5A"/>
                </a:solidFill>
                <a:latin typeface="Helvetica Neue"/>
                <a:ea typeface="Helvetica Neue"/>
                <a:cs typeface="Helvetica Neue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132F5A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40" y="381001"/>
            <a:ext cx="8229600" cy="609600"/>
          </a:xfr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3600" b="1" spc="0" baseline="0">
                <a:solidFill>
                  <a:srgbClr val="C1961C"/>
                </a:solidFill>
                <a:effectLst/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50" y="1053661"/>
            <a:ext cx="8229600" cy="4267200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itchFamily="34" charset="0"/>
              <a:buChar char="•"/>
              <a:defRPr sz="3000" b="1">
                <a:solidFill>
                  <a:srgbClr val="132F5A"/>
                </a:solidFill>
                <a:latin typeface="Helvetica Neue"/>
                <a:cs typeface="Helvetica Neue"/>
              </a:defRPr>
            </a:lvl1pPr>
            <a:lvl2pPr>
              <a:spcAft>
                <a:spcPts val="600"/>
              </a:spcAft>
              <a:buFont typeface="Arial" pitchFamily="34" charset="0"/>
              <a:buChar char="•"/>
              <a:defRPr sz="2800" b="0" i="0">
                <a:solidFill>
                  <a:srgbClr val="002060"/>
                </a:solidFill>
                <a:latin typeface="Helvetica Neue"/>
                <a:cs typeface="Helvetica Neue"/>
              </a:defRPr>
            </a:lvl2pPr>
            <a:lvl3pPr>
              <a:spcAft>
                <a:spcPts val="600"/>
              </a:spcAft>
              <a:defRPr sz="2800" b="1" i="0">
                <a:solidFill>
                  <a:srgbClr val="002060"/>
                </a:solidFill>
                <a:latin typeface="Helvetica Neue"/>
                <a:cs typeface="Helvetica Neue"/>
              </a:defRPr>
            </a:lvl3pPr>
            <a:lvl4pPr>
              <a:defRPr sz="2800" b="1" i="0">
                <a:solidFill>
                  <a:srgbClr val="002060"/>
                </a:solidFill>
                <a:latin typeface="Helvetica Neue"/>
                <a:cs typeface="Helvetica Neue"/>
              </a:defRPr>
            </a:lvl4pPr>
            <a:lvl5pPr>
              <a:defRPr sz="2800">
                <a:solidFill>
                  <a:srgbClr val="002060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414C-C142-4B47-94ED-C33FE018684A}" type="datetime1">
              <a:rPr lang="en-US"/>
              <a:pPr>
                <a:defRPr/>
              </a:pPr>
              <a:t>8/3/2018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81" cy="685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81" y="0"/>
                </a:lnTo>
                <a:lnTo>
                  <a:pt x="9143981" y="6857986"/>
                </a:lnTo>
                <a:lnTo>
                  <a:pt x="0" y="6857986"/>
                </a:lnTo>
                <a:lnTo>
                  <a:pt x="0" y="0"/>
                </a:lnTo>
                <a:close/>
              </a:path>
            </a:pathLst>
          </a:custGeom>
          <a:solidFill>
            <a:srgbClr val="6B9E93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8380" y="1949865"/>
            <a:ext cx="8027238" cy="208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5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B9E9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D2F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8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B9E9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9538" y="1615741"/>
            <a:ext cx="3789679" cy="4330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rgbClr val="3D2F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70530" y="1709318"/>
            <a:ext cx="3780154" cy="4134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rgbClr val="3D2F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B9E9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5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3A2461AD-FB71-48F7-92AE-60ADAA4F6B89}" type="datetime1">
              <a:rPr lang="en-US"/>
              <a:pPr>
                <a:defRPr/>
              </a:pPr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CA958597-FD28-41CC-B201-CE91FB9D1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0" charset="-128"/>
          <a:cs typeface="Geneva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10" charset="-128"/>
          <a:cs typeface="Geneva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10" charset="-128"/>
          <a:cs typeface="Geneva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10" charset="-128"/>
          <a:cs typeface="Geneva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110" charset="-128"/>
          <a:cs typeface="Geneva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-110" charset="-128"/>
          <a:cs typeface="Geneva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110" charset="-128"/>
          <a:cs typeface="Geneva" pitchFamily="-110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/>
          <a:cs typeface="Genev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/>
          <a:cs typeface="Genev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/>
          <a:cs typeface="Genev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6581" y="477710"/>
            <a:ext cx="3810836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6B9E9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5655" y="1444079"/>
            <a:ext cx="8032688" cy="4734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D2F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83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agplan.umn.ed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5703" y="507244"/>
            <a:ext cx="3717076" cy="2123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-150" dirty="0" smtClean="0">
                <a:solidFill>
                  <a:srgbClr val="C1961C"/>
                </a:solidFill>
                <a:latin typeface="Helvetica Neue"/>
                <a:ea typeface="+mn-ea"/>
                <a:cs typeface="Helvetica Neue"/>
              </a:rPr>
              <a:t>Planning </a:t>
            </a:r>
            <a:r>
              <a:rPr lang="en-US" sz="4400" b="1" spc="-150" dirty="0" smtClean="0">
                <a:solidFill>
                  <a:schemeClr val="bg1"/>
                </a:solidFill>
                <a:latin typeface="Helvetica Neue"/>
                <a:ea typeface="+mn-ea"/>
                <a:cs typeface="Helvetica Neue"/>
              </a:rPr>
              <a:t>for a Healthy Business </a:t>
            </a:r>
            <a:endParaRPr lang="en-US" sz="3400" spc="-150" dirty="0">
              <a:solidFill>
                <a:schemeClr val="bg1"/>
              </a:solidFill>
              <a:latin typeface="Garamond" panose="02020404030301010803" pitchFamily="18" charset="0"/>
              <a:ea typeface="+mn-ea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t="6344" r="3690"/>
          <a:stretch/>
        </p:blipFill>
        <p:spPr>
          <a:xfrm>
            <a:off x="3972741" y="712692"/>
            <a:ext cx="5127178" cy="5303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41" y="2630902"/>
            <a:ext cx="363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"/>
              </a:rPr>
              <a:t>Field of Dreams:</a:t>
            </a:r>
          </a:p>
          <a:p>
            <a:r>
              <a:rPr lang="en-US" sz="2400" dirty="0" smtClean="0">
                <a:latin typeface="Helvetica Neue"/>
              </a:rPr>
              <a:t>Plan it and they will come</a:t>
            </a:r>
            <a:endParaRPr lang="en-US" sz="2400"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40" y="254880"/>
            <a:ext cx="82296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dirty="0" smtClean="0">
                <a:ea typeface="Helvetica Neue"/>
              </a:rPr>
              <a:t>Step 2: The Resource Plan, cont.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7" t="27866" r="40000" b="50044"/>
          <a:stretch/>
        </p:blipFill>
        <p:spPr bwMode="auto">
          <a:xfrm>
            <a:off x="7152808" y="4063718"/>
            <a:ext cx="1554480" cy="2103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15934" y="1087217"/>
            <a:ext cx="8446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</a:rPr>
              <a:t>See the bottom </a:t>
            </a:r>
            <a:r>
              <a:rPr lang="en-US" sz="2000" b="1" dirty="0">
                <a:solidFill>
                  <a:srgbClr val="CC9900"/>
                </a:solidFill>
              </a:rPr>
              <a:t>of page 9 in your workbook.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938" y="1702679"/>
            <a:ext cx="831835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400" u="sng" dirty="0" smtClean="0">
              <a:solidFill>
                <a:srgbClr val="1A3159"/>
              </a:solidFill>
            </a:endParaRPr>
          </a:p>
          <a:p>
            <a:pPr eaLnBrk="0" hangingPunct="0">
              <a:spcBef>
                <a:spcPts val="0"/>
              </a:spcBef>
              <a:spcAft>
                <a:spcPts val="600"/>
              </a:spcAft>
              <a:tabLst>
                <a:tab pos="7207250" algn="dec"/>
              </a:tabLst>
            </a:pPr>
            <a:r>
              <a:rPr lang="en-US" sz="28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Sophia’s </a:t>
            </a:r>
            <a:r>
              <a:rPr lang="en-US" sz="28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estimated start-up </a:t>
            </a:r>
            <a:r>
              <a:rPr lang="en-US" sz="28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c</a:t>
            </a:r>
            <a:r>
              <a:rPr lang="en-US" sz="28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osts:	$</a:t>
            </a:r>
            <a:r>
              <a:rPr lang="en-US" sz="28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21,000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tabLst>
                <a:tab pos="7207250" algn="dec"/>
              </a:tabLst>
            </a:pPr>
            <a:r>
              <a:rPr lang="en-US" sz="28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Sophia’s share </a:t>
            </a:r>
            <a:r>
              <a:rPr lang="en-US" sz="28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(owner </a:t>
            </a:r>
            <a:r>
              <a:rPr lang="en-US" sz="28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e</a:t>
            </a:r>
            <a:r>
              <a:rPr lang="en-US" sz="28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quity)          </a:t>
            </a:r>
            <a:r>
              <a:rPr lang="en-US" sz="28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	</a:t>
            </a:r>
            <a:r>
              <a:rPr lang="en-US" sz="28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- 7,000</a:t>
            </a:r>
            <a:endParaRPr lang="en-US" sz="2800" dirty="0">
              <a:solidFill>
                <a:srgbClr val="132F5A"/>
              </a:solidFill>
              <a:latin typeface="Helvetica Neue"/>
              <a:ea typeface="Geneva" pitchFamily="-110" charset="-128"/>
              <a:cs typeface="Helvetica Neue"/>
            </a:endParaRPr>
          </a:p>
          <a:p>
            <a:pPr eaLnBrk="0" hangingPunct="0">
              <a:spcBef>
                <a:spcPts val="0"/>
              </a:spcBef>
              <a:spcAft>
                <a:spcPts val="600"/>
              </a:spcAft>
              <a:tabLst>
                <a:tab pos="7207250" algn="dec"/>
              </a:tabLst>
            </a:pPr>
            <a:r>
              <a:rPr lang="en-US" sz="2800" b="1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What Sophia needs to </a:t>
            </a:r>
            <a:r>
              <a:rPr lang="en-US" sz="2800" b="1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raise:       </a:t>
            </a:r>
            <a:r>
              <a:rPr lang="en-US" sz="2800" b="1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	$14,000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tabLst>
                <a:tab pos="6858000" algn="dec"/>
              </a:tabLst>
            </a:pPr>
            <a:endParaRPr lang="en-US" sz="2800" dirty="0">
              <a:solidFill>
                <a:srgbClr val="132F5A"/>
              </a:solidFill>
              <a:latin typeface="Helvetica Neue"/>
              <a:ea typeface="Geneva" pitchFamily="-110" charset="-128"/>
              <a:cs typeface="Helvetica Neue"/>
            </a:endParaRPr>
          </a:p>
          <a:p>
            <a:pPr>
              <a:tabLst>
                <a:tab pos="6858000" algn="dec"/>
              </a:tabLst>
            </a:pPr>
            <a:endParaRPr lang="en-US" sz="2400" dirty="0">
              <a:solidFill>
                <a:srgbClr val="1A3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Resource Planning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7" y="1053661"/>
            <a:ext cx="8347075" cy="509164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Interview </a:t>
            </a:r>
            <a:r>
              <a:rPr lang="en-US" sz="2400" dirty="0"/>
              <a:t>stakeholders, competitors, and other business </a:t>
            </a:r>
            <a:r>
              <a:rPr lang="en-US" sz="2400" dirty="0" smtClean="0"/>
              <a:t>owners for ideas. 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300" b="0" dirty="0"/>
              <a:t>Ideal </a:t>
            </a:r>
            <a:r>
              <a:rPr lang="en-US" sz="2300" b="0" dirty="0" smtClean="0"/>
              <a:t>locations (</a:t>
            </a:r>
            <a:r>
              <a:rPr lang="en-US" sz="2300" b="0" i="1" dirty="0"/>
              <a:t>o</a:t>
            </a:r>
            <a:r>
              <a:rPr lang="en-US" sz="2300" b="0" i="1" dirty="0" smtClean="0"/>
              <a:t>n the farm)</a:t>
            </a:r>
            <a:endParaRPr lang="en-US" sz="2300" b="0" dirty="0"/>
          </a:p>
          <a:p>
            <a:pPr>
              <a:spcBef>
                <a:spcPts val="0"/>
              </a:spcBef>
            </a:pPr>
            <a:r>
              <a:rPr lang="en-US" sz="2300" b="0" dirty="0"/>
              <a:t>Locating discounted equipment and supplies</a:t>
            </a:r>
          </a:p>
          <a:p>
            <a:pPr>
              <a:spcBef>
                <a:spcPts val="0"/>
              </a:spcBef>
            </a:pPr>
            <a:r>
              <a:rPr lang="en-US" sz="2300" b="0" dirty="0" smtClean="0"/>
              <a:t>Pros </a:t>
            </a:r>
            <a:r>
              <a:rPr lang="en-US" sz="2300" b="0" dirty="0"/>
              <a:t>and cons of buying in bulk (too much inventory affects cash flow)</a:t>
            </a:r>
          </a:p>
          <a:p>
            <a:pPr>
              <a:spcBef>
                <a:spcPts val="0"/>
              </a:spcBef>
            </a:pPr>
            <a:r>
              <a:rPr lang="en-US" sz="2300" b="0" dirty="0"/>
              <a:t>Fair wages and benefits for employees </a:t>
            </a:r>
          </a:p>
          <a:p>
            <a:pPr>
              <a:spcBef>
                <a:spcPts val="0"/>
              </a:spcBef>
            </a:pPr>
            <a:r>
              <a:rPr lang="en-US" sz="2300" b="0" dirty="0"/>
              <a:t>Federal, </a:t>
            </a:r>
            <a:r>
              <a:rPr lang="en-US" sz="2300" b="0" dirty="0" smtClean="0"/>
              <a:t>state</a:t>
            </a:r>
            <a:r>
              <a:rPr lang="en-US" sz="2300" b="0" dirty="0"/>
              <a:t>, </a:t>
            </a:r>
            <a:r>
              <a:rPr lang="en-US" sz="2300" b="0" dirty="0" smtClean="0"/>
              <a:t>local, </a:t>
            </a:r>
            <a:r>
              <a:rPr lang="en-US" sz="2300" b="0" dirty="0"/>
              <a:t>and </a:t>
            </a:r>
            <a:r>
              <a:rPr lang="en-US" sz="2300" b="0" dirty="0" smtClean="0"/>
              <a:t>sales </a:t>
            </a:r>
            <a:r>
              <a:rPr lang="en-US" sz="2300" b="0" dirty="0"/>
              <a:t>t</a:t>
            </a:r>
            <a:r>
              <a:rPr lang="en-US" sz="2300" b="0" dirty="0" smtClean="0"/>
              <a:t>axes</a:t>
            </a:r>
            <a:endParaRPr lang="en-US" sz="2300" b="0" dirty="0"/>
          </a:p>
          <a:p>
            <a:pPr>
              <a:spcBef>
                <a:spcPts val="0"/>
              </a:spcBef>
            </a:pPr>
            <a:r>
              <a:rPr lang="en-US" sz="2300" b="0" dirty="0"/>
              <a:t>Insurance</a:t>
            </a:r>
          </a:p>
          <a:p>
            <a:pPr>
              <a:spcBef>
                <a:spcPts val="0"/>
              </a:spcBef>
            </a:pPr>
            <a:r>
              <a:rPr lang="en-US" sz="2300" b="0" dirty="0"/>
              <a:t>Pay for services (such as website design and hosting</a:t>
            </a:r>
            <a:r>
              <a:rPr lang="en-US" sz="2300" b="0" dirty="0" smtClean="0"/>
              <a:t>)- pay </a:t>
            </a:r>
            <a:r>
              <a:rPr lang="en-US" sz="2300" b="0" dirty="0"/>
              <a:t>more up front or pay higher monthly installments? </a:t>
            </a:r>
          </a:p>
          <a:p>
            <a:pPr>
              <a:spcBef>
                <a:spcPts val="0"/>
              </a:spcBef>
            </a:pPr>
            <a:r>
              <a:rPr lang="en-US" sz="2300" b="0" dirty="0"/>
              <a:t>Am I ready to go on to the next step?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408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828" y="362456"/>
            <a:ext cx="82296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dirty="0" smtClean="0">
                <a:ea typeface="Helvetica Neue"/>
              </a:rPr>
              <a:t>Step 3: The Business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625" y="1644989"/>
            <a:ext cx="5390095" cy="4029080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n-US" sz="2400" b="0" dirty="0"/>
              <a:t>Tells a story that makes your idea come </a:t>
            </a:r>
            <a:r>
              <a:rPr lang="en-US" sz="2400" b="0" dirty="0" smtClean="0"/>
              <a:t>alive (Mission/Description)</a:t>
            </a:r>
            <a:endParaRPr lang="en-US" sz="2400" b="0" dirty="0"/>
          </a:p>
          <a:p>
            <a:pPr>
              <a:spcBef>
                <a:spcPts val="0"/>
              </a:spcBef>
            </a:pPr>
            <a:r>
              <a:rPr lang="en-US" sz="2400" b="0" dirty="0"/>
              <a:t>Convinces others to make a stake in you </a:t>
            </a:r>
            <a:r>
              <a:rPr lang="en-US" sz="2400" b="0" dirty="0" smtClean="0"/>
              <a:t>(Marketing)</a:t>
            </a:r>
            <a:endParaRPr lang="en-US" sz="2400" b="0" dirty="0"/>
          </a:p>
          <a:p>
            <a:pPr>
              <a:spcBef>
                <a:spcPts val="0"/>
              </a:spcBef>
            </a:pPr>
            <a:r>
              <a:rPr lang="en-US" sz="2400" b="0" dirty="0"/>
              <a:t>Projects three years into </a:t>
            </a:r>
            <a:r>
              <a:rPr lang="en-US" sz="2400" b="0" dirty="0" smtClean="0"/>
              <a:t>future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0" dirty="0" smtClean="0"/>
              <a:t>	(Finance)</a:t>
            </a:r>
            <a:endParaRPr lang="en-US" sz="2400" b="0" dirty="0"/>
          </a:p>
          <a:p>
            <a:pPr>
              <a:spcBef>
                <a:spcPts val="0"/>
              </a:spcBef>
            </a:pPr>
            <a:r>
              <a:rPr lang="en-US" sz="2400" b="0" dirty="0"/>
              <a:t>Clearly outlines business development plans in financial </a:t>
            </a:r>
            <a:r>
              <a:rPr lang="en-US" sz="2400" b="0" dirty="0" smtClean="0"/>
              <a:t>terms (Operations)</a:t>
            </a:r>
            <a:endParaRPr lang="en-US" sz="2400" b="0" dirty="0"/>
          </a:p>
        </p:txBody>
      </p:sp>
      <p:pic>
        <p:nvPicPr>
          <p:cNvPr id="8" name="Picture 2" descr="C:\Users\Bruce Soule\AppData\Local\Microsoft\Windows\Temporary Internet Files\Content.IE5\3DHFEN1G\MP90043129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213" y="1544992"/>
            <a:ext cx="2844800" cy="284638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15934" y="1093079"/>
            <a:ext cx="8446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</a:rPr>
              <a:t>See pages 13–14 in your </a:t>
            </a:r>
            <a:r>
              <a:rPr lang="en-US" sz="2000" b="1" dirty="0">
                <a:solidFill>
                  <a:srgbClr val="CC9900"/>
                </a:solidFill>
              </a:rPr>
              <a:t>workbook.</a:t>
            </a:r>
          </a:p>
        </p:txBody>
      </p:sp>
    </p:spTree>
    <p:extLst>
      <p:ext uri="{BB962C8B-B14F-4D97-AF65-F5344CB8AC3E}">
        <p14:creationId xmlns:p14="http://schemas.microsoft.com/office/powerpoint/2010/main" val="8056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Sophia’s Business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39" y="1178858"/>
            <a:ext cx="6669740" cy="50740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0" dirty="0"/>
              <a:t>Sophia and her family worked hard to raise her credit </a:t>
            </a:r>
            <a:r>
              <a:rPr lang="en-US" sz="2600" b="0" dirty="0" smtClean="0"/>
              <a:t>score.</a:t>
            </a:r>
            <a:endParaRPr lang="en-US" sz="2600" b="0" dirty="0"/>
          </a:p>
          <a:p>
            <a:pPr>
              <a:spcBef>
                <a:spcPts val="0"/>
              </a:spcBef>
            </a:pPr>
            <a:r>
              <a:rPr lang="en-US" sz="2600" b="0" dirty="0"/>
              <a:t>Sophia met with a banker </a:t>
            </a:r>
            <a:r>
              <a:rPr lang="en-US" sz="2600" b="0" dirty="0" smtClean="0"/>
              <a:t>several times to get feedback and advice. </a:t>
            </a:r>
          </a:p>
          <a:p>
            <a:pPr>
              <a:spcBef>
                <a:spcPts val="0"/>
              </a:spcBef>
            </a:pPr>
            <a:r>
              <a:rPr lang="en-US" sz="2600" b="0" dirty="0" smtClean="0"/>
              <a:t>She took </a:t>
            </a:r>
            <a:r>
              <a:rPr lang="en-US" sz="2600" b="0" dirty="0"/>
              <a:t>a class on business plan </a:t>
            </a:r>
            <a:r>
              <a:rPr lang="en-US" sz="2600" b="0" dirty="0" smtClean="0"/>
              <a:t>writing.</a:t>
            </a:r>
            <a:endParaRPr lang="en-US" sz="2600" b="0" dirty="0"/>
          </a:p>
          <a:p>
            <a:pPr>
              <a:spcBef>
                <a:spcPts val="0"/>
              </a:spcBef>
            </a:pPr>
            <a:r>
              <a:rPr lang="en-US" sz="2600" b="0" dirty="0"/>
              <a:t>Sophia shared her plan with family and friends. </a:t>
            </a:r>
          </a:p>
          <a:p>
            <a:pPr>
              <a:spcBef>
                <a:spcPts val="0"/>
              </a:spcBef>
            </a:pPr>
            <a:r>
              <a:rPr lang="en-US" sz="2600" b="0" dirty="0"/>
              <a:t>This process took time </a:t>
            </a:r>
            <a:r>
              <a:rPr lang="en-US" sz="2600" b="0" dirty="0" smtClean="0"/>
              <a:t>… and </a:t>
            </a:r>
            <a:r>
              <a:rPr lang="en-US" sz="2600" b="0" dirty="0"/>
              <a:t>it paid </a:t>
            </a:r>
            <a:r>
              <a:rPr lang="en-US" sz="2600" b="0" dirty="0" smtClean="0"/>
              <a:t>off! Family </a:t>
            </a:r>
            <a:r>
              <a:rPr lang="en-US" sz="2600" b="0" dirty="0"/>
              <a:t>and friends funded </a:t>
            </a:r>
            <a:r>
              <a:rPr lang="en-US" sz="2600" b="0" dirty="0" smtClean="0"/>
              <a:t>her start-up costs!</a:t>
            </a:r>
            <a:endParaRPr lang="en-US" sz="2600" b="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7" t="27866" r="40000" b="50044"/>
          <a:stretch/>
        </p:blipFill>
        <p:spPr bwMode="auto">
          <a:xfrm>
            <a:off x="7058679" y="11811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53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397825" y="381000"/>
            <a:ext cx="8229600" cy="6096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ea typeface="Helvetica Neue"/>
              </a:rPr>
              <a:t>Sources of Financial Support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88938" y="1443317"/>
            <a:ext cx="5737987" cy="4675936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sz="2600" b="0" dirty="0"/>
              <a:t>Angel </a:t>
            </a:r>
            <a:r>
              <a:rPr lang="en-US" sz="2600" b="0" dirty="0" smtClean="0"/>
              <a:t>investors</a:t>
            </a:r>
            <a:endParaRPr lang="en-US" sz="2600" b="0" dirty="0"/>
          </a:p>
          <a:p>
            <a:pPr>
              <a:spcBef>
                <a:spcPts val="0"/>
              </a:spcBef>
            </a:pPr>
            <a:r>
              <a:rPr lang="en-US" sz="2600" b="0" dirty="0"/>
              <a:t>Bootstrapping</a:t>
            </a:r>
          </a:p>
          <a:p>
            <a:pPr>
              <a:spcBef>
                <a:spcPts val="0"/>
              </a:spcBef>
            </a:pPr>
            <a:r>
              <a:rPr lang="en-US" sz="2600" b="0" dirty="0"/>
              <a:t>Crowdsourcing</a:t>
            </a:r>
          </a:p>
          <a:p>
            <a:pPr>
              <a:spcBef>
                <a:spcPts val="0"/>
              </a:spcBef>
            </a:pPr>
            <a:r>
              <a:rPr lang="en-US" sz="2600" b="0" dirty="0"/>
              <a:t>Friends and </a:t>
            </a:r>
            <a:r>
              <a:rPr lang="en-US" sz="2600" b="0" dirty="0" smtClean="0"/>
              <a:t>family </a:t>
            </a:r>
            <a:r>
              <a:rPr lang="en-US" sz="2600" b="0" dirty="0"/>
              <a:t>m</a:t>
            </a:r>
            <a:r>
              <a:rPr lang="en-US" sz="2600" b="0" dirty="0" smtClean="0"/>
              <a:t>embers</a:t>
            </a:r>
            <a:endParaRPr lang="en-US" sz="2600" b="0" dirty="0"/>
          </a:p>
          <a:p>
            <a:pPr>
              <a:spcBef>
                <a:spcPts val="0"/>
              </a:spcBef>
            </a:pPr>
            <a:r>
              <a:rPr lang="en-US" sz="2600" b="0" dirty="0"/>
              <a:t>Incubators</a:t>
            </a:r>
          </a:p>
          <a:p>
            <a:pPr>
              <a:spcBef>
                <a:spcPts val="0"/>
              </a:spcBef>
            </a:pPr>
            <a:r>
              <a:rPr lang="en-US" sz="2600" b="0" dirty="0"/>
              <a:t>Local and </a:t>
            </a:r>
            <a:r>
              <a:rPr lang="en-US" sz="2600" b="0" dirty="0" smtClean="0"/>
              <a:t>state economic development </a:t>
            </a:r>
            <a:r>
              <a:rPr lang="en-US" sz="2600" b="0" dirty="0"/>
              <a:t>o</a:t>
            </a:r>
            <a:r>
              <a:rPr lang="en-US" sz="2600" b="0" dirty="0" smtClean="0"/>
              <a:t>rganizations</a:t>
            </a:r>
            <a:endParaRPr lang="en-US" sz="2600" b="0" dirty="0"/>
          </a:p>
          <a:p>
            <a:pPr>
              <a:spcBef>
                <a:spcPts val="0"/>
              </a:spcBef>
            </a:pPr>
            <a:r>
              <a:rPr lang="en-US" sz="2600" b="0" dirty="0" smtClean="0"/>
              <a:t>Peer-to-peer lending</a:t>
            </a:r>
            <a:endParaRPr lang="en-US" sz="2600" b="0" dirty="0"/>
          </a:p>
          <a:p>
            <a:pPr>
              <a:spcBef>
                <a:spcPts val="0"/>
              </a:spcBef>
            </a:pPr>
            <a:r>
              <a:rPr lang="en-US" sz="2600" b="0" dirty="0"/>
              <a:t>Small </a:t>
            </a:r>
            <a:r>
              <a:rPr lang="en-US" sz="2600" b="0" dirty="0" smtClean="0"/>
              <a:t>business </a:t>
            </a:r>
            <a:r>
              <a:rPr lang="en-US" sz="2600" b="0" dirty="0"/>
              <a:t>l</a:t>
            </a:r>
            <a:r>
              <a:rPr lang="en-US" sz="2600" b="0" dirty="0" smtClean="0"/>
              <a:t>oans</a:t>
            </a:r>
            <a:endParaRPr lang="en-US" sz="2600" b="0" dirty="0"/>
          </a:p>
          <a:p>
            <a:pPr>
              <a:spcBef>
                <a:spcPts val="0"/>
              </a:spcBef>
            </a:pPr>
            <a:r>
              <a:rPr lang="en-US" sz="2600" b="0" dirty="0"/>
              <a:t>Venture </a:t>
            </a:r>
            <a:r>
              <a:rPr lang="en-US" sz="2600" b="0" dirty="0" smtClean="0"/>
              <a:t>capital</a:t>
            </a:r>
            <a:endParaRPr lang="en-US" sz="2600" b="0" dirty="0"/>
          </a:p>
        </p:txBody>
      </p:sp>
      <p:pic>
        <p:nvPicPr>
          <p:cNvPr id="3077" name="Picture 5" descr="C:\Users\Deborah\AppData\Local\Microsoft\Windows\Temporary Internet Files\Content.IE5\53TKV0ZK\MP9003872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925" y="1508851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825" y="980805"/>
            <a:ext cx="589185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CC9900"/>
                </a:solidFill>
              </a:defRPr>
            </a:lvl1pPr>
          </a:lstStyle>
          <a:p>
            <a:r>
              <a:rPr lang="en-US" dirty="0"/>
              <a:t>See page 15 </a:t>
            </a:r>
            <a:r>
              <a:rPr lang="en-US" dirty="0" smtClean="0"/>
              <a:t>in your workbook.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74462" y="2057398"/>
            <a:ext cx="4663440" cy="2103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be strategic?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5491" y="2061879"/>
            <a:ext cx="3685523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3000" b="1" kern="120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800" b="0" i="0" kern="1200">
                <a:solidFill>
                  <a:srgbClr val="002060"/>
                </a:solidFill>
                <a:latin typeface="Helvetica Neue"/>
                <a:ea typeface="Geneva" pitchFamily="-110" charset="-128"/>
                <a:cs typeface="Helvetica Neue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800" b="1" i="0" kern="1200">
                <a:solidFill>
                  <a:srgbClr val="002060"/>
                </a:solidFill>
                <a:latin typeface="Helvetica Neue"/>
                <a:ea typeface="ＭＳ Ｐゴシック"/>
                <a:cs typeface="Helvetica Neue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i="0" kern="1200">
                <a:solidFill>
                  <a:srgbClr val="002060"/>
                </a:solidFill>
                <a:latin typeface="Helvetica Neue"/>
                <a:ea typeface="ＭＳ Ｐゴシック"/>
                <a:cs typeface="Helvetica Neue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rgbClr val="002060"/>
                </a:solidFill>
                <a:latin typeface="Helvetica Neue"/>
                <a:ea typeface="ＭＳ Ｐゴシック"/>
                <a:cs typeface="Helvetica Neu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0" dirty="0"/>
              <a:t>Plan for the future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Plan for change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Learn from the past (including mistakes)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Minimize risk</a:t>
            </a:r>
          </a:p>
          <a:p>
            <a:pPr>
              <a:spcBef>
                <a:spcPts val="0"/>
              </a:spcBef>
            </a:pPr>
            <a:r>
              <a:rPr lang="en-US" sz="2400" b="0" dirty="0" smtClean="0"/>
              <a:t>An </a:t>
            </a:r>
            <a:r>
              <a:rPr lang="en-US" sz="2400" b="0" dirty="0" smtClean="0">
                <a:solidFill>
                  <a:srgbClr val="CC9900"/>
                </a:solidFill>
              </a:rPr>
              <a:t>action plan </a:t>
            </a:r>
            <a:r>
              <a:rPr lang="en-US" sz="2400" b="0" dirty="0" smtClean="0"/>
              <a:t>helps you stay strategic</a:t>
            </a:r>
            <a:endParaRPr lang="en-US" sz="2000" dirty="0" smtClean="0">
              <a:ea typeface="Genev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37" y="1029870"/>
            <a:ext cx="754482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CC9900"/>
                </a:solidFill>
              </a:defRPr>
            </a:lvl1pPr>
          </a:lstStyle>
          <a:p>
            <a:pPr algn="ctr"/>
            <a:r>
              <a:rPr lang="en-US" dirty="0"/>
              <a:t>If you want to meet up with </a:t>
            </a:r>
            <a:r>
              <a:rPr lang="en-US" dirty="0" smtClean="0"/>
              <a:t>this sailboat, which </a:t>
            </a:r>
            <a:r>
              <a:rPr lang="en-US" dirty="0"/>
              <a:t>direction would you steer?</a:t>
            </a:r>
          </a:p>
        </p:txBody>
      </p:sp>
      <p:sp>
        <p:nvSpPr>
          <p:cNvPr id="8" name="Rectangle 7"/>
          <p:cNvSpPr/>
          <p:nvPr/>
        </p:nvSpPr>
        <p:spPr>
          <a:xfrm>
            <a:off x="4074462" y="3711386"/>
            <a:ext cx="4663440" cy="201168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4078432" y="4187487"/>
            <a:ext cx="1651809" cy="182880"/>
          </a:xfrm>
          <a:prstGeom prst="rect">
            <a:avLst/>
          </a:prstGeom>
          <a:gradFill flip="none" rotWithShape="1">
            <a:gsLst>
              <a:gs pos="39000">
                <a:srgbClr val="1A3159">
                  <a:alpha val="88000"/>
                </a:srgb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44" y="2298935"/>
            <a:ext cx="18954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33" y="443138"/>
            <a:ext cx="8446973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sz="3200" dirty="0">
                <a:solidFill>
                  <a:srgbClr val="CC9900"/>
                </a:solidFill>
                <a:latin typeface="Arial" charset="0"/>
                <a:ea typeface="ＭＳ Ｐゴシック"/>
                <a:cs typeface="ＭＳ Ｐゴシック"/>
              </a:rPr>
              <a:t>Step</a:t>
            </a:r>
            <a:r>
              <a:rPr lang="en-US" sz="3200" dirty="0" smtClean="0">
                <a:ea typeface="Helvetica Neue"/>
              </a:rPr>
              <a:t> 4: Sophia’s Action Plan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530874"/>
              </p:ext>
            </p:extLst>
          </p:nvPr>
        </p:nvGraphicFramePr>
        <p:xfrm>
          <a:off x="414973" y="1601952"/>
          <a:ext cx="8412480" cy="4480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45920"/>
                <a:gridCol w="1737360"/>
                <a:gridCol w="1645920"/>
                <a:gridCol w="164592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CC9900"/>
                          </a:solidFill>
                        </a:rPr>
                        <a:t>SMART</a:t>
                      </a:r>
                      <a:r>
                        <a:rPr lang="en-US" sz="1800" dirty="0" smtClean="0"/>
                        <a:t> Goals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Tasks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Success Criteria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Frame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Resources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 an average monthly customer count of 500 within three months 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4625" marR="0" lvl="0" indent="-1746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Advertise in </a:t>
                      </a:r>
                      <a:r>
                        <a:rPr lang="en-US" sz="15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</a:t>
                      </a:r>
                      <a:r>
                        <a:rPr lang="en-US" sz="15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Journal</a:t>
                      </a:r>
                    </a:p>
                    <a:p>
                      <a:pPr marL="174625" marR="0" lvl="0" indent="-1746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social media outreach</a:t>
                      </a:r>
                    </a:p>
                    <a:p>
                      <a:pPr marL="174625" marR="0" lvl="0" indent="-1746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effective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opportunities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4625" marR="0" lvl="0" indent="-1746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customers in 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 1</a:t>
                      </a:r>
                    </a:p>
                    <a:p>
                      <a:pPr marL="174625" marR="0" lvl="0" indent="-1746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in month 2</a:t>
                      </a:r>
                    </a:p>
                    <a:p>
                      <a:pPr marL="174625" marR="0" lvl="0" indent="-1746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in month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4625" marR="0" lvl="0" indent="-1746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 for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</a:p>
                    <a:p>
                      <a:pPr marL="174625" marR="0" lvl="0" indent="-1746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Flyers in 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 common areas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coffee shops 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4625" marR="0" lvl="0" indent="-1746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rental costs by 10% by the end of this year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4625" marR="0" lvl="0" indent="-1746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Negotiate terms with  landlord</a:t>
                      </a:r>
                    </a:p>
                    <a:p>
                      <a:pPr marL="174625" marR="0" lvl="0" indent="-1746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with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lawyer 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draw up a contract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2-year lease = 10% rent reduction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31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fees? </a:t>
                      </a:r>
                      <a:r>
                        <a:rPr lang="en-US" sz="15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 </a:t>
                      </a:r>
                      <a:r>
                        <a:rPr lang="en-US" sz="15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 how much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843" y="1116759"/>
            <a:ext cx="837482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CC9900"/>
                </a:solidFill>
              </a:defRPr>
            </a:lvl1pPr>
          </a:lstStyle>
          <a:p>
            <a:r>
              <a:rPr lang="en-US" dirty="0"/>
              <a:t>See page 16 in your workbook. </a:t>
            </a:r>
            <a:r>
              <a:rPr lang="en-US" dirty="0" smtClean="0"/>
              <a:t>These goals are SMART.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52" y="1164025"/>
            <a:ext cx="8218506" cy="4267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CC9900"/>
                </a:solidFill>
              </a:rPr>
              <a:t>S</a:t>
            </a:r>
            <a:r>
              <a:rPr lang="en-US" sz="2800" dirty="0">
                <a:solidFill>
                  <a:srgbClr val="1A3159"/>
                </a:solidFill>
              </a:rPr>
              <a:t>pecific</a:t>
            </a:r>
            <a:r>
              <a:rPr lang="en-US" sz="2800" b="0" dirty="0"/>
              <a:t>: </a:t>
            </a:r>
            <a:r>
              <a:rPr lang="en-US" sz="2800" b="0" dirty="0">
                <a:solidFill>
                  <a:srgbClr val="1A3159"/>
                </a:solidFill>
              </a:rPr>
              <a:t>State t</a:t>
            </a:r>
            <a:r>
              <a:rPr lang="en-US" sz="2800" b="0" dirty="0"/>
              <a:t>he goal precisely.</a:t>
            </a:r>
          </a:p>
          <a:p>
            <a:pPr lvl="0">
              <a:spcBef>
                <a:spcPts val="0"/>
              </a:spcBef>
            </a:pPr>
            <a:r>
              <a:rPr lang="en-US" sz="2800" dirty="0">
                <a:solidFill>
                  <a:srgbClr val="CC9900"/>
                </a:solidFill>
              </a:rPr>
              <a:t>M</a:t>
            </a:r>
            <a:r>
              <a:rPr lang="en-US" sz="2800" dirty="0">
                <a:solidFill>
                  <a:srgbClr val="1A3159"/>
                </a:solidFill>
              </a:rPr>
              <a:t>easurable</a:t>
            </a:r>
            <a:r>
              <a:rPr lang="en-US" sz="2800" b="0" dirty="0"/>
              <a:t>: Good </a:t>
            </a:r>
            <a:r>
              <a:rPr lang="en-US" sz="2800" b="0" dirty="0" smtClean="0"/>
              <a:t>measurements let you know </a:t>
            </a:r>
            <a:r>
              <a:rPr lang="en-US" sz="2800" b="0" dirty="0"/>
              <a:t>when a goal is completed.</a:t>
            </a:r>
          </a:p>
          <a:p>
            <a:pPr lvl="0">
              <a:spcBef>
                <a:spcPts val="0"/>
              </a:spcBef>
            </a:pPr>
            <a:r>
              <a:rPr lang="en-US" sz="2800" dirty="0">
                <a:solidFill>
                  <a:srgbClr val="CC9900"/>
                </a:solidFill>
              </a:rPr>
              <a:t>A</a:t>
            </a:r>
            <a:r>
              <a:rPr lang="en-US" sz="2800" dirty="0">
                <a:solidFill>
                  <a:srgbClr val="1A3159"/>
                </a:solidFill>
              </a:rPr>
              <a:t>ttainable</a:t>
            </a:r>
            <a:r>
              <a:rPr lang="en-US" sz="2800" b="0" dirty="0"/>
              <a:t>: Resources needed to complete the goal are within your reach.</a:t>
            </a:r>
          </a:p>
          <a:p>
            <a:pPr lvl="0">
              <a:spcBef>
                <a:spcPts val="0"/>
              </a:spcBef>
            </a:pPr>
            <a:r>
              <a:rPr lang="en-US" sz="2800" dirty="0">
                <a:solidFill>
                  <a:srgbClr val="CC9900"/>
                </a:solidFill>
              </a:rPr>
              <a:t>R</a:t>
            </a:r>
            <a:r>
              <a:rPr lang="en-US" sz="2800" dirty="0">
                <a:solidFill>
                  <a:srgbClr val="1A3159"/>
                </a:solidFill>
              </a:rPr>
              <a:t>elevant</a:t>
            </a:r>
            <a:r>
              <a:rPr lang="en-US" sz="2800" b="0" dirty="0"/>
              <a:t>: The goal is applicable</a:t>
            </a:r>
            <a:br>
              <a:rPr lang="en-US" sz="2800" b="0" dirty="0"/>
            </a:br>
            <a:r>
              <a:rPr lang="en-US" sz="2800" b="0" dirty="0"/>
              <a:t>to your business.</a:t>
            </a:r>
          </a:p>
          <a:p>
            <a:pPr lvl="0">
              <a:spcBef>
                <a:spcPts val="0"/>
              </a:spcBef>
            </a:pPr>
            <a:r>
              <a:rPr lang="en-US" sz="2800" dirty="0">
                <a:solidFill>
                  <a:srgbClr val="CC9900"/>
                </a:solidFill>
              </a:rPr>
              <a:t>T</a:t>
            </a:r>
            <a:r>
              <a:rPr lang="en-US" sz="2800" dirty="0">
                <a:solidFill>
                  <a:srgbClr val="1A3159"/>
                </a:solidFill>
              </a:rPr>
              <a:t>ime-based</a:t>
            </a:r>
            <a:r>
              <a:rPr lang="en-US" sz="2800" b="0" dirty="0"/>
              <a:t>: The goal has a </a:t>
            </a:r>
            <a:br>
              <a:rPr lang="en-US" sz="2800" b="0" dirty="0"/>
            </a:br>
            <a:r>
              <a:rPr lang="en-US" sz="2800" b="0" dirty="0"/>
              <a:t>completion date or </a:t>
            </a:r>
            <a:r>
              <a:rPr lang="en-US" sz="2800" b="0" dirty="0" smtClean="0"/>
              <a:t>time frame</a:t>
            </a:r>
            <a:r>
              <a:rPr lang="en-US" sz="2800" b="0" dirty="0"/>
              <a:t>.</a:t>
            </a:r>
          </a:p>
        </p:txBody>
      </p:sp>
      <p:pic>
        <p:nvPicPr>
          <p:cNvPr id="2052" name="Picture 4" descr="C:\Users\Deborah\AppData\Local\Microsoft\Windows\Temporary Internet Files\Content.IE5\SWE8DON3\MP90038725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02" y="3402150"/>
            <a:ext cx="2560320" cy="182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397825" y="381000"/>
            <a:ext cx="8229600" cy="6096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ea typeface="Helvetica Neue"/>
              </a:rPr>
              <a:t>Summary: Key Points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45" y="2084509"/>
            <a:ext cx="3474720" cy="3749040"/>
          </a:xfrm>
          <a:prstGeom prst="rect">
            <a:avLst/>
          </a:prstGeom>
          <a:noFill/>
        </p:spPr>
      </p:pic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88938" y="1160929"/>
            <a:ext cx="5957271" cy="5114925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sz="2600" b="0" dirty="0"/>
              <a:t>There is more than one way to plan. </a:t>
            </a:r>
          </a:p>
          <a:p>
            <a:pPr>
              <a:spcBef>
                <a:spcPts val="0"/>
              </a:spcBef>
            </a:pPr>
            <a:r>
              <a:rPr lang="en-US" sz="2600" b="0" dirty="0"/>
              <a:t>The planning process helps refine your ideas and prevent errors.</a:t>
            </a:r>
          </a:p>
          <a:p>
            <a:pPr>
              <a:spcBef>
                <a:spcPts val="0"/>
              </a:spcBef>
            </a:pPr>
            <a:r>
              <a:rPr lang="en-US" sz="2600" b="0" dirty="0"/>
              <a:t>Types of plans need to change as your business needs change. </a:t>
            </a:r>
          </a:p>
          <a:p>
            <a:pPr>
              <a:spcBef>
                <a:spcPts val="0"/>
              </a:spcBef>
            </a:pPr>
            <a:r>
              <a:rPr lang="en-US" sz="2600" b="0" dirty="0"/>
              <a:t>Make time to write a business plan.</a:t>
            </a:r>
          </a:p>
          <a:p>
            <a:pPr>
              <a:spcBef>
                <a:spcPts val="0"/>
              </a:spcBef>
            </a:pPr>
            <a:r>
              <a:rPr lang="en-US" sz="2600" b="0" dirty="0"/>
              <a:t>Engage stakeholders in the process.</a:t>
            </a:r>
          </a:p>
          <a:p>
            <a:pPr>
              <a:spcBef>
                <a:spcPts val="0"/>
              </a:spcBef>
            </a:pPr>
            <a:r>
              <a:rPr lang="en-US" sz="2600" b="0" dirty="0" smtClean="0"/>
              <a:t>Even when you get the investments you need, you need </a:t>
            </a:r>
            <a:r>
              <a:rPr lang="en-US" sz="2600" b="0" dirty="0"/>
              <a:t>to plan strategically to ensure a healthy business.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6129718" y="713501"/>
            <a:ext cx="3066025" cy="1531882"/>
          </a:xfrm>
          <a:prstGeom prst="cloudCallout">
            <a:avLst>
              <a:gd name="adj1" fmla="val -700"/>
              <a:gd name="adj2" fmla="val 96315"/>
            </a:avLst>
          </a:prstGeom>
          <a:solidFill>
            <a:srgbClr val="C19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 can do this!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Benefits and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49" y="1215025"/>
            <a:ext cx="4023360" cy="4267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CC9900"/>
                </a:solidFill>
              </a:rPr>
              <a:t>Benefits of Planning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Know where you </a:t>
            </a:r>
            <a:r>
              <a:rPr lang="en-US" sz="2400" b="0" dirty="0" smtClean="0"/>
              <a:t>are—and </a:t>
            </a:r>
            <a:r>
              <a:rPr lang="en-US" sz="2400" b="0" dirty="0"/>
              <a:t>where you are going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Save time and money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Ask great questions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Develop stakeholders </a:t>
            </a:r>
            <a:r>
              <a:rPr lang="en-US" sz="2400" b="0" dirty="0" smtClean="0"/>
              <a:t>in </a:t>
            </a:r>
            <a:r>
              <a:rPr lang="en-US" sz="2400" b="0" dirty="0"/>
              <a:t>the process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Make logical decisions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Measure progress on tangible goals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Focus on finances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22655" y="1210039"/>
            <a:ext cx="4023360" cy="469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3000" b="1" kern="120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800" b="0" i="0" kern="1200">
                <a:solidFill>
                  <a:srgbClr val="002060"/>
                </a:solidFill>
                <a:latin typeface="Helvetica Neue"/>
                <a:ea typeface="Geneva" pitchFamily="-110" charset="-128"/>
                <a:cs typeface="Helvetica Neue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800" b="1" i="0" kern="1200">
                <a:solidFill>
                  <a:srgbClr val="002060"/>
                </a:solidFill>
                <a:latin typeface="Helvetica Neue"/>
                <a:ea typeface="ＭＳ Ｐゴシック"/>
                <a:cs typeface="Helvetica Neue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i="0" kern="1200">
                <a:solidFill>
                  <a:srgbClr val="002060"/>
                </a:solidFill>
                <a:latin typeface="Helvetica Neue"/>
                <a:ea typeface="ＭＳ Ｐゴシック"/>
                <a:cs typeface="Helvetica Neue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rgbClr val="002060"/>
                </a:solidFill>
                <a:latin typeface="Helvetica Neue"/>
                <a:ea typeface="ＭＳ Ｐゴシック"/>
                <a:cs typeface="Helvetica Neu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srgbClr val="CC9900"/>
                </a:solidFill>
              </a:rPr>
              <a:t>Risks of Not Planning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Wasted time and money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You do too much </a:t>
            </a:r>
            <a:r>
              <a:rPr lang="en-US" sz="2400" b="0" dirty="0" smtClean="0"/>
              <a:t>(and miss </a:t>
            </a:r>
            <a:r>
              <a:rPr lang="en-US" sz="2400" b="0" dirty="0"/>
              <a:t>opportunities to delegate)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Risk “burn out”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Confuse or alienate investors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Fail to do the math or to quantify “success” in practical business terms</a:t>
            </a:r>
          </a:p>
          <a:p>
            <a:pPr>
              <a:spcBef>
                <a:spcPts val="0"/>
              </a:spcBef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1205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571" y="477710"/>
            <a:ext cx="7526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What </a:t>
            </a:r>
            <a:r>
              <a:rPr spc="-165" dirty="0"/>
              <a:t>do </a:t>
            </a:r>
            <a:r>
              <a:rPr spc="-250" dirty="0"/>
              <a:t>farmers </a:t>
            </a:r>
            <a:r>
              <a:rPr spc="-275" dirty="0"/>
              <a:t>need </a:t>
            </a:r>
            <a:r>
              <a:rPr spc="-180" dirty="0"/>
              <a:t>to</a:t>
            </a:r>
            <a:r>
              <a:rPr spc="-900" dirty="0"/>
              <a:t> </a:t>
            </a:r>
            <a:r>
              <a:rPr spc="-155" dirty="0"/>
              <a:t>know?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620" y="1610559"/>
            <a:ext cx="7094855" cy="39808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indent="-286385">
              <a:lnSpc>
                <a:spcPts val="3490"/>
              </a:lnSpc>
              <a:spcBef>
                <a:spcPts val="110"/>
              </a:spcBef>
              <a:buFont typeface="Arial"/>
              <a:buChar char="•"/>
              <a:tabLst>
                <a:tab pos="299720" algn="l"/>
              </a:tabLst>
            </a:pPr>
            <a:r>
              <a:rPr sz="2950" b="1" u="heavy" spc="-240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The</a:t>
            </a:r>
            <a:r>
              <a:rPr sz="2950" b="1" u="heavy" spc="-225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 </a:t>
            </a:r>
            <a:r>
              <a:rPr sz="2950" b="1" u="heavy" spc="-170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reality</a:t>
            </a:r>
            <a:r>
              <a:rPr sz="2950" b="1" u="heavy" spc="-229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 </a:t>
            </a:r>
            <a:r>
              <a:rPr sz="2950" b="1" u="heavy" spc="-120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of</a:t>
            </a:r>
            <a:r>
              <a:rPr sz="2950" b="1" u="heavy" spc="-225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 </a:t>
            </a:r>
            <a:r>
              <a:rPr sz="2950" b="1" u="heavy" spc="-135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what</a:t>
            </a:r>
            <a:r>
              <a:rPr sz="2950" b="1" u="heavy" spc="-225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 </a:t>
            </a:r>
            <a:r>
              <a:rPr sz="2950" b="1" u="heavy" spc="-155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it</a:t>
            </a:r>
            <a:r>
              <a:rPr sz="2950" b="1" u="heavy" spc="-225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 </a:t>
            </a:r>
            <a:r>
              <a:rPr sz="2950" b="1" u="heavy" spc="-145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means</a:t>
            </a:r>
            <a:r>
              <a:rPr sz="2950" b="1" u="heavy" spc="-225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 </a:t>
            </a:r>
            <a:r>
              <a:rPr sz="2950" b="1" u="heavy" spc="-114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to</a:t>
            </a:r>
            <a:r>
              <a:rPr sz="2950" b="1" u="heavy" spc="-225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 </a:t>
            </a:r>
            <a:r>
              <a:rPr sz="2950" b="1" u="heavy" spc="-170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be</a:t>
            </a:r>
            <a:r>
              <a:rPr sz="2950" b="1" u="heavy" spc="-225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 </a:t>
            </a:r>
            <a:r>
              <a:rPr sz="2950" b="1" u="heavy" spc="-114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a</a:t>
            </a:r>
            <a:r>
              <a:rPr sz="2950" b="1" u="heavy" spc="-225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 </a:t>
            </a:r>
            <a:r>
              <a:rPr sz="2950" b="1" u="heavy" spc="-195" dirty="0">
                <a:solidFill>
                  <a:srgbClr val="3D2F28"/>
                </a:solidFill>
                <a:uFill>
                  <a:solidFill>
                    <a:srgbClr val="3D2F28"/>
                  </a:solidFill>
                </a:uFill>
                <a:latin typeface="Trebuchet MS"/>
                <a:cs typeface="Trebuchet MS"/>
              </a:rPr>
              <a:t>farmer.</a:t>
            </a:r>
            <a:endParaRPr sz="2950">
              <a:latin typeface="Trebuchet MS"/>
              <a:cs typeface="Trebuchet MS"/>
            </a:endParaRPr>
          </a:p>
          <a:p>
            <a:pPr marL="299085" indent="-286385">
              <a:lnSpc>
                <a:spcPts val="3445"/>
              </a:lnSpc>
              <a:buChar char="•"/>
              <a:tabLst>
                <a:tab pos="299720" algn="l"/>
              </a:tabLst>
            </a:pPr>
            <a:r>
              <a:rPr sz="2950" spc="-90" dirty="0">
                <a:solidFill>
                  <a:srgbClr val="3D2F28"/>
                </a:solidFill>
                <a:latin typeface="Arial"/>
                <a:cs typeface="Arial"/>
              </a:rPr>
              <a:t>Production</a:t>
            </a:r>
            <a:endParaRPr sz="2950">
              <a:latin typeface="Arial"/>
              <a:cs typeface="Arial"/>
            </a:endParaRPr>
          </a:p>
          <a:p>
            <a:pPr marL="299085" indent="-286385">
              <a:lnSpc>
                <a:spcPts val="3450"/>
              </a:lnSpc>
              <a:buChar char="•"/>
              <a:tabLst>
                <a:tab pos="299720" algn="l"/>
              </a:tabLst>
            </a:pPr>
            <a:r>
              <a:rPr sz="2950" spc="-110" dirty="0">
                <a:solidFill>
                  <a:srgbClr val="3D2F28"/>
                </a:solidFill>
                <a:latin typeface="Arial"/>
                <a:cs typeface="Arial"/>
              </a:rPr>
              <a:t>Equipment</a:t>
            </a:r>
            <a:endParaRPr sz="2950">
              <a:latin typeface="Arial"/>
              <a:cs typeface="Arial"/>
            </a:endParaRPr>
          </a:p>
          <a:p>
            <a:pPr marL="299085" indent="-286385">
              <a:lnSpc>
                <a:spcPts val="3450"/>
              </a:lnSpc>
              <a:buChar char="•"/>
              <a:tabLst>
                <a:tab pos="299720" algn="l"/>
              </a:tabLst>
            </a:pPr>
            <a:r>
              <a:rPr sz="2950" spc="-155" dirty="0">
                <a:solidFill>
                  <a:srgbClr val="3D2F28"/>
                </a:solidFill>
                <a:latin typeface="Arial"/>
                <a:cs typeface="Arial"/>
              </a:rPr>
              <a:t>Recordkeeping</a:t>
            </a:r>
            <a:endParaRPr sz="2950">
              <a:latin typeface="Arial"/>
              <a:cs typeface="Arial"/>
            </a:endParaRPr>
          </a:p>
          <a:p>
            <a:pPr marL="299085" indent="-286385">
              <a:lnSpc>
                <a:spcPts val="3450"/>
              </a:lnSpc>
              <a:buChar char="•"/>
              <a:tabLst>
                <a:tab pos="299720" algn="l"/>
              </a:tabLst>
            </a:pPr>
            <a:r>
              <a:rPr sz="2950" spc="-45" dirty="0">
                <a:solidFill>
                  <a:srgbClr val="3D2F28"/>
                </a:solidFill>
                <a:latin typeface="Arial"/>
                <a:cs typeface="Arial"/>
              </a:rPr>
              <a:t>Market</a:t>
            </a:r>
            <a:endParaRPr sz="2950">
              <a:latin typeface="Arial"/>
              <a:cs typeface="Arial"/>
            </a:endParaRPr>
          </a:p>
          <a:p>
            <a:pPr marL="299085" indent="-286385">
              <a:lnSpc>
                <a:spcPts val="3450"/>
              </a:lnSpc>
              <a:buFont typeface="Arial"/>
              <a:buChar char="•"/>
              <a:tabLst>
                <a:tab pos="299720" algn="l"/>
              </a:tabLst>
            </a:pPr>
            <a:r>
              <a:rPr sz="2950" b="1" spc="-135" dirty="0">
                <a:solidFill>
                  <a:srgbClr val="3D2F28"/>
                </a:solidFill>
                <a:latin typeface="Trebuchet MS"/>
                <a:cs typeface="Trebuchet MS"/>
              </a:rPr>
              <a:t>Business</a:t>
            </a:r>
            <a:r>
              <a:rPr sz="2950" b="1" spc="-229" dirty="0">
                <a:solidFill>
                  <a:srgbClr val="3D2F28"/>
                </a:solidFill>
                <a:latin typeface="Trebuchet MS"/>
                <a:cs typeface="Trebuchet MS"/>
              </a:rPr>
              <a:t> </a:t>
            </a:r>
            <a:r>
              <a:rPr sz="2950" b="1" spc="-140" dirty="0">
                <a:solidFill>
                  <a:srgbClr val="3D2F28"/>
                </a:solidFill>
                <a:latin typeface="Trebuchet MS"/>
                <a:cs typeface="Trebuchet MS"/>
              </a:rPr>
              <a:t>planning</a:t>
            </a:r>
            <a:endParaRPr sz="2950">
              <a:latin typeface="Trebuchet MS"/>
              <a:cs typeface="Trebuchet MS"/>
            </a:endParaRPr>
          </a:p>
          <a:p>
            <a:pPr marL="299085" indent="-286385">
              <a:lnSpc>
                <a:spcPts val="3450"/>
              </a:lnSpc>
              <a:buFont typeface="Arial"/>
              <a:buChar char="•"/>
              <a:tabLst>
                <a:tab pos="299720" algn="l"/>
              </a:tabLst>
            </a:pPr>
            <a:r>
              <a:rPr sz="2950" b="1" spc="-190" dirty="0">
                <a:solidFill>
                  <a:srgbClr val="3D2F28"/>
                </a:solidFill>
                <a:latin typeface="Trebuchet MS"/>
                <a:cs typeface="Trebuchet MS"/>
              </a:rPr>
              <a:t>Legal</a:t>
            </a:r>
            <a:endParaRPr sz="2950">
              <a:latin typeface="Trebuchet MS"/>
              <a:cs typeface="Trebuchet MS"/>
            </a:endParaRPr>
          </a:p>
          <a:p>
            <a:pPr marL="299085" indent="-286385">
              <a:lnSpc>
                <a:spcPts val="3450"/>
              </a:lnSpc>
              <a:buFont typeface="Arial"/>
              <a:buChar char="•"/>
              <a:tabLst>
                <a:tab pos="299720" algn="l"/>
              </a:tabLst>
            </a:pPr>
            <a:r>
              <a:rPr sz="2950" b="1" spc="-185" dirty="0">
                <a:solidFill>
                  <a:srgbClr val="3D2F28"/>
                </a:solidFill>
                <a:latin typeface="Trebuchet MS"/>
                <a:cs typeface="Trebuchet MS"/>
              </a:rPr>
              <a:t>Financial</a:t>
            </a:r>
            <a:endParaRPr sz="2950">
              <a:latin typeface="Trebuchet MS"/>
              <a:cs typeface="Trebuchet MS"/>
            </a:endParaRPr>
          </a:p>
          <a:p>
            <a:pPr marL="299085" indent="-286385">
              <a:lnSpc>
                <a:spcPts val="3495"/>
              </a:lnSpc>
              <a:buFont typeface="Arial"/>
              <a:buChar char="•"/>
              <a:tabLst>
                <a:tab pos="299720" algn="l"/>
              </a:tabLst>
            </a:pPr>
            <a:r>
              <a:rPr sz="2950" b="1" spc="-95" dirty="0">
                <a:solidFill>
                  <a:srgbClr val="3D2F28"/>
                </a:solidFill>
                <a:latin typeface="Trebuchet MS"/>
                <a:cs typeface="Trebuchet MS"/>
              </a:rPr>
              <a:t>Management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9173" y="2256055"/>
            <a:ext cx="4788696" cy="3867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23968" y="6484997"/>
            <a:ext cx="4780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78A64"/>
                </a:solidFill>
                <a:latin typeface="Arial"/>
                <a:cs typeface="Arial"/>
              </a:rPr>
              <a:t>This in-turn means </a:t>
            </a:r>
            <a:r>
              <a:rPr sz="1400" b="1" dirty="0">
                <a:solidFill>
                  <a:srgbClr val="778A64"/>
                </a:solidFill>
                <a:latin typeface="Arial"/>
                <a:cs typeface="Arial"/>
              </a:rPr>
              <a:t>farmers </a:t>
            </a:r>
            <a:r>
              <a:rPr sz="1400" b="1" spc="-5" dirty="0">
                <a:solidFill>
                  <a:srgbClr val="778A64"/>
                </a:solidFill>
                <a:latin typeface="Arial"/>
                <a:cs typeface="Arial"/>
              </a:rPr>
              <a:t>need support in </a:t>
            </a:r>
            <a:r>
              <a:rPr sz="1400" b="1" dirty="0">
                <a:solidFill>
                  <a:srgbClr val="778A64"/>
                </a:solidFill>
                <a:latin typeface="Arial"/>
                <a:cs typeface="Arial"/>
              </a:rPr>
              <a:t>these</a:t>
            </a:r>
            <a:r>
              <a:rPr sz="1400" b="1" spc="-80" dirty="0">
                <a:solidFill>
                  <a:srgbClr val="778A64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778A64"/>
                </a:solidFill>
                <a:latin typeface="Arial"/>
                <a:cs typeface="Arial"/>
              </a:rPr>
              <a:t>areas!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188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0609" y="6397395"/>
            <a:ext cx="14852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sz="1100" u="sng" spc="-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"/>
                <a:ea typeface="+mn-ea"/>
                <a:cs typeface="Arial"/>
                <a:hlinkClick r:id="rId2"/>
              </a:rPr>
              <a:t>https://agplan.umn.edu/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8898"/>
            <a:ext cx="9143981" cy="4625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07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397825" y="381000"/>
            <a:ext cx="8229600" cy="6096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ea typeface="Helvetica Neue"/>
              </a:rPr>
              <a:t>Summary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16859" y="1214717"/>
            <a:ext cx="8229600" cy="4267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b="0" dirty="0">
                <a:solidFill>
                  <a:srgbClr val="1A3159"/>
                </a:solidFill>
              </a:rPr>
              <a:t>What final questions </a:t>
            </a:r>
            <a:r>
              <a:rPr lang="en-US" sz="2800" b="0" dirty="0"/>
              <a:t>do you have?</a:t>
            </a:r>
          </a:p>
          <a:p>
            <a:pPr>
              <a:spcBef>
                <a:spcPts val="0"/>
              </a:spcBef>
              <a:defRPr/>
            </a:pPr>
            <a:endParaRPr lang="en-US" sz="2800" b="0" dirty="0"/>
          </a:p>
          <a:p>
            <a:pPr>
              <a:spcBef>
                <a:spcPts val="0"/>
              </a:spcBef>
              <a:defRPr/>
            </a:pPr>
            <a:r>
              <a:rPr lang="en-US" sz="2800" b="0" dirty="0"/>
              <a:t>What have you learned?</a:t>
            </a:r>
          </a:p>
          <a:p>
            <a:pPr>
              <a:spcBef>
                <a:spcPts val="0"/>
              </a:spcBef>
              <a:defRPr/>
            </a:pPr>
            <a:endParaRPr lang="en-US" sz="2800" b="0" dirty="0"/>
          </a:p>
          <a:p>
            <a:pPr>
              <a:spcBef>
                <a:spcPts val="0"/>
              </a:spcBef>
              <a:defRPr/>
            </a:pPr>
            <a:r>
              <a:rPr lang="en-US" sz="2800" b="0" dirty="0"/>
              <a:t>How would you evaluate the training?</a:t>
            </a:r>
          </a:p>
          <a:p>
            <a:pPr>
              <a:spcBef>
                <a:spcPts val="0"/>
              </a:spcBef>
              <a:defRPr/>
            </a:pPr>
            <a:endParaRPr lang="en-US" sz="2800" b="0" dirty="0"/>
          </a:p>
        </p:txBody>
      </p:sp>
      <p:pic>
        <p:nvPicPr>
          <p:cNvPr id="75779" name="Picture 7" descr="Clipboard and pencil"/>
          <p:cNvPicPr>
            <a:picLocks noChangeAspect="1" noChangeArrowheads="1"/>
          </p:cNvPicPr>
          <p:nvPr/>
        </p:nvPicPr>
        <p:blipFill>
          <a:blip r:embed="rId3" cstate="print"/>
          <a:srcRect t="22000"/>
          <a:stretch>
            <a:fillRect/>
          </a:stretch>
        </p:blipFill>
        <p:spPr bwMode="auto">
          <a:xfrm>
            <a:off x="6705600" y="4038600"/>
            <a:ext cx="20637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>
                <a:ea typeface="Helvetica Neue"/>
              </a:rPr>
              <a:t>Agenda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712694" y="1210959"/>
            <a:ext cx="6965578" cy="3847207"/>
          </a:xfrm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0" dirty="0"/>
              <a:t>Welcome, </a:t>
            </a:r>
            <a:r>
              <a:rPr lang="en-US" sz="2800" b="0" dirty="0" smtClean="0"/>
              <a:t>Agenda</a:t>
            </a:r>
            <a:r>
              <a:rPr lang="en-US" sz="2800" b="0" dirty="0"/>
              <a:t>, </a:t>
            </a:r>
            <a:r>
              <a:rPr lang="en-US" sz="2800" b="0" dirty="0" smtClean="0"/>
              <a:t>and Learning </a:t>
            </a:r>
            <a:r>
              <a:rPr lang="en-US" sz="2800" b="0" dirty="0"/>
              <a:t>Objectives</a:t>
            </a:r>
          </a:p>
          <a:p>
            <a:pPr>
              <a:spcBef>
                <a:spcPts val="0"/>
              </a:spcBef>
            </a:pPr>
            <a:r>
              <a:rPr lang="en-US" sz="2800" b="0" dirty="0"/>
              <a:t>Case Study: </a:t>
            </a:r>
            <a:r>
              <a:rPr lang="en-US" sz="2800" b="0" dirty="0" smtClean="0"/>
              <a:t>Sophia’s Planning Process</a:t>
            </a:r>
            <a:endParaRPr lang="en-US" sz="2800" b="0" dirty="0"/>
          </a:p>
          <a:p>
            <a:pPr>
              <a:spcBef>
                <a:spcPts val="0"/>
              </a:spcBef>
            </a:pPr>
            <a:r>
              <a:rPr lang="en-US" sz="2800" b="0" strike="sngStrike" dirty="0"/>
              <a:t>Introductions: Where are </a:t>
            </a:r>
            <a:r>
              <a:rPr lang="en-US" sz="2800" b="0" i="1" strike="sngStrike" dirty="0"/>
              <a:t>you</a:t>
            </a:r>
            <a:r>
              <a:rPr lang="en-US" sz="2800" b="0" strike="sngStrike" dirty="0"/>
              <a:t> in your </a:t>
            </a:r>
            <a:r>
              <a:rPr lang="en-US" sz="2800" b="0" strike="sngStrike" dirty="0" smtClean="0"/>
              <a:t>planning process?</a:t>
            </a:r>
            <a:endParaRPr lang="en-US" sz="2800" b="0" strike="sngStrike" dirty="0"/>
          </a:p>
          <a:p>
            <a:pPr>
              <a:spcBef>
                <a:spcPts val="0"/>
              </a:spcBef>
            </a:pPr>
            <a:r>
              <a:rPr lang="en-US" sz="2800" b="0" dirty="0" smtClean="0"/>
              <a:t>Introduction to the 4-Step </a:t>
            </a:r>
            <a:r>
              <a:rPr lang="en-US" sz="2800" b="0" dirty="0"/>
              <a:t>Planning Model</a:t>
            </a:r>
          </a:p>
          <a:p>
            <a:pPr>
              <a:spcBef>
                <a:spcPts val="0"/>
              </a:spcBef>
            </a:pPr>
            <a:r>
              <a:rPr lang="en-US" sz="2800" b="0" dirty="0" smtClean="0"/>
              <a:t>Summary</a:t>
            </a:r>
            <a:r>
              <a:rPr lang="en-US" sz="2800" b="0" dirty="0"/>
              <a:t>, Post-Test, </a:t>
            </a:r>
            <a:r>
              <a:rPr lang="en-US" sz="2800" b="0" dirty="0" smtClean="0"/>
              <a:t>Evaluation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40" y="381001"/>
            <a:ext cx="8229600" cy="609600"/>
          </a:xfrm>
        </p:spPr>
        <p:txBody>
          <a:bodyPr/>
          <a:lstStyle/>
          <a:p>
            <a:r>
              <a:rPr lang="en-US" dirty="0" smtClean="0"/>
              <a:t>Introducing Sophia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9" y="1422156"/>
            <a:ext cx="5681986" cy="4612397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n-US" sz="2400" b="0" dirty="0"/>
              <a:t>How can Sophia make her new cell phone repair business a success?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She will complete four planning steps over a two year period. 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As her business grows, her planning approaches will change. </a:t>
            </a:r>
          </a:p>
          <a:p>
            <a:pPr>
              <a:spcBef>
                <a:spcPts val="0"/>
              </a:spcBef>
            </a:pPr>
            <a:r>
              <a:rPr lang="en-US" sz="2400" b="0" dirty="0"/>
              <a:t>As we review Sophia’s planning process, relate the four planning steps to your business.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7" t="26658" r="40000" b="50044"/>
          <a:stretch/>
        </p:blipFill>
        <p:spPr bwMode="auto">
          <a:xfrm>
            <a:off x="6076125" y="2799707"/>
            <a:ext cx="2103120" cy="3108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732980" y="432370"/>
            <a:ext cx="3355166" cy="2243447"/>
          </a:xfrm>
          <a:prstGeom prst="cloudCallout">
            <a:avLst>
              <a:gd name="adj1" fmla="val 12082"/>
              <a:gd name="adj2" fmla="val 70733"/>
            </a:avLst>
          </a:prstGeom>
          <a:solidFill>
            <a:srgbClr val="C19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 have a great idea! NOW what?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402385" y="110184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</a:rPr>
              <a:t>See page 4 in your workbook.</a:t>
            </a:r>
            <a:endParaRPr lang="en-US" sz="2000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4-Step Planning Model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36424" y="1024267"/>
            <a:ext cx="8321040" cy="5029200"/>
            <a:chOff x="685800" y="1066800"/>
            <a:chExt cx="7662909" cy="4394200"/>
          </a:xfrm>
        </p:grpSpPr>
        <p:sp>
          <p:nvSpPr>
            <p:cNvPr id="9" name="Oval 8"/>
            <p:cNvSpPr/>
            <p:nvPr/>
          </p:nvSpPr>
          <p:spPr>
            <a:xfrm>
              <a:off x="5105400" y="1066800"/>
              <a:ext cx="3243309" cy="4023360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noFill/>
            </a:ln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 Black" panose="020B0A04020102020204" pitchFamily="34" charset="0"/>
                </a:rPr>
                <a:t>Healthy Business</a:t>
              </a:r>
              <a:endParaRPr lang="en-US" sz="3200" dirty="0">
                <a:latin typeface="Arial Black" panose="020B0A04020102020204" pitchFamily="34" charset="0"/>
              </a:endParaRPr>
            </a:p>
          </p:txBody>
        </p:sp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3293262831"/>
                </p:ext>
              </p:extLst>
            </p:nvPr>
          </p:nvGraphicFramePr>
          <p:xfrm>
            <a:off x="6858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Oval 10"/>
            <p:cNvSpPr/>
            <p:nvPr/>
          </p:nvSpPr>
          <p:spPr>
            <a:xfrm>
              <a:off x="5257800" y="1219200"/>
              <a:ext cx="2834640" cy="3657600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Arial Black" panose="020B0A04020102020204" pitchFamily="34" charset="0"/>
                </a:rPr>
                <a:t>Healthy Business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97540" y="99430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</a:rPr>
              <a:t>See page 6 in your workbook.</a:t>
            </a:r>
            <a:endParaRPr lang="en-US" sz="2000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Sophia’s Planning Process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0333" y="1202242"/>
            <a:ext cx="0" cy="41031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4195" y="5279993"/>
            <a:ext cx="803328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" y="5377786"/>
            <a:ext cx="2150533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Year One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00660" y="5367861"/>
            <a:ext cx="215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Year Two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584195" y="4529674"/>
            <a:ext cx="1176871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Back-of-the-Napkin Plan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3195" y="3970888"/>
            <a:ext cx="2218272" cy="54864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85067" y="3233524"/>
            <a:ext cx="2988732" cy="73152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Business Plan / Improve Credit Score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5554133" y="2489235"/>
            <a:ext cx="3181880" cy="73152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Action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325" y="1569535"/>
            <a:ext cx="98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Business Growth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85596" y="1075242"/>
            <a:ext cx="5044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CC9900"/>
                </a:solidFill>
              </a:rPr>
              <a:t>This is an example. Your </a:t>
            </a:r>
            <a:r>
              <a:rPr lang="en-US" sz="2000" b="1" dirty="0" smtClean="0">
                <a:solidFill>
                  <a:srgbClr val="CC9900"/>
                </a:solidFill>
              </a:rPr>
              <a:t>business process </a:t>
            </a:r>
            <a:r>
              <a:rPr lang="en-US" sz="2000" b="1" dirty="0">
                <a:solidFill>
                  <a:srgbClr val="CC9900"/>
                </a:solidFill>
              </a:rPr>
              <a:t>and timing may differ.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5013" y="5753710"/>
            <a:ext cx="27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Sophia works full time at her day job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790764" y="5723923"/>
            <a:ext cx="198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Sophia starts to work full time for herself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852349" y="5731968"/>
            <a:ext cx="2624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Sophia works part time at her job and part time for herself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54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40" y="254880"/>
            <a:ext cx="82296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sz="3200" dirty="0" smtClean="0">
                <a:ea typeface="Helvetica Neue"/>
              </a:rPr>
              <a:t>Step 1: The Back-of-the-Napkin Plan</a:t>
            </a:r>
          </a:p>
        </p:txBody>
      </p:sp>
      <p:sp>
        <p:nvSpPr>
          <p:cNvPr id="11" name="Flowchart: Document 10"/>
          <p:cNvSpPr/>
          <p:nvPr/>
        </p:nvSpPr>
        <p:spPr>
          <a:xfrm rot="20650295">
            <a:off x="2292316" y="1420586"/>
            <a:ext cx="4846320" cy="4754880"/>
          </a:xfrm>
          <a:prstGeom prst="flowChartDocumen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Belligerent Madness" pitchFamily="2" charset="0"/>
            </a:endParaRPr>
          </a:p>
          <a:p>
            <a:pPr algn="ctr"/>
            <a:r>
              <a:rPr lang="en-US" sz="2800" b="1" i="1" u="sng" dirty="0" smtClean="0">
                <a:latin typeface="Belligerent Madness" pitchFamily="2" charset="0"/>
              </a:rPr>
              <a:t>Sophia’s Back-of-the-Napkin Plan</a:t>
            </a:r>
          </a:p>
          <a:p>
            <a:pPr algn="ctr"/>
            <a:r>
              <a:rPr lang="en-US" sz="2800" b="1" i="1" dirty="0" smtClean="0">
                <a:latin typeface="Belligerent Madness" pitchFamily="2" charset="0"/>
              </a:rPr>
              <a:t>Fix smartphones, tablets ..</a:t>
            </a:r>
          </a:p>
          <a:p>
            <a:pPr algn="ctr"/>
            <a:r>
              <a:rPr lang="en-US" sz="2800" b="1" i="1" dirty="0" smtClean="0">
                <a:latin typeface="Belligerent Madness" pitchFamily="2" charset="0"/>
              </a:rPr>
              <a:t>and appliances? (Maybe later?)</a:t>
            </a:r>
          </a:p>
          <a:p>
            <a:pPr algn="ctr"/>
            <a:r>
              <a:rPr lang="en-US" sz="2800" b="1" i="1" dirty="0" smtClean="0">
                <a:latin typeface="Belligerent Madness" pitchFamily="2" charset="0"/>
              </a:rPr>
              <a:t>What is my credit score? </a:t>
            </a:r>
          </a:p>
          <a:p>
            <a:pPr algn="ctr"/>
            <a:r>
              <a:rPr lang="en-US" sz="2800" b="1" i="1" dirty="0" smtClean="0">
                <a:latin typeface="Belligerent Madness" pitchFamily="2" charset="0"/>
              </a:rPr>
              <a:t>Do I need a website?</a:t>
            </a:r>
          </a:p>
          <a:p>
            <a:pPr algn="ctr"/>
            <a:r>
              <a:rPr lang="en-US" sz="2800" b="1" i="1" dirty="0" smtClean="0">
                <a:latin typeface="Belligerent Madness" pitchFamily="2" charset="0"/>
              </a:rPr>
              <a:t>Who is my competition? </a:t>
            </a:r>
          </a:p>
          <a:p>
            <a:pPr algn="ctr"/>
            <a:r>
              <a:rPr lang="en-US" sz="2800" b="1" i="1" dirty="0" smtClean="0">
                <a:latin typeface="Belligerent Madness" pitchFamily="2" charset="0"/>
              </a:rPr>
              <a:t>Who can help me find answers?</a:t>
            </a:r>
          </a:p>
          <a:p>
            <a:pPr algn="ctr"/>
            <a:r>
              <a:rPr lang="en-US" sz="2800" b="1" i="1" dirty="0" smtClean="0">
                <a:latin typeface="Belligerent Madness" pitchFamily="2" charset="0"/>
              </a:rPr>
              <a:t>Am I ready for all this?</a:t>
            </a:r>
          </a:p>
        </p:txBody>
      </p:sp>
    </p:spTree>
    <p:extLst>
      <p:ext uri="{BB962C8B-B14F-4D97-AF65-F5344CB8AC3E}">
        <p14:creationId xmlns:p14="http://schemas.microsoft.com/office/powerpoint/2010/main" val="37364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C9900"/>
                </a:solidFill>
              </a:rPr>
              <a:t>Step 1: Key Questions</a:t>
            </a:r>
            <a:endParaRPr lang="en-US" sz="3200" dirty="0">
              <a:solidFill>
                <a:srgbClr val="CC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50" y="1134342"/>
            <a:ext cx="8331363" cy="4904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0" dirty="0"/>
              <a:t>What benefits (monetary and </a:t>
            </a:r>
            <a:r>
              <a:rPr lang="en-US" sz="2600" b="0" dirty="0" smtClean="0"/>
              <a:t>non-monetary</a:t>
            </a:r>
            <a:r>
              <a:rPr lang="en-US" sz="2600" b="0" dirty="0"/>
              <a:t>) do I want to get from my business?</a:t>
            </a:r>
          </a:p>
          <a:p>
            <a:pPr>
              <a:spcBef>
                <a:spcPts val="0"/>
              </a:spcBef>
            </a:pPr>
            <a:r>
              <a:rPr lang="en-US" sz="2600" b="0" dirty="0"/>
              <a:t>What size business do I need to build to achieve those benefits?</a:t>
            </a:r>
          </a:p>
          <a:p>
            <a:pPr>
              <a:spcBef>
                <a:spcPts val="0"/>
              </a:spcBef>
            </a:pPr>
            <a:r>
              <a:rPr lang="en-US" sz="2600" b="0" dirty="0"/>
              <a:t>Have I identified a real business opportunity on which I can capitalize?</a:t>
            </a:r>
          </a:p>
          <a:p>
            <a:pPr>
              <a:spcBef>
                <a:spcPts val="0"/>
              </a:spcBef>
            </a:pPr>
            <a:r>
              <a:rPr lang="en-US" sz="2600" b="0" dirty="0"/>
              <a:t>What assets do I need to purchase, rent, or lease? Who will I need to hire?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7821" y="4965644"/>
            <a:ext cx="60781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</a:rPr>
              <a:t>See page 7 in your workbook for some questions </a:t>
            </a:r>
            <a:r>
              <a:rPr lang="en-US" sz="2000" b="1" dirty="0">
                <a:solidFill>
                  <a:srgbClr val="CC9900"/>
                </a:solidFill>
              </a:rPr>
              <a:t>to answer at the beginning of the planning process</a:t>
            </a:r>
            <a:r>
              <a:rPr lang="en-US" sz="2200" b="1" dirty="0">
                <a:solidFill>
                  <a:srgbClr val="CC990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650" y="4818013"/>
            <a:ext cx="2103120" cy="1280160"/>
          </a:xfrm>
          <a:prstGeom prst="rect">
            <a:avLst/>
          </a:prstGeom>
          <a:solidFill>
            <a:srgbClr val="CC990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DO YOUR HOMEWORK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40" y="254880"/>
            <a:ext cx="8229600" cy="609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dirty="0" smtClean="0">
                <a:ea typeface="Helvetica Neue"/>
              </a:rPr>
              <a:t>Step 2: Sophia’s Resource Plan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7" t="27866" r="40000" b="50044"/>
          <a:stretch/>
        </p:blipFill>
        <p:spPr bwMode="auto">
          <a:xfrm>
            <a:off x="7543802" y="320489"/>
            <a:ext cx="1005840" cy="1463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9381" y="1093079"/>
            <a:ext cx="8446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</a:rPr>
              <a:t>See pages 8–9 </a:t>
            </a:r>
            <a:r>
              <a:rPr lang="en-US" sz="2000" b="1" dirty="0">
                <a:solidFill>
                  <a:srgbClr val="CC9900"/>
                </a:solidFill>
              </a:rPr>
              <a:t>in your workbook.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938" y="1743020"/>
            <a:ext cx="825214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Sophia estimates </a:t>
            </a:r>
            <a:r>
              <a:rPr lang="en-US" sz="26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start-up </a:t>
            </a:r>
            <a:r>
              <a:rPr lang="en-US" sz="26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costs for her first six months of business will be: 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7032625" algn="dec"/>
              </a:tabLst>
            </a:pPr>
            <a:r>
              <a:rPr lang="en-US" sz="26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Space, </a:t>
            </a:r>
            <a:r>
              <a:rPr lang="en-US" sz="26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equipment</a:t>
            </a:r>
            <a:r>
              <a:rPr lang="en-US" sz="26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, and </a:t>
            </a:r>
            <a:r>
              <a:rPr lang="en-US" sz="26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supplies </a:t>
            </a:r>
            <a:r>
              <a:rPr lang="en-US" sz="26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	$18,250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7032625" algn="dec"/>
              </a:tabLst>
            </a:pPr>
            <a:r>
              <a:rPr lang="en-US" sz="26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Skill </a:t>
            </a:r>
            <a:r>
              <a:rPr lang="en-US" sz="26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development                      </a:t>
            </a:r>
            <a:r>
              <a:rPr lang="en-US" sz="26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	    </a:t>
            </a:r>
            <a:r>
              <a:rPr lang="en-US" sz="26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   1,100</a:t>
            </a:r>
            <a:endParaRPr lang="en-US" sz="2600" dirty="0">
              <a:solidFill>
                <a:srgbClr val="132F5A"/>
              </a:solidFill>
              <a:latin typeface="Helvetica Neue"/>
              <a:ea typeface="Geneva" pitchFamily="-110" charset="-128"/>
              <a:cs typeface="Helvetica Neue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7032625" algn="dec"/>
              </a:tabLst>
            </a:pPr>
            <a:r>
              <a:rPr lang="en-US" sz="26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Staff </a:t>
            </a:r>
            <a:r>
              <a:rPr lang="en-US" sz="26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(accountant </a:t>
            </a:r>
            <a:r>
              <a:rPr lang="en-US" sz="26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and </a:t>
            </a:r>
            <a:r>
              <a:rPr lang="en-US" sz="26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bookkeeper</a:t>
            </a:r>
            <a:r>
              <a:rPr lang="en-US" sz="26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)	  </a:t>
            </a:r>
            <a:r>
              <a:rPr lang="en-US" sz="26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1,200</a:t>
            </a:r>
            <a:endParaRPr lang="en-US" sz="2600" dirty="0">
              <a:solidFill>
                <a:srgbClr val="132F5A"/>
              </a:solidFill>
              <a:latin typeface="Helvetica Neue"/>
              <a:ea typeface="Geneva" pitchFamily="-110" charset="-128"/>
              <a:cs typeface="Helvetica Neue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7032625" algn="dec"/>
              </a:tabLst>
            </a:pPr>
            <a:r>
              <a:rPr lang="en-US" sz="26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Other </a:t>
            </a:r>
            <a:r>
              <a:rPr lang="en-US" sz="26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(insurance </a:t>
            </a:r>
            <a:r>
              <a:rPr lang="en-US" sz="2600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and taxes)	        </a:t>
            </a:r>
            <a:r>
              <a:rPr lang="en-US" sz="2600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             450</a:t>
            </a:r>
            <a:endParaRPr lang="en-US" sz="2600" dirty="0">
              <a:solidFill>
                <a:srgbClr val="132F5A"/>
              </a:solidFill>
              <a:latin typeface="Helvetica Neue"/>
              <a:ea typeface="Geneva" pitchFamily="-110" charset="-128"/>
              <a:cs typeface="Helvetica Neue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7032625" algn="dec"/>
              </a:tabLst>
            </a:pPr>
            <a:r>
              <a:rPr lang="en-US" sz="2600" b="1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Estimated </a:t>
            </a:r>
            <a:r>
              <a:rPr lang="en-US" sz="2600" b="1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total</a:t>
            </a:r>
            <a:r>
              <a:rPr lang="en-US" sz="2600" b="1" dirty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:	</a:t>
            </a:r>
            <a:r>
              <a:rPr lang="en-US" sz="2600" b="1" dirty="0" smtClean="0">
                <a:solidFill>
                  <a:srgbClr val="132F5A"/>
                </a:solidFill>
                <a:latin typeface="Helvetica Neue"/>
                <a:ea typeface="Geneva" pitchFamily="-110" charset="-128"/>
                <a:cs typeface="Helvetica Neue"/>
              </a:rPr>
              <a:t>      $21,000</a:t>
            </a:r>
            <a:endParaRPr lang="en-US" sz="2600" b="1" dirty="0">
              <a:solidFill>
                <a:srgbClr val="132F5A"/>
              </a:solidFill>
              <a:latin typeface="Helvetica Neue"/>
              <a:ea typeface="Geneva" pitchFamily="-110" charset="-128"/>
              <a:cs typeface="Helvetica Neu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7993" y="5723350"/>
            <a:ext cx="832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C9900"/>
                </a:solidFill>
              </a:rPr>
              <a:t>Note: Living expenses are </a:t>
            </a:r>
            <a:r>
              <a:rPr lang="en-US" b="1" i="1" dirty="0" smtClean="0">
                <a:solidFill>
                  <a:srgbClr val="CC9900"/>
                </a:solidFill>
              </a:rPr>
              <a:t>not</a:t>
            </a:r>
            <a:r>
              <a:rPr lang="en-US" b="1" dirty="0" smtClean="0">
                <a:solidFill>
                  <a:srgbClr val="CC9900"/>
                </a:solidFill>
              </a:rPr>
              <a:t> included in a resource </a:t>
            </a:r>
            <a:r>
              <a:rPr lang="en-US" b="1" dirty="0">
                <a:solidFill>
                  <a:srgbClr val="CC9900"/>
                </a:solidFill>
              </a:rPr>
              <a:t>p</a:t>
            </a:r>
            <a:r>
              <a:rPr lang="en-US" b="1" dirty="0" smtClean="0">
                <a:solidFill>
                  <a:srgbClr val="CC9900"/>
                </a:solidFill>
              </a:rPr>
              <a:t>lan. </a:t>
            </a:r>
            <a:endParaRPr lang="en-US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Welcome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Purpose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Objective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Objectives&amp;quot;&quot;/&gt;&lt;property id=&quot;20307&quot; value=&quot;298&quot;/&gt;&lt;/object&gt;&lt;object type=&quot;3&quot; unique_id=&quot;10009&quot;&gt;&lt;property id=&quot;20148&quot; value=&quot;5&quot;/&gt;&lt;property id=&quot;20300&quot; value=&quot;Slide 6 - &amp;quot;Pre-Test&amp;quot;&quot;/&gt;&lt;property id=&quot;20307&quot; value=&quot;260&quot;/&gt;&lt;/object&gt;&lt;object type=&quot;3&quot; unique_id=&quot;10010&quot;&gt;&lt;property id=&quot;20148&quot; value=&quot;5&quot;/&gt;&lt;property id=&quot;20300&quot; value=&quot;Slide 7 - &amp;quot;Banks Defined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Banks Defined&amp;quot;&quot;/&gt;&lt;property id=&quot;20307&quot; value=&quot;299&quot;/&gt;&lt;/object&gt;&lt;object type=&quot;3&quot; unique_id=&quot;10012&quot;&gt;&lt;property id=&quot;20148&quot; value=&quot;5&quot;/&gt;&lt;property id=&quot;20300&quot; value=&quot;Slide 9 - &amp;quot;Reasons to Keep Money in a Bank&amp;quot;&quot;/&gt;&lt;property id=&quot;20307&quot; value=&quot;266&quot;/&gt;&lt;/object&gt;&lt;object type=&quot;3&quot; unique_id=&quot;10013&quot;&gt;&lt;property id=&quot;20148&quot; value=&quot;5&quot;/&gt;&lt;property id=&quot;20300&quot; value=&quot;Slide 10 - &amp;quot;Insured Depository Financial Institutions&amp;quot;&quot;/&gt;&lt;property id=&quot;20307&quot; value=&quot;267&quot;/&gt;&lt;/object&gt;&lt;object type=&quot;3&quot; unique_id=&quot;10014&quot;&gt;&lt;property id=&quot;20148&quot; value=&quot;5&quot;/&gt;&lt;property id=&quot;20300&quot; value=&quot;Slide 11 - &amp;quot;Insured Depository Financial Institutions&amp;quot;&quot;/&gt;&lt;property id=&quot;20307&quot; value=&quot;300&quot;/&gt;&lt;/object&gt;&lt;object type=&quot;3&quot; unique_id=&quot;10015&quot;&gt;&lt;property id=&quot;20148&quot; value=&quot;5&quot;/&gt;&lt;property id=&quot;20300&quot; value=&quot;Slide 12 - &amp;quot;Opening &amp;amp; Maintaining a Bank Account&amp;quot;&quot;/&gt;&lt;property id=&quot;20307&quot; value=&quot;268&quot;/&gt;&lt;/object&gt;&lt;object type=&quot;3&quot; unique_id=&quot;10016&quot;&gt;&lt;property id=&quot;20148&quot; value=&quot;5&quot;/&gt;&lt;property id=&quot;20300&quot; value=&quot;Slide 13 - &amp;quot;Opening a Bank Account&amp;quot;&quot;/&gt;&lt;property id=&quot;20307&quot; value=&quot;269&quot;/&gt;&lt;/object&gt;&lt;object type=&quot;3&quot; unique_id=&quot;10017&quot;&gt;&lt;property id=&quot;20148&quot; value=&quot;5&quot;/&gt;&lt;property id=&quot;20300&quot; value=&quot;Slide 14 - &amp;quot;Opening a Bank Account&amp;quot;&quot;/&gt;&lt;property id=&quot;20307&quot; value=&quot;301&quot;/&gt;&lt;/object&gt;&lt;object type=&quot;3&quot; unique_id=&quot;10018&quot;&gt;&lt;property id=&quot;20148&quot; value=&quot;5&quot;/&gt;&lt;property id=&quot;20300&quot; value=&quot;Slide 15 - &amp;quot;Deposit&amp;quot;&quot;/&gt;&lt;property id=&quot;20307&quot; value=&quot;270&quot;/&gt;&lt;/object&gt;&lt;object type=&quot;3&quot; unique_id=&quot;10019&quot;&gt;&lt;property id=&quot;20148&quot; value=&quot;5&quot;/&gt;&lt;property id=&quot;20300&quot; value=&quot;Slide 16 - &amp;quot;Deposit&amp;quot;&quot;/&gt;&lt;property id=&quot;20307&quot; value=&quot;302&quot;/&gt;&lt;/object&gt;&lt;object type=&quot;3&quot; unique_id=&quot;10020&quot;&gt;&lt;property id=&quot;20148&quot; value=&quot;5&quot;/&gt;&lt;property id=&quot;20300&quot; value=&quot;Slide 17 - &amp;quot;Balance&amp;quot;&quot;/&gt;&lt;property id=&quot;20307&quot; value=&quot;271&quot;/&gt;&lt;/object&gt;&lt;object type=&quot;3&quot; unique_id=&quot;10021&quot;&gt;&lt;property id=&quot;20148&quot; value=&quot;5&quot;/&gt;&lt;property id=&quot;20300&quot; value=&quot;Slide 18 - &amp;quot;Withdrawal&amp;quot;&quot;/&gt;&lt;property id=&quot;20307&quot; value=&quot;272&quot;/&gt;&lt;/object&gt;&lt;object type=&quot;3&quot; unique_id=&quot;10022&quot;&gt;&lt;property id=&quot;20148&quot; value=&quot;5&quot;/&gt;&lt;property id=&quot;20300&quot; value=&quot;Slide 19 - &amp;quot;Balance After Withdrawal&amp;quot;&quot;/&gt;&lt;property id=&quot;20307&quot; value=&quot;273&quot;/&gt;&lt;/object&gt;&lt;object type=&quot;3&quot; unique_id=&quot;10023&quot;&gt;&lt;property id=&quot;20148&quot; value=&quot;5&quot;/&gt;&lt;property id=&quot;20300&quot; value=&quot;Slide 20 - &amp;quot;Fees&amp;quot;&quot;/&gt;&lt;property id=&quot;20307&quot; value=&quot;274&quot;/&gt;&lt;/object&gt;&lt;object type=&quot;3&quot; unique_id=&quot;10024&quot;&gt;&lt;property id=&quot;20148&quot; value=&quot;5&quot;/&gt;&lt;property id=&quot;20300&quot; value=&quot;Slide 21 - &amp;quot;Balance After Fees Charged&amp;quot;&quot;/&gt;&lt;property id=&quot;20307&quot; value=&quot;275&quot;/&gt;&lt;/object&gt;&lt;object type=&quot;3&quot; unique_id=&quot;10025&quot;&gt;&lt;property id=&quot;20148&quot; value=&quot;5&quot;/&gt;&lt;property id=&quot;20300&quot; value=&quot;Slide 22 - &amp;quot;Bank vs. Check-Cashing Services&amp;quot;&quot;/&gt;&lt;property id=&quot;20307&quot; value=&quot;276&quot;/&gt;&lt;/object&gt;&lt;object type=&quot;3&quot; unique_id=&quot;10026&quot;&gt;&lt;property id=&quot;20148&quot; value=&quot;5&quot;/&gt;&lt;property id=&quot;20300&quot; value=&quot;Slide 23 - &amp;quot;Additional Benefits of a Bank&amp;quot;&quot;/&gt;&lt;property id=&quot;20307&quot; value=&quot;277&quot;/&gt;&lt;/object&gt;&lt;object type=&quot;3&quot; unique_id=&quot;10027&quot;&gt;&lt;property id=&quot;20148&quot; value=&quot;5&quot;/&gt;&lt;property id=&quot;20300&quot; value=&quot;Slide 24 - &amp;quot;Additional Benefits of a Bank&amp;quot;&quot;/&gt;&lt;property id=&quot;20307&quot; value=&quot;303&quot;/&gt;&lt;/object&gt;&lt;object type=&quot;3&quot; unique_id=&quot;10028&quot;&gt;&lt;property id=&quot;20148&quot; value=&quot;5&quot;/&gt;&lt;property id=&quot;20300&quot; value=&quot;Slide 25 - &amp;quot;Additional Benefits of a Bank&amp;quot;&quot;/&gt;&lt;property id=&quot;20307&quot; value=&quot;304&quot;/&gt;&lt;/object&gt;&lt;object type=&quot;3&quot; unique_id=&quot;10029&quot;&gt;&lt;property id=&quot;20148&quot; value=&quot;5&quot;/&gt;&lt;property id=&quot;20300&quot; value=&quot;Slide 26 - &amp;quot;Interest&amp;quot;&quot;/&gt;&lt;property id=&quot;20307&quot; value=&quot;278&quot;/&gt;&lt;/object&gt;&lt;object type=&quot;3&quot; unique_id=&quot;10030&quot;&gt;&lt;property id=&quot;20148&quot; value=&quot;5&quot;/&gt;&lt;property id=&quot;20300&quot; value=&quot;Slide 27 - &amp;quot;Balance With Interest&amp;quot;&quot;/&gt;&lt;property id=&quot;20307&quot; value=&quot;279&quot;/&gt;&lt;/object&gt;&lt;object type=&quot;3&quot; unique_id=&quot;10031&quot;&gt;&lt;property id=&quot;20148&quot; value=&quot;5&quot;/&gt;&lt;property id=&quot;20300&quot; value=&quot;Slide 28 - &amp;quot;Activity 1: Making Deposits and Withdrawals&amp;quot;&quot;/&gt;&lt;property id=&quot;20307&quot; value=&quot;262&quot;/&gt;&lt;/object&gt;&lt;object type=&quot;3&quot; unique_id=&quot;10032&quot;&gt;&lt;property id=&quot;20148&quot; value=&quot;5&quot;/&gt;&lt;property id=&quot;20300&quot; value=&quot;Slide 29 - &amp;quot;Deposit Accounts&amp;quot;&quot;/&gt;&lt;property id=&quot;20307&quot; value=&quot;280&quot;/&gt;&lt;/object&gt;&lt;object type=&quot;3&quot; unique_id=&quot;10033&quot;&gt;&lt;property id=&quot;20148&quot; value=&quot;5&quot;/&gt;&lt;property id=&quot;20300&quot; value=&quot;Slide 30 - &amp;quot;Deposit Accounts&amp;quot;&quot;/&gt;&lt;property id=&quot;20307&quot; value=&quot;305&quot;/&gt;&lt;/object&gt;&lt;object type=&quot;3&quot; unique_id=&quot;10034&quot;&gt;&lt;property id=&quot;20148&quot; value=&quot;5&quot;/&gt;&lt;property id=&quot;20300&quot; value=&quot;Slide 31 - &amp;quot;Deposit Accounts&amp;quot;&quot;/&gt;&lt;property id=&quot;20307&quot; value=&quot;306&quot;/&gt;&lt;/object&gt;&lt;object type=&quot;3&quot; unique_id=&quot;10035&quot;&gt;&lt;property id=&quot;20148&quot; value=&quot;5&quot;/&gt;&lt;property id=&quot;20300&quot; value=&quot;Slide 32 - &amp;quot;Non-Deposit Accounts&amp;quot;&quot;/&gt;&lt;property id=&quot;20307&quot; value=&quot;281&quot;/&gt;&lt;/object&gt;&lt;object type=&quot;3&quot; unique_id=&quot;10036&quot;&gt;&lt;property id=&quot;20148&quot; value=&quot;5&quot;/&gt;&lt;property id=&quot;20300&quot; value=&quot;Slide 33 - &amp;quot;Common Banking Services&amp;quot;&quot;/&gt;&lt;property id=&quot;20307&quot; value=&quot;282&quot;/&gt;&lt;/object&gt;&lt;object type=&quot;3&quot; unique_id=&quot;10037&quot;&gt;&lt;property id=&quot;20148&quot; value=&quot;5&quot;/&gt;&lt;property id=&quot;20300&quot; value=&quot;Slide 34 - &amp;quot;Activity 2: Name That Service&amp;quot;&quot;/&gt;&lt;property id=&quot;20307&quot; value=&quot;284&quot;/&gt;&lt;/object&gt;&lt;object type=&quot;3&quot; unique_id=&quot;10038&quot;&gt;&lt;property id=&quot;20148&quot; value=&quot;5&quot;/&gt;&lt;property id=&quot;20300&quot; value=&quot;Slide 35 - &amp;quot;Money Transfer and Remittances&amp;quot;&quot;/&gt;&lt;property id=&quot;20307&quot; value=&quot;283&quot;/&gt;&lt;/object&gt;&lt;object type=&quot;3&quot; unique_id=&quot;10039&quot;&gt;&lt;property id=&quot;20148&quot; value=&quot;5&quot;/&gt;&lt;property id=&quot;20300&quot; value=&quot;Slide 36 - &amp;quot;Money Transfer and Remittances&amp;quot;&quot;/&gt;&lt;property id=&quot;20307&quot; value=&quot;307&quot;/&gt;&lt;/object&gt;&lt;object type=&quot;3&quot; unique_id=&quot;10040&quot;&gt;&lt;property id=&quot;20148&quot; value=&quot;5&quot;/&gt;&lt;property id=&quot;20300&quot; value=&quot;Slide 37 - &amp;quot;Money Transfer and Remittances&amp;quot;&quot;/&gt;&lt;property id=&quot;20307&quot; value=&quot;309&quot;/&gt;&lt;/object&gt;&lt;object type=&quot;3&quot; unique_id=&quot;10041&quot;&gt;&lt;property id=&quot;20148&quot; value=&quot;5&quot;/&gt;&lt;property id=&quot;20300&quot; value=&quot;Slide 38 - &amp;quot;Money Transfer and Remittances&amp;quot;&quot;/&gt;&lt;property id=&quot;20307&quot; value=&quot;310&quot;/&gt;&lt;/object&gt;&lt;object type=&quot;3&quot; unique_id=&quot;10042&quot;&gt;&lt;property id=&quot;20148&quot; value=&quot;5&quot;/&gt;&lt;property id=&quot;20300&quot; value=&quot;Slide 39 - &amp;quot;Money Transfer and Remittances&amp;quot;&quot;/&gt;&lt;property id=&quot;20307&quot; value=&quot;308&quot;/&gt;&lt;/object&gt;&lt;object type=&quot;3&quot; unique_id=&quot;10043&quot;&gt;&lt;property id=&quot;20148&quot; value=&quot;5&quot;/&gt;&lt;property id=&quot;20300&quot; value=&quot;Slide 40 - &amp;quot;Money Transfer and Remittances&amp;quot;&quot;/&gt;&lt;property id=&quot;20307&quot; value=&quot;311&quot;/&gt;&lt;/object&gt;&lt;object type=&quot;3&quot; unique_id=&quot;10044&quot;&gt;&lt;property id=&quot;20148&quot; value=&quot;5&quot;/&gt;&lt;property id=&quot;20300&quot; value=&quot;Slide 41 - &amp;quot;Money Transfer and Remittances&amp;quot;&quot;/&gt;&lt;property id=&quot;20307&quot; value=&quot;312&quot;/&gt;&lt;/object&gt;&lt;object type=&quot;3&quot; unique_id=&quot;10045&quot;&gt;&lt;property id=&quot;20148&quot; value=&quot;5&quot;/&gt;&lt;property id=&quot;20300&quot; value=&quot;Slide 42 - &amp;quot;ATMs&amp;quot;&quot;/&gt;&lt;property id=&quot;20307&quot; value=&quot;313&quot;/&gt;&lt;/object&gt;&lt;object type=&quot;3&quot; unique_id=&quot;10046&quot;&gt;&lt;property id=&quot;20148&quot; value=&quot;5&quot;/&gt;&lt;property id=&quot;20300&quot; value=&quot;Slide 43 - &amp;quot;ATMs&amp;quot;&quot;/&gt;&lt;property id=&quot;20307&quot; value=&quot;285&quot;/&gt;&lt;/object&gt;&lt;object type=&quot;3&quot; unique_id=&quot;10047&quot;&gt;&lt;property id=&quot;20148&quot; value=&quot;5&quot;/&gt;&lt;property id=&quot;20300&quot; value=&quot;Slide 44 - &amp;quot;Telephone and Online Banking&amp;quot;&quot;/&gt;&lt;property id=&quot;20307&quot; value=&quot;286&quot;/&gt;&lt;/object&gt;&lt;object type=&quot;3&quot; unique_id=&quot;10048&quot;&gt;&lt;property id=&quot;20148&quot; value=&quot;5&quot;/&gt;&lt;property id=&quot;20300&quot; value=&quot;Slide 45 - &amp;quot;Money Order&amp;quot;&quot;/&gt;&lt;property id=&quot;20307&quot; value=&quot;287&quot;/&gt;&lt;/object&gt;&lt;object type=&quot;3&quot; unique_id=&quot;10049&quot;&gt;&lt;property id=&quot;20148&quot; value=&quot;5&quot;/&gt;&lt;property id=&quot;20300&quot; value=&quot;Slide 46 - &amp;quot;Money Order&amp;quot;&quot;/&gt;&lt;property id=&quot;20307&quot; value=&quot;314&quot;/&gt;&lt;/object&gt;&lt;object type=&quot;3&quot; unique_id=&quot;10050&quot;&gt;&lt;property id=&quot;20148&quot; value=&quot;5&quot;/&gt;&lt;property id=&quot;20300&quot; value=&quot;Slide 47 - &amp;quot;Money Order&amp;quot;&quot;/&gt;&lt;property id=&quot;20307&quot; value=&quot;315&quot;/&gt;&lt;/object&gt;&lt;object type=&quot;3&quot; unique_id=&quot;10051&quot;&gt;&lt;property id=&quot;20148&quot; value=&quot;5&quot;/&gt;&lt;property id=&quot;20300&quot; value=&quot;Slide 48 - &amp;quot;Direct Deposit&amp;quot;&quot;/&gt;&lt;property id=&quot;20307&quot; value=&quot;288&quot;/&gt;&lt;/object&gt;&lt;object type=&quot;3&quot; unique_id=&quot;10052&quot;&gt;&lt;property id=&quot;20148&quot; value=&quot;5&quot;/&gt;&lt;property id=&quot;20300&quot; value=&quot;Slide 49 - &amp;quot;Direct Deposit&amp;quot;&quot;/&gt;&lt;property id=&quot;20307&quot; value=&quot;316&quot;/&gt;&lt;/object&gt;&lt;object type=&quot;3&quot; unique_id=&quot;10053&quot;&gt;&lt;property id=&quot;20148&quot; value=&quot;5&quot;/&gt;&lt;property id=&quot;20300&quot; value=&quot;Slide 50 - &amp;quot;Direct Deposit&amp;quot;&quot;/&gt;&lt;property id=&quot;20307&quot; value=&quot;317&quot;/&gt;&lt;/object&gt;&lt;object type=&quot;3&quot; unique_id=&quot;10054&quot;&gt;&lt;property id=&quot;20148&quot; value=&quot;5&quot;/&gt;&lt;property id=&quot;20300&quot; value=&quot;Slide 51 - &amp;quot;Debit vs. Credit Card&amp;quot;&quot;/&gt;&lt;property id=&quot;20307&quot; value=&quot;289&quot;/&gt;&lt;/object&gt;&lt;object type=&quot;3&quot; unique_id=&quot;10055&quot;&gt;&lt;property id=&quot;20148&quot; value=&quot;5&quot;/&gt;&lt;property id=&quot;20300&quot; value=&quot;Slide 52 - &amp;quot;Debit Card&amp;quot;&quot;/&gt;&lt;property id=&quot;20307&quot; value=&quot;290&quot;/&gt;&lt;/object&gt;&lt;object type=&quot;3&quot; unique_id=&quot;10056&quot;&gt;&lt;property id=&quot;20148&quot; value=&quot;5&quot;/&gt;&lt;property id=&quot;20300&quot; value=&quot;Slide 53 - &amp;quot;Debit Card&amp;quot;&quot;/&gt;&lt;property id=&quot;20307&quot; value=&quot;318&quot;/&gt;&lt;/object&gt;&lt;object type=&quot;3&quot; unique_id=&quot;10057&quot;&gt;&lt;property id=&quot;20148&quot; value=&quot;5&quot;/&gt;&lt;property id=&quot;20300&quot; value=&quot;Slide 54 - &amp;quot;Debit Card&amp;quot;&quot;/&gt;&lt;property id=&quot;20307&quot; value=&quot;319&quot;/&gt;&lt;/object&gt;&lt;object type=&quot;3&quot; unique_id=&quot;10058&quot;&gt;&lt;property id=&quot;20148&quot; value=&quot;5&quot;/&gt;&lt;property id=&quot;20300&quot; value=&quot;Slide 55 - &amp;quot;Stored Value Card&amp;quot;&quot;/&gt;&lt;property id=&quot;20307&quot; value=&quot;291&quot;/&gt;&lt;/object&gt;&lt;object type=&quot;3&quot; unique_id=&quot;10059&quot;&gt;&lt;property id=&quot;20148&quot; value=&quot;5&quot;/&gt;&lt;property id=&quot;20300&quot; value=&quot;Slide 56 - &amp;quot;Stored Value Card&amp;quot;&quot;/&gt;&lt;property id=&quot;20307&quot; value=&quot;320&quot;/&gt;&lt;/object&gt;&lt;object type=&quot;3&quot; unique_id=&quot;10060&quot;&gt;&lt;property id=&quot;20148&quot; value=&quot;5&quot;/&gt;&lt;property id=&quot;20300&quot; value=&quot;Slide 57 - &amp;quot;Privacy Notices&amp;quot;&quot;/&gt;&lt;property id=&quot;20307&quot; value=&quot;292&quot;/&gt;&lt;/object&gt;&lt;object type=&quot;3&quot; unique_id=&quot;10061&quot;&gt;&lt;property id=&quot;20148&quot; value=&quot;5&quot;/&gt;&lt;property id=&quot;20300&quot; value=&quot;Slide 58 - &amp;quot;Privacy Notices&amp;quot;&quot;/&gt;&lt;property id=&quot;20307&quot; value=&quot;321&quot;/&gt;&lt;/object&gt;&lt;object type=&quot;3&quot; unique_id=&quot;10062&quot;&gt;&lt;property id=&quot;20148&quot; value=&quot;5&quot;/&gt;&lt;property id=&quot;20300&quot; value=&quot;Slide 59 - &amp;quot;Opting Out&amp;quot;&quot;/&gt;&lt;property id=&quot;20307&quot; value=&quot;293&quot;/&gt;&lt;/object&gt;&lt;object type=&quot;3&quot; unique_id=&quot;10063&quot;&gt;&lt;property id=&quot;20148&quot; value=&quot;5&quot;/&gt;&lt;property id=&quot;20300&quot; value=&quot;Slide 60 - &amp;quot;Opting Out&amp;quot;&quot;/&gt;&lt;property id=&quot;20307&quot; value=&quot;294&quot;/&gt;&lt;/object&gt;&lt;object type=&quot;3&quot; unique_id=&quot;10064&quot;&gt;&lt;property id=&quot;20148&quot; value=&quot;5&quot;/&gt;&lt;property id=&quot;20300&quot; value=&quot;Slide 63 - &amp;quot;Important Bank Employees&amp;quot;&quot;/&gt;&lt;property id=&quot;20307&quot; value=&quot;295&quot;/&gt;&lt;/object&gt;&lt;object type=&quot;3&quot; unique_id=&quot;10065&quot;&gt;&lt;property id=&quot;20148&quot; value=&quot;5&quot;/&gt;&lt;property id=&quot;20300&quot; value=&quot;Slide 64 - &amp;quot;Activity 3: Bank Employee Role Play&amp;quot;&quot;/&gt;&lt;property id=&quot;20307&quot; value=&quot;297&quot;/&gt;&lt;/object&gt;&lt;object type=&quot;3&quot; unique_id=&quot;10066&quot;&gt;&lt;property id=&quot;20148&quot; value=&quot;5&quot;/&gt;&lt;property id=&quot;20300&quot; value=&quot;Slide 65 - &amp;quot;Points to Remember&amp;quot;&quot;/&gt;&lt;property id=&quot;20307&quot; value=&quot;296&quot;/&gt;&lt;/object&gt;&lt;object type=&quot;3&quot; unique_id=&quot;10067&quot;&gt;&lt;property id=&quot;20148&quot; value=&quot;5&quot;/&gt;&lt;property id=&quot;20300&quot; value=&quot;Slide 66 - &amp;quot;Post-Test&amp;quot;&quot;/&gt;&lt;property id=&quot;20307&quot; value=&quot;263&quot;/&gt;&lt;/object&gt;&lt;object type=&quot;3&quot; unique_id=&quot;10068&quot;&gt;&lt;property id=&quot;20148&quot; value=&quot;5&quot;/&gt;&lt;property id=&quot;20300&quot; value=&quot;Slide 67 - &amp;quot;Conclusion&amp;quot;&quot;/&gt;&lt;property id=&quot;20307&quot; value=&quot;264&quot;/&gt;&lt;/object&gt;&lt;object type=&quot;3&quot; unique_id=&quot;10069&quot;&gt;&lt;property id=&quot;20148&quot; value=&quot;5&quot;/&gt;&lt;property id=&quot;20300&quot; value=&quot;Slide 68 - &amp;quot;Conclusion&amp;quot;&quot;/&gt;&lt;property id=&quot;20307&quot; value=&quot;265&quot;/&gt;&lt;/object&gt;&lt;object type=&quot;3&quot; unique_id=&quot;10614&quot;&gt;&lt;property id=&quot;20148&quot; value=&quot;5&quot;/&gt;&lt;property id=&quot;20300&quot; value=&quot;Slide 61 - &amp;quot;Privacy Laws&amp;quot;&quot;/&gt;&lt;property id=&quot;20307&quot; value=&quot;322&quot;/&gt;&lt;/object&gt;&lt;object type=&quot;3&quot; unique_id=&quot;10615&quot;&gt;&lt;property id=&quot;20148&quot; value=&quot;5&quot;/&gt;&lt;property id=&quot;20300&quot; value=&quot;Slide 62 - &amp;quot;Privacy Laws&amp;quot;&quot;/&gt;&lt;property id=&quot;20307&quot; value=&quot;32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B97CAD3D49634BECB254722C354D7C37008FEABD6F9D4CF04C91B009375C867A56" ma:contentTypeVersion="3" ma:contentTypeDescription="Create a new document." ma:contentTypeScope="" ma:versionID="a766e3e382edcc5b931fc2d1e2d2326f">
  <xsd:schema xmlns:xsd="http://www.w3.org/2001/XMLSchema" xmlns:p="http://schemas.microsoft.com/office/2006/metadata/properties" xmlns:ns1="http://schemas.microsoft.com/sharepoint/v3" xmlns:ns2="EC068496-1DB6-4D20-B837-B04B199985E5" targetNamespace="http://schemas.microsoft.com/office/2006/metadata/properties" ma:root="true" ma:fieldsID="ce3bd1c53d1ed47b2cf110ed00a06db0" ns1:_="" ns2:_="">
    <xsd:import namespace="http://schemas.microsoft.com/sharepoint/v3"/>
    <xsd:import namespace="EC068496-1DB6-4D20-B837-B04B199985E5"/>
    <xsd:element name="properties">
      <xsd:complexType>
        <xsd:sequence>
          <xsd:element name="documentManagement">
            <xsd:complexType>
              <xsd:all>
                <xsd:element ref="ns2:Sensitivity"/>
                <xsd:element ref="ns1:Editor" minOccurs="0"/>
                <xsd:element ref="ns1:CheckoutUser" minOccurs="0"/>
                <xsd:element ref="ns1:Autho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ditor" ma:index="10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heckoutUser" ma:index="11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" ma:index="12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EC068496-1DB6-4D20-B837-B04B199985E5" elementFormDefault="qualified">
    <xsd:import namespace="http://schemas.microsoft.com/office/2006/documentManagement/types"/>
    <xsd:element name="Sensitivity" ma:index="8" ma:displayName="Sensitivity" ma:description="Sensitive Data = Any data that, if lost, stolen or misused, could adversely impact FDIC, insured institutions or individuals.&#10;http://fdic01/division/doa/adminservices/records/directives/1000/1360-9.doc&#10;&#10;Sensitive PII = SSN alone and/or an individual’s full name plus 1 or more additional items of personal data.&#10;http://fdic01/division/dit/ITGovernance/PrivacyProgram/PersonallyIdentifiableInformation/index.html&#10;Non-Sensitive Data = Data that can be shared or viewed with no restrictions internal or external to FDIC.&#10;http://www.fdic.gov/regulations/laws/rules/2000-3800.html" ma:format="Dropdown" ma:internalName="Sensitivity">
      <xsd:simpleType>
        <xsd:restriction base="dms:Choice">
          <xsd:enumeration value="Sensitive Data"/>
          <xsd:enumeration value="Sensitive PII"/>
          <xsd:enumeration value="Non-Sensitive Dat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EC068496-1DB6-4D20-B837-B04B199985E5">Non-Sensitive Data</Sensitivity>
  </documentManagement>
</p:properties>
</file>

<file path=customXml/itemProps1.xml><?xml version="1.0" encoding="utf-8"?>
<ds:datastoreItem xmlns:ds="http://schemas.openxmlformats.org/officeDocument/2006/customXml" ds:itemID="{F67F3ED5-22B5-4F64-8844-96BC96288B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068496-1DB6-4D20-B837-B04B199985E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312325A-14E3-49FC-B8FC-1640C54744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7E1D4E-A616-46F6-A4F2-20EDCC874AF1}">
  <ds:schemaRefs>
    <ds:schemaRef ds:uri="http://schemas.microsoft.com/sharepoint/v3"/>
    <ds:schemaRef ds:uri="http://purl.org/dc/terms/"/>
    <ds:schemaRef ds:uri="EC068496-1DB6-4D20-B837-B04B199985E5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Microsoft Office PowerPoint</Application>
  <PresentationFormat>On-screen Show (4:3)</PresentationFormat>
  <Paragraphs>206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ＭＳ Ｐゴシック</vt:lpstr>
      <vt:lpstr>Arial</vt:lpstr>
      <vt:lpstr>Arial Black</vt:lpstr>
      <vt:lpstr>Belligerent Madness</vt:lpstr>
      <vt:lpstr>Calibri</vt:lpstr>
      <vt:lpstr>Garamond</vt:lpstr>
      <vt:lpstr>Geneva</vt:lpstr>
      <vt:lpstr>Helvetica Neue</vt:lpstr>
      <vt:lpstr>Symbol</vt:lpstr>
      <vt:lpstr>Times New Roman</vt:lpstr>
      <vt:lpstr>Trebuchet MS</vt:lpstr>
      <vt:lpstr>Office Theme</vt:lpstr>
      <vt:lpstr>1_Office Theme</vt:lpstr>
      <vt:lpstr>PowerPoint Presentation</vt:lpstr>
      <vt:lpstr>What do farmers need to know?</vt:lpstr>
      <vt:lpstr>Agenda</vt:lpstr>
      <vt:lpstr>Introducing Sophia</vt:lpstr>
      <vt:lpstr>The 4-Step Planning Model</vt:lpstr>
      <vt:lpstr>Sophia’s Planning Process</vt:lpstr>
      <vt:lpstr>Step 1: The Back-of-the-Napkin Plan</vt:lpstr>
      <vt:lpstr>Step 1: Key Questions</vt:lpstr>
      <vt:lpstr>Step 2: Sophia’s Resource Plan</vt:lpstr>
      <vt:lpstr>Step 2: The Resource Plan, cont.</vt:lpstr>
      <vt:lpstr>Step 2: Resource Planning Ideas</vt:lpstr>
      <vt:lpstr>Step 3: The Business Plan</vt:lpstr>
      <vt:lpstr>Step 3: Sophia’s Business Plan</vt:lpstr>
      <vt:lpstr>Sources of Financial Support</vt:lpstr>
      <vt:lpstr>What does it mean to be strategic?</vt:lpstr>
      <vt:lpstr>Step 4: Sophia’s Action Plan</vt:lpstr>
      <vt:lpstr>SMART Goals</vt:lpstr>
      <vt:lpstr>Summary: Key Points</vt:lpstr>
      <vt:lpstr>Summary: Benefits and Risks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2</cp:revision>
  <dcterms:created xsi:type="dcterms:W3CDTF">2012-03-28T14:26:49Z</dcterms:created>
  <dcterms:modified xsi:type="dcterms:W3CDTF">2018-08-08T20:26:13Z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0x0101B97CAD3D49634BECB254722C354D7C37008FEABD6F9D4CF04C91B009375C867A56</vt:lpwstr>
  </property>
  <property fmtid="{D5CDD505-2E9C-101B-9397-08002B2CF9AE}" pid="3" name="Order">
    <vt:r8>92900</vt:r8>
  </property>
</Properties>
</file>