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302" r:id="rId2"/>
    <p:sldId id="300" r:id="rId3"/>
    <p:sldId id="306" r:id="rId4"/>
    <p:sldId id="305" r:id="rId5"/>
    <p:sldId id="307" r:id="rId6"/>
    <p:sldId id="309" r:id="rId7"/>
    <p:sldId id="310" r:id="rId8"/>
    <p:sldId id="312" r:id="rId9"/>
    <p:sldId id="314" r:id="rId10"/>
    <p:sldId id="316" r:id="rId11"/>
    <p:sldId id="318" r:id="rId12"/>
    <p:sldId id="311" r:id="rId13"/>
    <p:sldId id="319" r:id="rId14"/>
    <p:sldId id="317" r:id="rId15"/>
    <p:sldId id="320" r:id="rId16"/>
    <p:sldId id="323" r:id="rId17"/>
    <p:sldId id="324" r:id="rId18"/>
    <p:sldId id="322" r:id="rId19"/>
    <p:sldId id="321" r:id="rId20"/>
    <p:sldId id="325" r:id="rId21"/>
    <p:sldId id="301" r:id="rId22"/>
    <p:sldId id="326" r:id="rId23"/>
    <p:sldId id="327" r:id="rId24"/>
    <p:sldId id="328" r:id="rId25"/>
    <p:sldId id="329"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702F"/>
    <a:srgbClr val="262673"/>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52" autoAdjust="0"/>
    <p:restoredTop sz="98063" autoAdjust="0"/>
  </p:normalViewPr>
  <p:slideViewPr>
    <p:cSldViewPr>
      <p:cViewPr varScale="1">
        <p:scale>
          <a:sx n="83" d="100"/>
          <a:sy n="83" d="100"/>
        </p:scale>
        <p:origin x="893"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4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D658BE-E16A-4F96-BE8B-47D053592570}"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D99D9031-B302-433F-A516-3AA0FFC244A1}">
      <dgm:prSet phldrT="[Text]"/>
      <dgm:spPr/>
      <dgm:t>
        <a:bodyPr/>
        <a:lstStyle/>
        <a:p>
          <a:r>
            <a:rPr lang="en-US" dirty="0" smtClean="0"/>
            <a:t>Employee Class F</a:t>
          </a:r>
          <a:endParaRPr lang="en-US" dirty="0"/>
        </a:p>
      </dgm:t>
    </dgm:pt>
    <dgm:pt modelId="{5D9B3EAD-8523-4BD0-BC94-AFCD134ABB15}" type="parTrans" cxnId="{4D400B5D-1383-401D-93A0-2A1D3AB765C1}">
      <dgm:prSet/>
      <dgm:spPr/>
      <dgm:t>
        <a:bodyPr/>
        <a:lstStyle/>
        <a:p>
          <a:endParaRPr lang="en-US"/>
        </a:p>
      </dgm:t>
    </dgm:pt>
    <dgm:pt modelId="{BD15A756-0134-4D01-9BBE-CA3A780CD1A2}" type="sibTrans" cxnId="{4D400B5D-1383-401D-93A0-2A1D3AB765C1}">
      <dgm:prSet/>
      <dgm:spPr/>
      <dgm:t>
        <a:bodyPr/>
        <a:lstStyle/>
        <a:p>
          <a:endParaRPr lang="en-US"/>
        </a:p>
      </dgm:t>
    </dgm:pt>
    <dgm:pt modelId="{8F184464-5240-4BD2-B28B-5F3486B9CB57}">
      <dgm:prSet phldrT="[Text]"/>
      <dgm:spPr/>
      <dgm:t>
        <a:bodyPr/>
        <a:lstStyle/>
        <a:p>
          <a:r>
            <a:rPr lang="en-US" dirty="0" smtClean="0"/>
            <a:t>No? Not IF</a:t>
          </a:r>
          <a:endParaRPr lang="en-US" dirty="0"/>
        </a:p>
      </dgm:t>
    </dgm:pt>
    <dgm:pt modelId="{C3AFBF25-DC0C-4C40-8205-7ED360769ADB}" type="parTrans" cxnId="{87DCC31B-AA4C-48F9-B73F-15CDFBBEA3FE}">
      <dgm:prSet/>
      <dgm:spPr/>
      <dgm:t>
        <a:bodyPr/>
        <a:lstStyle/>
        <a:p>
          <a:endParaRPr lang="en-US"/>
        </a:p>
      </dgm:t>
    </dgm:pt>
    <dgm:pt modelId="{0F4BE7D8-D7BD-4B16-B62A-369010801DEB}" type="sibTrans" cxnId="{87DCC31B-AA4C-48F9-B73F-15CDFBBEA3FE}">
      <dgm:prSet/>
      <dgm:spPr/>
      <dgm:t>
        <a:bodyPr/>
        <a:lstStyle/>
        <a:p>
          <a:endParaRPr lang="en-US"/>
        </a:p>
      </dgm:t>
    </dgm:pt>
    <dgm:pt modelId="{BFE251DA-1B41-47AA-86C8-17E0CFD4CC67}">
      <dgm:prSet phldrT="[Text]"/>
      <dgm:spPr/>
      <dgm:t>
        <a:bodyPr/>
        <a:lstStyle/>
        <a:p>
          <a:r>
            <a:rPr lang="en-US" dirty="0" smtClean="0"/>
            <a:t>Academic </a:t>
          </a:r>
          <a:r>
            <a:rPr lang="en-US" dirty="0" err="1" smtClean="0"/>
            <a:t>Dept</a:t>
          </a:r>
          <a:endParaRPr lang="en-US" dirty="0"/>
        </a:p>
      </dgm:t>
    </dgm:pt>
    <dgm:pt modelId="{83BC01B6-82A3-4032-B1B8-A5ABFE5BBC59}" type="parTrans" cxnId="{6249CB89-3E36-494E-88EA-C9BA69BDE2E7}">
      <dgm:prSet/>
      <dgm:spPr/>
      <dgm:t>
        <a:bodyPr/>
        <a:lstStyle/>
        <a:p>
          <a:endParaRPr lang="en-US"/>
        </a:p>
      </dgm:t>
    </dgm:pt>
    <dgm:pt modelId="{8F8FE202-219A-45B2-B765-80AA49AE4ECA}" type="sibTrans" cxnId="{6249CB89-3E36-494E-88EA-C9BA69BDE2E7}">
      <dgm:prSet/>
      <dgm:spPr/>
      <dgm:t>
        <a:bodyPr/>
        <a:lstStyle/>
        <a:p>
          <a:endParaRPr lang="en-US"/>
        </a:p>
      </dgm:t>
    </dgm:pt>
    <dgm:pt modelId="{9F1E3595-3BD7-49B9-99D3-C8E26A7D10BD}">
      <dgm:prSet phldrT="[Text]"/>
      <dgm:spPr/>
      <dgm:t>
        <a:bodyPr/>
        <a:lstStyle/>
        <a:p>
          <a:r>
            <a:rPr lang="en-US" dirty="0" smtClean="0"/>
            <a:t>No? Next Page</a:t>
          </a:r>
          <a:endParaRPr lang="en-US" dirty="0"/>
        </a:p>
      </dgm:t>
    </dgm:pt>
    <dgm:pt modelId="{70923B39-C9B7-466B-878B-31B50BC2AA9A}" type="parTrans" cxnId="{58FAB7D5-490B-4EF9-934B-F019A5EFCB5E}">
      <dgm:prSet/>
      <dgm:spPr/>
      <dgm:t>
        <a:bodyPr/>
        <a:lstStyle/>
        <a:p>
          <a:endParaRPr lang="en-US"/>
        </a:p>
      </dgm:t>
    </dgm:pt>
    <dgm:pt modelId="{12190242-182D-4B83-BD32-12DCF3D15A74}" type="sibTrans" cxnId="{58FAB7D5-490B-4EF9-934B-F019A5EFCB5E}">
      <dgm:prSet/>
      <dgm:spPr/>
      <dgm:t>
        <a:bodyPr/>
        <a:lstStyle/>
        <a:p>
          <a:endParaRPr lang="en-US"/>
        </a:p>
      </dgm:t>
    </dgm:pt>
    <dgm:pt modelId="{4DE8EA3B-09D6-47F4-A838-5A9DEA5A6CBD}">
      <dgm:prSet phldrT="[Text]"/>
      <dgm:spPr/>
      <dgm:t>
        <a:bodyPr/>
        <a:lstStyle/>
        <a:p>
          <a:r>
            <a:rPr lang="en-US" dirty="0" smtClean="0"/>
            <a:t>Tenured?</a:t>
          </a:r>
          <a:endParaRPr lang="en-US" dirty="0"/>
        </a:p>
      </dgm:t>
    </dgm:pt>
    <dgm:pt modelId="{CEB11F6A-8201-4891-AD3B-5CB083B5801E}" type="parTrans" cxnId="{63E9C4EC-9515-47D1-90D6-DBD57120F51F}">
      <dgm:prSet/>
      <dgm:spPr/>
      <dgm:t>
        <a:bodyPr/>
        <a:lstStyle/>
        <a:p>
          <a:endParaRPr lang="en-US"/>
        </a:p>
      </dgm:t>
    </dgm:pt>
    <dgm:pt modelId="{47BDBC74-A3AE-49A7-81CE-836F90EEC081}" type="sibTrans" cxnId="{63E9C4EC-9515-47D1-90D6-DBD57120F51F}">
      <dgm:prSet/>
      <dgm:spPr/>
      <dgm:t>
        <a:bodyPr/>
        <a:lstStyle/>
        <a:p>
          <a:endParaRPr lang="en-US"/>
        </a:p>
      </dgm:t>
    </dgm:pt>
    <dgm:pt modelId="{DE10AA98-C385-425C-9D6B-92EDA68695A8}">
      <dgm:prSet phldrT="[Text]"/>
      <dgm:spPr/>
      <dgm:t>
        <a:bodyPr/>
        <a:lstStyle/>
        <a:p>
          <a:r>
            <a:rPr lang="en-US" dirty="0" smtClean="0"/>
            <a:t>Yes? IRPS</a:t>
          </a:r>
          <a:endParaRPr lang="en-US" dirty="0"/>
        </a:p>
      </dgm:t>
    </dgm:pt>
    <dgm:pt modelId="{8C500670-9DBC-46CF-8B7B-E92A9AA153C7}" type="parTrans" cxnId="{CF58BA02-8CB4-49D5-BE37-A4B553CF6F0C}">
      <dgm:prSet/>
      <dgm:spPr/>
      <dgm:t>
        <a:bodyPr/>
        <a:lstStyle/>
        <a:p>
          <a:endParaRPr lang="en-US"/>
        </a:p>
      </dgm:t>
    </dgm:pt>
    <dgm:pt modelId="{9DBE8BD9-A765-47FB-9334-BF4D10C3F771}" type="sibTrans" cxnId="{CF58BA02-8CB4-49D5-BE37-A4B553CF6F0C}">
      <dgm:prSet/>
      <dgm:spPr/>
      <dgm:t>
        <a:bodyPr/>
        <a:lstStyle/>
        <a:p>
          <a:endParaRPr lang="en-US"/>
        </a:p>
      </dgm:t>
    </dgm:pt>
    <dgm:pt modelId="{563DF18F-8AB0-45F2-AC96-35662366005A}">
      <dgm:prSet phldrT="[Text]"/>
      <dgm:spPr/>
      <dgm:t>
        <a:bodyPr/>
        <a:lstStyle/>
        <a:p>
          <a:r>
            <a:rPr lang="en-US" dirty="0" smtClean="0"/>
            <a:t>No? Next page</a:t>
          </a:r>
          <a:endParaRPr lang="en-US" dirty="0"/>
        </a:p>
      </dgm:t>
    </dgm:pt>
    <dgm:pt modelId="{78FD92F5-9CC7-436A-9979-2E88AFEA098A}" type="parTrans" cxnId="{368A3639-CF44-4C5E-AA1C-2FC70AA5181D}">
      <dgm:prSet/>
      <dgm:spPr/>
      <dgm:t>
        <a:bodyPr/>
        <a:lstStyle/>
        <a:p>
          <a:endParaRPr lang="en-US"/>
        </a:p>
      </dgm:t>
    </dgm:pt>
    <dgm:pt modelId="{397AF412-DA5C-40C5-89B3-945510916BE6}" type="sibTrans" cxnId="{368A3639-CF44-4C5E-AA1C-2FC70AA5181D}">
      <dgm:prSet/>
      <dgm:spPr/>
      <dgm:t>
        <a:bodyPr/>
        <a:lstStyle/>
        <a:p>
          <a:endParaRPr lang="en-US"/>
        </a:p>
      </dgm:t>
    </dgm:pt>
    <dgm:pt modelId="{99A68380-05E8-4470-A926-FADC375A18A5}" type="pres">
      <dgm:prSet presAssocID="{DED658BE-E16A-4F96-BE8B-47D053592570}" presName="rootnode" presStyleCnt="0">
        <dgm:presLayoutVars>
          <dgm:chMax/>
          <dgm:chPref/>
          <dgm:dir/>
          <dgm:animLvl val="lvl"/>
        </dgm:presLayoutVars>
      </dgm:prSet>
      <dgm:spPr/>
      <dgm:t>
        <a:bodyPr/>
        <a:lstStyle/>
        <a:p>
          <a:endParaRPr lang="en-US"/>
        </a:p>
      </dgm:t>
    </dgm:pt>
    <dgm:pt modelId="{A7213A79-2D3E-4463-A0FB-B40E3EF7ECC4}" type="pres">
      <dgm:prSet presAssocID="{D99D9031-B302-433F-A516-3AA0FFC244A1}" presName="composite" presStyleCnt="0"/>
      <dgm:spPr/>
    </dgm:pt>
    <dgm:pt modelId="{DABD314C-E730-411D-896E-096EBB506A85}" type="pres">
      <dgm:prSet presAssocID="{D99D9031-B302-433F-A516-3AA0FFC244A1}" presName="bentUpArrow1" presStyleLbl="alignImgPlace1" presStyleIdx="0" presStyleCnt="2"/>
      <dgm:spPr/>
    </dgm:pt>
    <dgm:pt modelId="{3BF351F2-305C-43F6-9C51-E2686B121B1F}" type="pres">
      <dgm:prSet presAssocID="{D99D9031-B302-433F-A516-3AA0FFC244A1}" presName="ParentText" presStyleLbl="node1" presStyleIdx="0" presStyleCnt="3">
        <dgm:presLayoutVars>
          <dgm:chMax val="1"/>
          <dgm:chPref val="1"/>
          <dgm:bulletEnabled val="1"/>
        </dgm:presLayoutVars>
      </dgm:prSet>
      <dgm:spPr/>
      <dgm:t>
        <a:bodyPr/>
        <a:lstStyle/>
        <a:p>
          <a:endParaRPr lang="en-US"/>
        </a:p>
      </dgm:t>
    </dgm:pt>
    <dgm:pt modelId="{F4C0CC5B-EFE8-4435-804F-1A050F3A467F}" type="pres">
      <dgm:prSet presAssocID="{D99D9031-B302-433F-A516-3AA0FFC244A1}" presName="ChildText" presStyleLbl="revTx" presStyleIdx="0" presStyleCnt="3">
        <dgm:presLayoutVars>
          <dgm:chMax val="0"/>
          <dgm:chPref val="0"/>
          <dgm:bulletEnabled val="1"/>
        </dgm:presLayoutVars>
      </dgm:prSet>
      <dgm:spPr/>
      <dgm:t>
        <a:bodyPr/>
        <a:lstStyle/>
        <a:p>
          <a:endParaRPr lang="en-US"/>
        </a:p>
      </dgm:t>
    </dgm:pt>
    <dgm:pt modelId="{D786B114-05BA-42FE-B079-3559304F0B42}" type="pres">
      <dgm:prSet presAssocID="{BD15A756-0134-4D01-9BBE-CA3A780CD1A2}" presName="sibTrans" presStyleCnt="0"/>
      <dgm:spPr/>
    </dgm:pt>
    <dgm:pt modelId="{85FC316F-D29E-4E57-BC68-4258E5D770C4}" type="pres">
      <dgm:prSet presAssocID="{BFE251DA-1B41-47AA-86C8-17E0CFD4CC67}" presName="composite" presStyleCnt="0"/>
      <dgm:spPr/>
    </dgm:pt>
    <dgm:pt modelId="{8EDD2E48-A3A4-401A-92D3-4496734D2931}" type="pres">
      <dgm:prSet presAssocID="{BFE251DA-1B41-47AA-86C8-17E0CFD4CC67}" presName="bentUpArrow1" presStyleLbl="alignImgPlace1" presStyleIdx="1" presStyleCnt="2"/>
      <dgm:spPr/>
    </dgm:pt>
    <dgm:pt modelId="{3C25A6F8-3D12-48DE-B1AD-2B4F53828498}" type="pres">
      <dgm:prSet presAssocID="{BFE251DA-1B41-47AA-86C8-17E0CFD4CC67}" presName="ParentText" presStyleLbl="node1" presStyleIdx="1" presStyleCnt="3">
        <dgm:presLayoutVars>
          <dgm:chMax val="1"/>
          <dgm:chPref val="1"/>
          <dgm:bulletEnabled val="1"/>
        </dgm:presLayoutVars>
      </dgm:prSet>
      <dgm:spPr/>
      <dgm:t>
        <a:bodyPr/>
        <a:lstStyle/>
        <a:p>
          <a:endParaRPr lang="en-US"/>
        </a:p>
      </dgm:t>
    </dgm:pt>
    <dgm:pt modelId="{AE1B5F62-6C46-4886-BA97-854646B57F31}" type="pres">
      <dgm:prSet presAssocID="{BFE251DA-1B41-47AA-86C8-17E0CFD4CC67}" presName="ChildText" presStyleLbl="revTx" presStyleIdx="1" presStyleCnt="3">
        <dgm:presLayoutVars>
          <dgm:chMax val="0"/>
          <dgm:chPref val="0"/>
          <dgm:bulletEnabled val="1"/>
        </dgm:presLayoutVars>
      </dgm:prSet>
      <dgm:spPr/>
      <dgm:t>
        <a:bodyPr/>
        <a:lstStyle/>
        <a:p>
          <a:endParaRPr lang="en-US"/>
        </a:p>
      </dgm:t>
    </dgm:pt>
    <dgm:pt modelId="{0D033071-DCC7-499E-AC1D-47F5B6A008EB}" type="pres">
      <dgm:prSet presAssocID="{8F8FE202-219A-45B2-B765-80AA49AE4ECA}" presName="sibTrans" presStyleCnt="0"/>
      <dgm:spPr/>
    </dgm:pt>
    <dgm:pt modelId="{92086964-966D-4725-B7C2-B9922A7B6681}" type="pres">
      <dgm:prSet presAssocID="{4DE8EA3B-09D6-47F4-A838-5A9DEA5A6CBD}" presName="composite" presStyleCnt="0"/>
      <dgm:spPr/>
    </dgm:pt>
    <dgm:pt modelId="{09968F59-511A-480C-AEA0-A16F2D383EE4}" type="pres">
      <dgm:prSet presAssocID="{4DE8EA3B-09D6-47F4-A838-5A9DEA5A6CBD}" presName="ParentText" presStyleLbl="node1" presStyleIdx="2" presStyleCnt="3">
        <dgm:presLayoutVars>
          <dgm:chMax val="1"/>
          <dgm:chPref val="1"/>
          <dgm:bulletEnabled val="1"/>
        </dgm:presLayoutVars>
      </dgm:prSet>
      <dgm:spPr/>
      <dgm:t>
        <a:bodyPr/>
        <a:lstStyle/>
        <a:p>
          <a:endParaRPr lang="en-US"/>
        </a:p>
      </dgm:t>
    </dgm:pt>
    <dgm:pt modelId="{9F7136C3-4A36-4DBA-9830-FD514BA55721}" type="pres">
      <dgm:prSet presAssocID="{4DE8EA3B-09D6-47F4-A838-5A9DEA5A6CBD}" presName="FinalChildText" presStyleLbl="revTx" presStyleIdx="2" presStyleCnt="3">
        <dgm:presLayoutVars>
          <dgm:chMax val="0"/>
          <dgm:chPref val="0"/>
          <dgm:bulletEnabled val="1"/>
        </dgm:presLayoutVars>
      </dgm:prSet>
      <dgm:spPr/>
      <dgm:t>
        <a:bodyPr/>
        <a:lstStyle/>
        <a:p>
          <a:endParaRPr lang="en-US"/>
        </a:p>
      </dgm:t>
    </dgm:pt>
  </dgm:ptLst>
  <dgm:cxnLst>
    <dgm:cxn modelId="{CF58BA02-8CB4-49D5-BE37-A4B553CF6F0C}" srcId="{4DE8EA3B-09D6-47F4-A838-5A9DEA5A6CBD}" destId="{DE10AA98-C385-425C-9D6B-92EDA68695A8}" srcOrd="0" destOrd="0" parTransId="{8C500670-9DBC-46CF-8B7B-E92A9AA153C7}" sibTransId="{9DBE8BD9-A765-47FB-9334-BF4D10C3F771}"/>
    <dgm:cxn modelId="{B415019F-0953-45DA-94CF-B70822AAB17B}" type="presOf" srcId="{4DE8EA3B-09D6-47F4-A838-5A9DEA5A6CBD}" destId="{09968F59-511A-480C-AEA0-A16F2D383EE4}" srcOrd="0" destOrd="0" presId="urn:microsoft.com/office/officeart/2005/8/layout/StepDownProcess"/>
    <dgm:cxn modelId="{4D400B5D-1383-401D-93A0-2A1D3AB765C1}" srcId="{DED658BE-E16A-4F96-BE8B-47D053592570}" destId="{D99D9031-B302-433F-A516-3AA0FFC244A1}" srcOrd="0" destOrd="0" parTransId="{5D9B3EAD-8523-4BD0-BC94-AFCD134ABB15}" sibTransId="{BD15A756-0134-4D01-9BBE-CA3A780CD1A2}"/>
    <dgm:cxn modelId="{5C5FB4AA-C4F8-4AAB-9371-F6429FD43E52}" type="presOf" srcId="{8F184464-5240-4BD2-B28B-5F3486B9CB57}" destId="{F4C0CC5B-EFE8-4435-804F-1A050F3A467F}" srcOrd="0" destOrd="0" presId="urn:microsoft.com/office/officeart/2005/8/layout/StepDownProcess"/>
    <dgm:cxn modelId="{6249CB89-3E36-494E-88EA-C9BA69BDE2E7}" srcId="{DED658BE-E16A-4F96-BE8B-47D053592570}" destId="{BFE251DA-1B41-47AA-86C8-17E0CFD4CC67}" srcOrd="1" destOrd="0" parTransId="{83BC01B6-82A3-4032-B1B8-A5ABFE5BBC59}" sibTransId="{8F8FE202-219A-45B2-B765-80AA49AE4ECA}"/>
    <dgm:cxn modelId="{58FAB7D5-490B-4EF9-934B-F019A5EFCB5E}" srcId="{BFE251DA-1B41-47AA-86C8-17E0CFD4CC67}" destId="{9F1E3595-3BD7-49B9-99D3-C8E26A7D10BD}" srcOrd="0" destOrd="0" parTransId="{70923B39-C9B7-466B-878B-31B50BC2AA9A}" sibTransId="{12190242-182D-4B83-BD32-12DCF3D15A74}"/>
    <dgm:cxn modelId="{6CB5B6E2-A366-4345-9233-888A5D773E48}" type="presOf" srcId="{563DF18F-8AB0-45F2-AC96-35662366005A}" destId="{9F7136C3-4A36-4DBA-9830-FD514BA55721}" srcOrd="0" destOrd="1" presId="urn:microsoft.com/office/officeart/2005/8/layout/StepDownProcess"/>
    <dgm:cxn modelId="{04E81723-DEEE-41B1-8AA9-85BBECA5F0A3}" type="presOf" srcId="{BFE251DA-1B41-47AA-86C8-17E0CFD4CC67}" destId="{3C25A6F8-3D12-48DE-B1AD-2B4F53828498}" srcOrd="0" destOrd="0" presId="urn:microsoft.com/office/officeart/2005/8/layout/StepDownProcess"/>
    <dgm:cxn modelId="{B72E7D88-80BA-4993-BBE2-33FB423CFCB0}" type="presOf" srcId="{D99D9031-B302-433F-A516-3AA0FFC244A1}" destId="{3BF351F2-305C-43F6-9C51-E2686B121B1F}" srcOrd="0" destOrd="0" presId="urn:microsoft.com/office/officeart/2005/8/layout/StepDownProcess"/>
    <dgm:cxn modelId="{EB2CFBFE-B41D-4655-A1E5-30C13DBC41AD}" type="presOf" srcId="{DE10AA98-C385-425C-9D6B-92EDA68695A8}" destId="{9F7136C3-4A36-4DBA-9830-FD514BA55721}" srcOrd="0" destOrd="0" presId="urn:microsoft.com/office/officeart/2005/8/layout/StepDownProcess"/>
    <dgm:cxn modelId="{368A3639-CF44-4C5E-AA1C-2FC70AA5181D}" srcId="{4DE8EA3B-09D6-47F4-A838-5A9DEA5A6CBD}" destId="{563DF18F-8AB0-45F2-AC96-35662366005A}" srcOrd="1" destOrd="0" parTransId="{78FD92F5-9CC7-436A-9979-2E88AFEA098A}" sibTransId="{397AF412-DA5C-40C5-89B3-945510916BE6}"/>
    <dgm:cxn modelId="{63E9C4EC-9515-47D1-90D6-DBD57120F51F}" srcId="{DED658BE-E16A-4F96-BE8B-47D053592570}" destId="{4DE8EA3B-09D6-47F4-A838-5A9DEA5A6CBD}" srcOrd="2" destOrd="0" parTransId="{CEB11F6A-8201-4891-AD3B-5CB083B5801E}" sibTransId="{47BDBC74-A3AE-49A7-81CE-836F90EEC081}"/>
    <dgm:cxn modelId="{479F57E0-E9FC-40E0-8342-F52010194DBA}" type="presOf" srcId="{9F1E3595-3BD7-49B9-99D3-C8E26A7D10BD}" destId="{AE1B5F62-6C46-4886-BA97-854646B57F31}" srcOrd="0" destOrd="0" presId="urn:microsoft.com/office/officeart/2005/8/layout/StepDownProcess"/>
    <dgm:cxn modelId="{6D9A380E-B492-4906-B5D2-E98D7D63768A}" type="presOf" srcId="{DED658BE-E16A-4F96-BE8B-47D053592570}" destId="{99A68380-05E8-4470-A926-FADC375A18A5}" srcOrd="0" destOrd="0" presId="urn:microsoft.com/office/officeart/2005/8/layout/StepDownProcess"/>
    <dgm:cxn modelId="{87DCC31B-AA4C-48F9-B73F-15CDFBBEA3FE}" srcId="{D99D9031-B302-433F-A516-3AA0FFC244A1}" destId="{8F184464-5240-4BD2-B28B-5F3486B9CB57}" srcOrd="0" destOrd="0" parTransId="{C3AFBF25-DC0C-4C40-8205-7ED360769ADB}" sibTransId="{0F4BE7D8-D7BD-4B16-B62A-369010801DEB}"/>
    <dgm:cxn modelId="{B73258A7-A7B7-4F9A-9818-D1B5F314206A}" type="presParOf" srcId="{99A68380-05E8-4470-A926-FADC375A18A5}" destId="{A7213A79-2D3E-4463-A0FB-B40E3EF7ECC4}" srcOrd="0" destOrd="0" presId="urn:microsoft.com/office/officeart/2005/8/layout/StepDownProcess"/>
    <dgm:cxn modelId="{9D143252-6BE5-42FB-A600-9D57B815222B}" type="presParOf" srcId="{A7213A79-2D3E-4463-A0FB-B40E3EF7ECC4}" destId="{DABD314C-E730-411D-896E-096EBB506A85}" srcOrd="0" destOrd="0" presId="urn:microsoft.com/office/officeart/2005/8/layout/StepDownProcess"/>
    <dgm:cxn modelId="{393A6B4F-254B-4D55-8796-5E39C891FE84}" type="presParOf" srcId="{A7213A79-2D3E-4463-A0FB-B40E3EF7ECC4}" destId="{3BF351F2-305C-43F6-9C51-E2686B121B1F}" srcOrd="1" destOrd="0" presId="urn:microsoft.com/office/officeart/2005/8/layout/StepDownProcess"/>
    <dgm:cxn modelId="{6BB300B5-EE25-458D-95E9-44731DCCF9AD}" type="presParOf" srcId="{A7213A79-2D3E-4463-A0FB-B40E3EF7ECC4}" destId="{F4C0CC5B-EFE8-4435-804F-1A050F3A467F}" srcOrd="2" destOrd="0" presId="urn:microsoft.com/office/officeart/2005/8/layout/StepDownProcess"/>
    <dgm:cxn modelId="{B6E9B49E-9D80-446E-8F3F-8ABD5F3708FF}" type="presParOf" srcId="{99A68380-05E8-4470-A926-FADC375A18A5}" destId="{D786B114-05BA-42FE-B079-3559304F0B42}" srcOrd="1" destOrd="0" presId="urn:microsoft.com/office/officeart/2005/8/layout/StepDownProcess"/>
    <dgm:cxn modelId="{385F397C-F75C-44FA-AF82-EC51D0FC10DA}" type="presParOf" srcId="{99A68380-05E8-4470-A926-FADC375A18A5}" destId="{85FC316F-D29E-4E57-BC68-4258E5D770C4}" srcOrd="2" destOrd="0" presId="urn:microsoft.com/office/officeart/2005/8/layout/StepDownProcess"/>
    <dgm:cxn modelId="{108C1E60-00E9-474A-B1D7-CEEE03E56A97}" type="presParOf" srcId="{85FC316F-D29E-4E57-BC68-4258E5D770C4}" destId="{8EDD2E48-A3A4-401A-92D3-4496734D2931}" srcOrd="0" destOrd="0" presId="urn:microsoft.com/office/officeart/2005/8/layout/StepDownProcess"/>
    <dgm:cxn modelId="{46116B55-3324-4743-8C47-170CEF85D773}" type="presParOf" srcId="{85FC316F-D29E-4E57-BC68-4258E5D770C4}" destId="{3C25A6F8-3D12-48DE-B1AD-2B4F53828498}" srcOrd="1" destOrd="0" presId="urn:microsoft.com/office/officeart/2005/8/layout/StepDownProcess"/>
    <dgm:cxn modelId="{D9CEADD4-0ECF-4753-A9D8-3D3C7B289224}" type="presParOf" srcId="{85FC316F-D29E-4E57-BC68-4258E5D770C4}" destId="{AE1B5F62-6C46-4886-BA97-854646B57F31}" srcOrd="2" destOrd="0" presId="urn:microsoft.com/office/officeart/2005/8/layout/StepDownProcess"/>
    <dgm:cxn modelId="{E9D29EC7-C9E3-484A-ACE8-2DF3C5F33BC2}" type="presParOf" srcId="{99A68380-05E8-4470-A926-FADC375A18A5}" destId="{0D033071-DCC7-499E-AC1D-47F5B6A008EB}" srcOrd="3" destOrd="0" presId="urn:microsoft.com/office/officeart/2005/8/layout/StepDownProcess"/>
    <dgm:cxn modelId="{1E8206B8-C887-4B7F-AE4E-70B87E25AABB}" type="presParOf" srcId="{99A68380-05E8-4470-A926-FADC375A18A5}" destId="{92086964-966D-4725-B7C2-B9922A7B6681}" srcOrd="4" destOrd="0" presId="urn:microsoft.com/office/officeart/2005/8/layout/StepDownProcess"/>
    <dgm:cxn modelId="{FEF12325-6C79-4534-A48D-9B311D554480}" type="presParOf" srcId="{92086964-966D-4725-B7C2-B9922A7B6681}" destId="{09968F59-511A-480C-AEA0-A16F2D383EE4}" srcOrd="0" destOrd="0" presId="urn:microsoft.com/office/officeart/2005/8/layout/StepDownProcess"/>
    <dgm:cxn modelId="{C7F51342-83FD-4AE9-AF8F-93BEECC0E936}" type="presParOf" srcId="{92086964-966D-4725-B7C2-B9922A7B6681}" destId="{9F7136C3-4A36-4DBA-9830-FD514BA55721}"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4EB7C6-5D2A-4326-B45E-01AF411825A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5F0CDA69-8C07-442F-B54E-686754D31030}">
      <dgm:prSet phldrT="[Text]"/>
      <dgm:spPr/>
      <dgm:t>
        <a:bodyPr/>
        <a:lstStyle/>
        <a:p>
          <a:r>
            <a:rPr lang="en-US" dirty="0" smtClean="0"/>
            <a:t>Not Academic </a:t>
          </a:r>
          <a:r>
            <a:rPr lang="en-US" dirty="0" err="1" smtClean="0"/>
            <a:t>Dept</a:t>
          </a:r>
          <a:r>
            <a:rPr lang="en-US" dirty="0" smtClean="0"/>
            <a:t> but IF</a:t>
          </a:r>
          <a:endParaRPr lang="en-US" dirty="0"/>
        </a:p>
      </dgm:t>
    </dgm:pt>
    <dgm:pt modelId="{FF90A497-4A9C-40AC-AFC8-3F85D814C9C3}" type="parTrans" cxnId="{18BBC953-86E7-49A5-9399-B77EF4EA0A8D}">
      <dgm:prSet/>
      <dgm:spPr/>
      <dgm:t>
        <a:bodyPr/>
        <a:lstStyle/>
        <a:p>
          <a:endParaRPr lang="en-US"/>
        </a:p>
      </dgm:t>
    </dgm:pt>
    <dgm:pt modelId="{D0432C97-008E-4362-9658-438033F012E3}" type="sibTrans" cxnId="{18BBC953-86E7-49A5-9399-B77EF4EA0A8D}">
      <dgm:prSet/>
      <dgm:spPr/>
      <dgm:t>
        <a:bodyPr/>
        <a:lstStyle/>
        <a:p>
          <a:endParaRPr lang="en-US"/>
        </a:p>
      </dgm:t>
    </dgm:pt>
    <dgm:pt modelId="{C78A3802-8BF9-4E06-BDBF-02B5D60D439B}">
      <dgm:prSet phldrT="[Text]"/>
      <dgm:spPr/>
      <dgm:t>
        <a:bodyPr/>
        <a:lstStyle/>
        <a:p>
          <a:r>
            <a:rPr lang="en-US" dirty="0" smtClean="0"/>
            <a:t>Academic Success Center</a:t>
          </a:r>
          <a:endParaRPr lang="en-US" dirty="0"/>
        </a:p>
      </dgm:t>
    </dgm:pt>
    <dgm:pt modelId="{75C25401-D2BE-40C8-8846-3AC9247D3441}" type="parTrans" cxnId="{BD541218-1A30-4235-820E-54813F445D9D}">
      <dgm:prSet/>
      <dgm:spPr/>
      <dgm:t>
        <a:bodyPr/>
        <a:lstStyle/>
        <a:p>
          <a:endParaRPr lang="en-US"/>
        </a:p>
      </dgm:t>
    </dgm:pt>
    <dgm:pt modelId="{664135A9-5A54-4817-98D3-E3AED0347D60}" type="sibTrans" cxnId="{BD541218-1A30-4235-820E-54813F445D9D}">
      <dgm:prSet/>
      <dgm:spPr/>
      <dgm:t>
        <a:bodyPr/>
        <a:lstStyle/>
        <a:p>
          <a:endParaRPr lang="en-US"/>
        </a:p>
      </dgm:t>
    </dgm:pt>
    <dgm:pt modelId="{54FEA431-6112-45FE-906F-0642E6B0BEEB}">
      <dgm:prSet phldrT="[Text]"/>
      <dgm:spPr/>
      <dgm:t>
        <a:bodyPr/>
        <a:lstStyle/>
        <a:p>
          <a:r>
            <a:rPr lang="en-US" dirty="0" smtClean="0"/>
            <a:t>Bus Advising</a:t>
          </a:r>
          <a:endParaRPr lang="en-US" dirty="0"/>
        </a:p>
      </dgm:t>
    </dgm:pt>
    <dgm:pt modelId="{633BADE3-CC9A-47F5-8E86-7BD32CDDDBCC}" type="parTrans" cxnId="{65521DA3-7B29-4080-8D2B-2C30843E7513}">
      <dgm:prSet/>
      <dgm:spPr/>
      <dgm:t>
        <a:bodyPr/>
        <a:lstStyle/>
        <a:p>
          <a:endParaRPr lang="en-US"/>
        </a:p>
      </dgm:t>
    </dgm:pt>
    <dgm:pt modelId="{F7233CB9-A3F1-4B72-82FE-656A0AE0F550}" type="sibTrans" cxnId="{65521DA3-7B29-4080-8D2B-2C30843E7513}">
      <dgm:prSet/>
      <dgm:spPr/>
      <dgm:t>
        <a:bodyPr/>
        <a:lstStyle/>
        <a:p>
          <a:endParaRPr lang="en-US"/>
        </a:p>
      </dgm:t>
    </dgm:pt>
    <dgm:pt modelId="{456AA948-DF16-4059-AF7B-86FA5A0DBC71}">
      <dgm:prSet phldrT="[Text]"/>
      <dgm:spPr/>
      <dgm:t>
        <a:bodyPr/>
        <a:lstStyle/>
        <a:p>
          <a:r>
            <a:rPr lang="en-US" dirty="0" smtClean="0"/>
            <a:t>Research</a:t>
          </a:r>
          <a:endParaRPr lang="en-US" dirty="0"/>
        </a:p>
      </dgm:t>
    </dgm:pt>
    <dgm:pt modelId="{916A0172-43F0-4796-87E6-68E8779EE2BA}" type="parTrans" cxnId="{9994E92D-242D-4458-8A18-477FB4377537}">
      <dgm:prSet/>
      <dgm:spPr/>
      <dgm:t>
        <a:bodyPr/>
        <a:lstStyle/>
        <a:p>
          <a:endParaRPr lang="en-US"/>
        </a:p>
      </dgm:t>
    </dgm:pt>
    <dgm:pt modelId="{9BE26EED-438D-425D-8143-1B7354424697}" type="sibTrans" cxnId="{9994E92D-242D-4458-8A18-477FB4377537}">
      <dgm:prSet/>
      <dgm:spPr/>
      <dgm:t>
        <a:bodyPr/>
        <a:lstStyle/>
        <a:p>
          <a:endParaRPr lang="en-US"/>
        </a:p>
      </dgm:t>
    </dgm:pt>
    <dgm:pt modelId="{20330775-7DCC-4E5D-ACBB-D5E4DBA503B8}">
      <dgm:prSet phldrT="[Text]"/>
      <dgm:spPr/>
      <dgm:t>
        <a:bodyPr/>
        <a:lstStyle/>
        <a:p>
          <a:r>
            <a:rPr lang="en-US" dirty="0" smtClean="0"/>
            <a:t>Research Faculty Titles</a:t>
          </a:r>
          <a:endParaRPr lang="en-US" dirty="0"/>
        </a:p>
      </dgm:t>
    </dgm:pt>
    <dgm:pt modelId="{ABF4B12F-DBE8-4676-9EEE-286E6058F36A}" type="parTrans" cxnId="{84494356-9258-4440-A3A4-E7D6E6FF8C82}">
      <dgm:prSet/>
      <dgm:spPr/>
      <dgm:t>
        <a:bodyPr/>
        <a:lstStyle/>
        <a:p>
          <a:endParaRPr lang="en-US"/>
        </a:p>
      </dgm:t>
    </dgm:pt>
    <dgm:pt modelId="{5DF4CBBE-9667-4493-821B-8F222D03534F}" type="sibTrans" cxnId="{84494356-9258-4440-A3A4-E7D6E6FF8C82}">
      <dgm:prSet/>
      <dgm:spPr/>
      <dgm:t>
        <a:bodyPr/>
        <a:lstStyle/>
        <a:p>
          <a:endParaRPr lang="en-US"/>
        </a:p>
      </dgm:t>
    </dgm:pt>
    <dgm:pt modelId="{9B2B886E-9798-42AE-A191-489B731D5975}">
      <dgm:prSet phldrT="[Text]"/>
      <dgm:spPr/>
      <dgm:t>
        <a:bodyPr/>
        <a:lstStyle/>
        <a:p>
          <a:r>
            <a:rPr lang="en-US" dirty="0" smtClean="0"/>
            <a:t>Public Service</a:t>
          </a:r>
          <a:endParaRPr lang="en-US" dirty="0"/>
        </a:p>
      </dgm:t>
    </dgm:pt>
    <dgm:pt modelId="{58CE3FE6-500B-40C7-AE08-2B2567ABBD59}" type="parTrans" cxnId="{EAF175CC-342F-4709-9DAE-DBD172902F8F}">
      <dgm:prSet/>
      <dgm:spPr/>
      <dgm:t>
        <a:bodyPr/>
        <a:lstStyle/>
        <a:p>
          <a:endParaRPr lang="en-US"/>
        </a:p>
      </dgm:t>
    </dgm:pt>
    <dgm:pt modelId="{3D8B4BC3-C44A-4AD2-A268-838D73862E6D}" type="sibTrans" cxnId="{EAF175CC-342F-4709-9DAE-DBD172902F8F}">
      <dgm:prSet/>
      <dgm:spPr/>
      <dgm:t>
        <a:bodyPr/>
        <a:lstStyle/>
        <a:p>
          <a:endParaRPr lang="en-US"/>
        </a:p>
      </dgm:t>
    </dgm:pt>
    <dgm:pt modelId="{ECC18C19-6086-4360-8D97-33E8FCD5895C}">
      <dgm:prSet phldrT="[Text]"/>
      <dgm:spPr/>
      <dgm:t>
        <a:bodyPr/>
        <a:lstStyle/>
        <a:p>
          <a:r>
            <a:rPr lang="en-US" dirty="0" smtClean="0"/>
            <a:t>Also Sullivan </a:t>
          </a:r>
          <a:r>
            <a:rPr lang="en-US" dirty="0" err="1" smtClean="0"/>
            <a:t>Ctr</a:t>
          </a:r>
          <a:endParaRPr lang="en-US" dirty="0"/>
        </a:p>
      </dgm:t>
    </dgm:pt>
    <dgm:pt modelId="{A22F20F1-06D1-4761-AE1D-BF7A890C89B5}" type="parTrans" cxnId="{25A527B2-F71B-4559-96B4-6CF2FC31CC43}">
      <dgm:prSet/>
      <dgm:spPr/>
      <dgm:t>
        <a:bodyPr/>
        <a:lstStyle/>
        <a:p>
          <a:endParaRPr lang="en-US"/>
        </a:p>
      </dgm:t>
    </dgm:pt>
    <dgm:pt modelId="{1A092D4E-F55D-48C4-907B-69B16E764C04}" type="sibTrans" cxnId="{25A527B2-F71B-4559-96B4-6CF2FC31CC43}">
      <dgm:prSet/>
      <dgm:spPr/>
      <dgm:t>
        <a:bodyPr/>
        <a:lstStyle/>
        <a:p>
          <a:endParaRPr lang="en-US"/>
        </a:p>
      </dgm:t>
    </dgm:pt>
    <dgm:pt modelId="{0AFF8748-1D51-404E-B98E-086E06F04109}">
      <dgm:prSet phldrT="[Text]"/>
      <dgm:spPr/>
      <dgm:t>
        <a:bodyPr/>
        <a:lstStyle/>
        <a:p>
          <a:r>
            <a:rPr lang="en-US" dirty="0" smtClean="0"/>
            <a:t>PRTM Outdoor Lab</a:t>
          </a:r>
          <a:endParaRPr lang="en-US" dirty="0"/>
        </a:p>
      </dgm:t>
    </dgm:pt>
    <dgm:pt modelId="{7F3A42C0-C897-4DAB-911C-0D53F7208346}" type="parTrans" cxnId="{29CC4615-17B4-42DB-91FE-B5C8C0AFD00F}">
      <dgm:prSet/>
      <dgm:spPr/>
      <dgm:t>
        <a:bodyPr/>
        <a:lstStyle/>
        <a:p>
          <a:endParaRPr lang="en-US"/>
        </a:p>
      </dgm:t>
    </dgm:pt>
    <dgm:pt modelId="{15AEFC59-44D3-41D2-A3BE-2C1713D45D4C}" type="sibTrans" cxnId="{29CC4615-17B4-42DB-91FE-B5C8C0AFD00F}">
      <dgm:prSet/>
      <dgm:spPr/>
      <dgm:t>
        <a:bodyPr/>
        <a:lstStyle/>
        <a:p>
          <a:endParaRPr lang="en-US"/>
        </a:p>
      </dgm:t>
    </dgm:pt>
    <dgm:pt modelId="{07E6535A-BA8C-4522-9CF9-FCD141E70BE7}">
      <dgm:prSet phldrT="[Text]"/>
      <dgm:spPr/>
      <dgm:t>
        <a:bodyPr/>
        <a:lstStyle/>
        <a:p>
          <a:r>
            <a:rPr lang="en-US" dirty="0" err="1" smtClean="0"/>
            <a:t>Inst</a:t>
          </a:r>
          <a:r>
            <a:rPr lang="en-US" dirty="0" smtClean="0"/>
            <a:t> for Hwy Safety</a:t>
          </a:r>
          <a:endParaRPr lang="en-US" dirty="0"/>
        </a:p>
      </dgm:t>
    </dgm:pt>
    <dgm:pt modelId="{CC35848E-A05B-4351-AF64-CE874FFFDA65}" type="parTrans" cxnId="{18FF423D-4A2F-4FA7-9A94-D647016FABEA}">
      <dgm:prSet/>
      <dgm:spPr/>
      <dgm:t>
        <a:bodyPr/>
        <a:lstStyle/>
        <a:p>
          <a:endParaRPr lang="en-US"/>
        </a:p>
      </dgm:t>
    </dgm:pt>
    <dgm:pt modelId="{FAEF5898-03CE-4C06-85AA-D5E92D9C4B2F}" type="sibTrans" cxnId="{18FF423D-4A2F-4FA7-9A94-D647016FABEA}">
      <dgm:prSet/>
      <dgm:spPr/>
      <dgm:t>
        <a:bodyPr/>
        <a:lstStyle/>
        <a:p>
          <a:endParaRPr lang="en-US"/>
        </a:p>
      </dgm:t>
    </dgm:pt>
    <dgm:pt modelId="{412E8B85-03A1-482C-AA52-EBAA8544FB47}">
      <dgm:prSet phldrT="[Text]"/>
      <dgm:spPr/>
      <dgm:t>
        <a:bodyPr/>
        <a:lstStyle/>
        <a:p>
          <a:r>
            <a:rPr lang="en-US" dirty="0" smtClean="0"/>
            <a:t>Postdoctoral associates</a:t>
          </a:r>
          <a:endParaRPr lang="en-US" dirty="0"/>
        </a:p>
      </dgm:t>
    </dgm:pt>
    <dgm:pt modelId="{A2E2FE35-B877-465A-B318-C75FA061F812}" type="parTrans" cxnId="{194E4C3D-B801-4288-9334-822C4D255870}">
      <dgm:prSet/>
      <dgm:spPr/>
      <dgm:t>
        <a:bodyPr/>
        <a:lstStyle/>
        <a:p>
          <a:endParaRPr lang="en-US"/>
        </a:p>
      </dgm:t>
    </dgm:pt>
    <dgm:pt modelId="{12FF6566-0AAB-43D0-86E3-6B1FE60EC11D}" type="sibTrans" cxnId="{194E4C3D-B801-4288-9334-822C4D255870}">
      <dgm:prSet/>
      <dgm:spPr/>
      <dgm:t>
        <a:bodyPr/>
        <a:lstStyle/>
        <a:p>
          <a:endParaRPr lang="en-US"/>
        </a:p>
      </dgm:t>
    </dgm:pt>
    <dgm:pt modelId="{9AF42D08-A1AC-495F-8D73-63706D07E688}" type="pres">
      <dgm:prSet presAssocID="{284EB7C6-5D2A-4326-B45E-01AF411825A3}" presName="Name0" presStyleCnt="0">
        <dgm:presLayoutVars>
          <dgm:dir/>
          <dgm:animLvl val="lvl"/>
          <dgm:resizeHandles val="exact"/>
        </dgm:presLayoutVars>
      </dgm:prSet>
      <dgm:spPr/>
      <dgm:t>
        <a:bodyPr/>
        <a:lstStyle/>
        <a:p>
          <a:endParaRPr lang="en-US"/>
        </a:p>
      </dgm:t>
    </dgm:pt>
    <dgm:pt modelId="{BE124812-C02B-4E96-B4CB-9336CFE8D167}" type="pres">
      <dgm:prSet presAssocID="{5F0CDA69-8C07-442F-B54E-686754D31030}" presName="composite" presStyleCnt="0"/>
      <dgm:spPr/>
    </dgm:pt>
    <dgm:pt modelId="{311C62CE-D02C-4DC0-A761-96BDAC0C85CE}" type="pres">
      <dgm:prSet presAssocID="{5F0CDA69-8C07-442F-B54E-686754D31030}" presName="parTx" presStyleLbl="alignNode1" presStyleIdx="0" presStyleCnt="3">
        <dgm:presLayoutVars>
          <dgm:chMax val="0"/>
          <dgm:chPref val="0"/>
          <dgm:bulletEnabled val="1"/>
        </dgm:presLayoutVars>
      </dgm:prSet>
      <dgm:spPr/>
      <dgm:t>
        <a:bodyPr/>
        <a:lstStyle/>
        <a:p>
          <a:endParaRPr lang="en-US"/>
        </a:p>
      </dgm:t>
    </dgm:pt>
    <dgm:pt modelId="{5EF1DE47-93F2-448F-A555-269854E03A1F}" type="pres">
      <dgm:prSet presAssocID="{5F0CDA69-8C07-442F-B54E-686754D31030}" presName="desTx" presStyleLbl="alignAccFollowNode1" presStyleIdx="0" presStyleCnt="3">
        <dgm:presLayoutVars>
          <dgm:bulletEnabled val="1"/>
        </dgm:presLayoutVars>
      </dgm:prSet>
      <dgm:spPr/>
      <dgm:t>
        <a:bodyPr/>
        <a:lstStyle/>
        <a:p>
          <a:endParaRPr lang="en-US"/>
        </a:p>
      </dgm:t>
    </dgm:pt>
    <dgm:pt modelId="{69C8A90A-AB9F-4EDE-96B1-416616672203}" type="pres">
      <dgm:prSet presAssocID="{D0432C97-008E-4362-9658-438033F012E3}" presName="space" presStyleCnt="0"/>
      <dgm:spPr/>
    </dgm:pt>
    <dgm:pt modelId="{54A37393-AD4B-4445-A829-EBA76A046680}" type="pres">
      <dgm:prSet presAssocID="{456AA948-DF16-4059-AF7B-86FA5A0DBC71}" presName="composite" presStyleCnt="0"/>
      <dgm:spPr/>
    </dgm:pt>
    <dgm:pt modelId="{6B8C56CF-5894-435F-B598-7C88D78D6A43}" type="pres">
      <dgm:prSet presAssocID="{456AA948-DF16-4059-AF7B-86FA5A0DBC71}" presName="parTx" presStyleLbl="alignNode1" presStyleIdx="1" presStyleCnt="3">
        <dgm:presLayoutVars>
          <dgm:chMax val="0"/>
          <dgm:chPref val="0"/>
          <dgm:bulletEnabled val="1"/>
        </dgm:presLayoutVars>
      </dgm:prSet>
      <dgm:spPr/>
      <dgm:t>
        <a:bodyPr/>
        <a:lstStyle/>
        <a:p>
          <a:endParaRPr lang="en-US"/>
        </a:p>
      </dgm:t>
    </dgm:pt>
    <dgm:pt modelId="{74AADECC-E4CF-4A8A-9D4D-19845CD65DC3}" type="pres">
      <dgm:prSet presAssocID="{456AA948-DF16-4059-AF7B-86FA5A0DBC71}" presName="desTx" presStyleLbl="alignAccFollowNode1" presStyleIdx="1" presStyleCnt="3">
        <dgm:presLayoutVars>
          <dgm:bulletEnabled val="1"/>
        </dgm:presLayoutVars>
      </dgm:prSet>
      <dgm:spPr/>
      <dgm:t>
        <a:bodyPr/>
        <a:lstStyle/>
        <a:p>
          <a:endParaRPr lang="en-US"/>
        </a:p>
      </dgm:t>
    </dgm:pt>
    <dgm:pt modelId="{FA359185-9196-4800-8766-7D6E691EE5B6}" type="pres">
      <dgm:prSet presAssocID="{9BE26EED-438D-425D-8143-1B7354424697}" presName="space" presStyleCnt="0"/>
      <dgm:spPr/>
    </dgm:pt>
    <dgm:pt modelId="{020C4BE2-B6EA-4BF2-BE5E-10B767C473B1}" type="pres">
      <dgm:prSet presAssocID="{9B2B886E-9798-42AE-A191-489B731D5975}" presName="composite" presStyleCnt="0"/>
      <dgm:spPr/>
    </dgm:pt>
    <dgm:pt modelId="{5133BBF5-5530-4437-91FE-1E87B1A25422}" type="pres">
      <dgm:prSet presAssocID="{9B2B886E-9798-42AE-A191-489B731D5975}" presName="parTx" presStyleLbl="alignNode1" presStyleIdx="2" presStyleCnt="3">
        <dgm:presLayoutVars>
          <dgm:chMax val="0"/>
          <dgm:chPref val="0"/>
          <dgm:bulletEnabled val="1"/>
        </dgm:presLayoutVars>
      </dgm:prSet>
      <dgm:spPr/>
      <dgm:t>
        <a:bodyPr/>
        <a:lstStyle/>
        <a:p>
          <a:endParaRPr lang="en-US"/>
        </a:p>
      </dgm:t>
    </dgm:pt>
    <dgm:pt modelId="{CCC2A3BD-5A79-403C-978D-BC529E110A29}" type="pres">
      <dgm:prSet presAssocID="{9B2B886E-9798-42AE-A191-489B731D5975}" presName="desTx" presStyleLbl="alignAccFollowNode1" presStyleIdx="2" presStyleCnt="3">
        <dgm:presLayoutVars>
          <dgm:bulletEnabled val="1"/>
        </dgm:presLayoutVars>
      </dgm:prSet>
      <dgm:spPr/>
      <dgm:t>
        <a:bodyPr/>
        <a:lstStyle/>
        <a:p>
          <a:endParaRPr lang="en-US"/>
        </a:p>
      </dgm:t>
    </dgm:pt>
  </dgm:ptLst>
  <dgm:cxnLst>
    <dgm:cxn modelId="{9994E92D-242D-4458-8A18-477FB4377537}" srcId="{284EB7C6-5D2A-4326-B45E-01AF411825A3}" destId="{456AA948-DF16-4059-AF7B-86FA5A0DBC71}" srcOrd="1" destOrd="0" parTransId="{916A0172-43F0-4796-87E6-68E8779EE2BA}" sibTransId="{9BE26EED-438D-425D-8143-1B7354424697}"/>
    <dgm:cxn modelId="{3CFCFA8D-B02D-4994-A85B-E3EDA3A991CC}" type="presOf" srcId="{456AA948-DF16-4059-AF7B-86FA5A0DBC71}" destId="{6B8C56CF-5894-435F-B598-7C88D78D6A43}" srcOrd="0" destOrd="0" presId="urn:microsoft.com/office/officeart/2005/8/layout/hList1"/>
    <dgm:cxn modelId="{18BBC953-86E7-49A5-9399-B77EF4EA0A8D}" srcId="{284EB7C6-5D2A-4326-B45E-01AF411825A3}" destId="{5F0CDA69-8C07-442F-B54E-686754D31030}" srcOrd="0" destOrd="0" parTransId="{FF90A497-4A9C-40AC-AFC8-3F85D814C9C3}" sibTransId="{D0432C97-008E-4362-9658-438033F012E3}"/>
    <dgm:cxn modelId="{BD541218-1A30-4235-820E-54813F445D9D}" srcId="{5F0CDA69-8C07-442F-B54E-686754D31030}" destId="{C78A3802-8BF9-4E06-BDBF-02B5D60D439B}" srcOrd="0" destOrd="0" parTransId="{75C25401-D2BE-40C8-8846-3AC9247D3441}" sibTransId="{664135A9-5A54-4817-98D3-E3AED0347D60}"/>
    <dgm:cxn modelId="{84494356-9258-4440-A3A4-E7D6E6FF8C82}" srcId="{456AA948-DF16-4059-AF7B-86FA5A0DBC71}" destId="{20330775-7DCC-4E5D-ACBB-D5E4DBA503B8}" srcOrd="0" destOrd="0" parTransId="{ABF4B12F-DBE8-4676-9EEE-286E6058F36A}" sibTransId="{5DF4CBBE-9667-4493-821B-8F222D03534F}"/>
    <dgm:cxn modelId="{DFB3E4C3-D6A3-4157-8861-60CE16315B49}" type="presOf" srcId="{C78A3802-8BF9-4E06-BDBF-02B5D60D439B}" destId="{5EF1DE47-93F2-448F-A555-269854E03A1F}" srcOrd="0" destOrd="0" presId="urn:microsoft.com/office/officeart/2005/8/layout/hList1"/>
    <dgm:cxn modelId="{65521DA3-7B29-4080-8D2B-2C30843E7513}" srcId="{5F0CDA69-8C07-442F-B54E-686754D31030}" destId="{54FEA431-6112-45FE-906F-0642E6B0BEEB}" srcOrd="1" destOrd="0" parTransId="{633BADE3-CC9A-47F5-8E86-7BD32CDDDBCC}" sibTransId="{F7233CB9-A3F1-4B72-82FE-656A0AE0F550}"/>
    <dgm:cxn modelId="{17A7B71B-DEC8-4664-9D8D-53637911F162}" type="presOf" srcId="{ECC18C19-6086-4360-8D97-33E8FCD5895C}" destId="{CCC2A3BD-5A79-403C-978D-BC529E110A29}" srcOrd="0" destOrd="0" presId="urn:microsoft.com/office/officeart/2005/8/layout/hList1"/>
    <dgm:cxn modelId="{074C994B-1AD7-4167-AAB6-9B3CCB5FF9BC}" type="presOf" srcId="{20330775-7DCC-4E5D-ACBB-D5E4DBA503B8}" destId="{74AADECC-E4CF-4A8A-9D4D-19845CD65DC3}" srcOrd="0" destOrd="0" presId="urn:microsoft.com/office/officeart/2005/8/layout/hList1"/>
    <dgm:cxn modelId="{352EC410-ABCE-478C-BE67-103267E6A3D2}" type="presOf" srcId="{5F0CDA69-8C07-442F-B54E-686754D31030}" destId="{311C62CE-D02C-4DC0-A761-96BDAC0C85CE}" srcOrd="0" destOrd="0" presId="urn:microsoft.com/office/officeart/2005/8/layout/hList1"/>
    <dgm:cxn modelId="{29CC4615-17B4-42DB-91FE-B5C8C0AFD00F}" srcId="{9B2B886E-9798-42AE-A191-489B731D5975}" destId="{0AFF8748-1D51-404E-B98E-086E06F04109}" srcOrd="2" destOrd="0" parTransId="{7F3A42C0-C897-4DAB-911C-0D53F7208346}" sibTransId="{15AEFC59-44D3-41D2-A3BE-2C1713D45D4C}"/>
    <dgm:cxn modelId="{0117CE33-09F4-4E1D-AE8E-B905E0ED2E1D}" type="presOf" srcId="{284EB7C6-5D2A-4326-B45E-01AF411825A3}" destId="{9AF42D08-A1AC-495F-8D73-63706D07E688}" srcOrd="0" destOrd="0" presId="urn:microsoft.com/office/officeart/2005/8/layout/hList1"/>
    <dgm:cxn modelId="{9396848B-086C-49EC-ADD9-E7F69F8303A1}" type="presOf" srcId="{07E6535A-BA8C-4522-9CF9-FCD141E70BE7}" destId="{CCC2A3BD-5A79-403C-978D-BC529E110A29}" srcOrd="0" destOrd="1" presId="urn:microsoft.com/office/officeart/2005/8/layout/hList1"/>
    <dgm:cxn modelId="{18FF423D-4A2F-4FA7-9A94-D647016FABEA}" srcId="{9B2B886E-9798-42AE-A191-489B731D5975}" destId="{07E6535A-BA8C-4522-9CF9-FCD141E70BE7}" srcOrd="1" destOrd="0" parTransId="{CC35848E-A05B-4351-AF64-CE874FFFDA65}" sibTransId="{FAEF5898-03CE-4C06-85AA-D5E92D9C4B2F}"/>
    <dgm:cxn modelId="{487C6B53-7C27-40CB-9C7B-3F6A7ED07767}" type="presOf" srcId="{0AFF8748-1D51-404E-B98E-086E06F04109}" destId="{CCC2A3BD-5A79-403C-978D-BC529E110A29}" srcOrd="0" destOrd="2" presId="urn:microsoft.com/office/officeart/2005/8/layout/hList1"/>
    <dgm:cxn modelId="{194E4C3D-B801-4288-9334-822C4D255870}" srcId="{456AA948-DF16-4059-AF7B-86FA5A0DBC71}" destId="{412E8B85-03A1-482C-AA52-EBAA8544FB47}" srcOrd="1" destOrd="0" parTransId="{A2E2FE35-B877-465A-B318-C75FA061F812}" sibTransId="{12FF6566-0AAB-43D0-86E3-6B1FE60EC11D}"/>
    <dgm:cxn modelId="{6BCCA166-71C8-4ED8-93B7-B2B8F304C2F1}" type="presOf" srcId="{9B2B886E-9798-42AE-A191-489B731D5975}" destId="{5133BBF5-5530-4437-91FE-1E87B1A25422}" srcOrd="0" destOrd="0" presId="urn:microsoft.com/office/officeart/2005/8/layout/hList1"/>
    <dgm:cxn modelId="{EAF175CC-342F-4709-9DAE-DBD172902F8F}" srcId="{284EB7C6-5D2A-4326-B45E-01AF411825A3}" destId="{9B2B886E-9798-42AE-A191-489B731D5975}" srcOrd="2" destOrd="0" parTransId="{58CE3FE6-500B-40C7-AE08-2B2567ABBD59}" sibTransId="{3D8B4BC3-C44A-4AD2-A268-838D73862E6D}"/>
    <dgm:cxn modelId="{CFA7D671-AB05-4087-B6CA-AD09D133561C}" type="presOf" srcId="{54FEA431-6112-45FE-906F-0642E6B0BEEB}" destId="{5EF1DE47-93F2-448F-A555-269854E03A1F}" srcOrd="0" destOrd="1" presId="urn:microsoft.com/office/officeart/2005/8/layout/hList1"/>
    <dgm:cxn modelId="{D766F48D-6327-46AF-B38D-AAF23AC1234F}" type="presOf" srcId="{412E8B85-03A1-482C-AA52-EBAA8544FB47}" destId="{74AADECC-E4CF-4A8A-9D4D-19845CD65DC3}" srcOrd="0" destOrd="1" presId="urn:microsoft.com/office/officeart/2005/8/layout/hList1"/>
    <dgm:cxn modelId="{25A527B2-F71B-4559-96B4-6CF2FC31CC43}" srcId="{9B2B886E-9798-42AE-A191-489B731D5975}" destId="{ECC18C19-6086-4360-8D97-33E8FCD5895C}" srcOrd="0" destOrd="0" parTransId="{A22F20F1-06D1-4761-AE1D-BF7A890C89B5}" sibTransId="{1A092D4E-F55D-48C4-907B-69B16E764C04}"/>
    <dgm:cxn modelId="{D0ADE24A-B3AE-4960-974D-B4ACA3728FC0}" type="presParOf" srcId="{9AF42D08-A1AC-495F-8D73-63706D07E688}" destId="{BE124812-C02B-4E96-B4CB-9336CFE8D167}" srcOrd="0" destOrd="0" presId="urn:microsoft.com/office/officeart/2005/8/layout/hList1"/>
    <dgm:cxn modelId="{50E94AE1-8572-49AB-9857-05CA30AD4ED2}" type="presParOf" srcId="{BE124812-C02B-4E96-B4CB-9336CFE8D167}" destId="{311C62CE-D02C-4DC0-A761-96BDAC0C85CE}" srcOrd="0" destOrd="0" presId="urn:microsoft.com/office/officeart/2005/8/layout/hList1"/>
    <dgm:cxn modelId="{FCE3DAF3-7EAD-49E0-B239-B89470D7E952}" type="presParOf" srcId="{BE124812-C02B-4E96-B4CB-9336CFE8D167}" destId="{5EF1DE47-93F2-448F-A555-269854E03A1F}" srcOrd="1" destOrd="0" presId="urn:microsoft.com/office/officeart/2005/8/layout/hList1"/>
    <dgm:cxn modelId="{73A64FE4-FC00-4951-BEFA-A513206533B5}" type="presParOf" srcId="{9AF42D08-A1AC-495F-8D73-63706D07E688}" destId="{69C8A90A-AB9F-4EDE-96B1-416616672203}" srcOrd="1" destOrd="0" presId="urn:microsoft.com/office/officeart/2005/8/layout/hList1"/>
    <dgm:cxn modelId="{EDBA5A2A-9645-4308-87EF-13507DC4F4FF}" type="presParOf" srcId="{9AF42D08-A1AC-495F-8D73-63706D07E688}" destId="{54A37393-AD4B-4445-A829-EBA76A046680}" srcOrd="2" destOrd="0" presId="urn:microsoft.com/office/officeart/2005/8/layout/hList1"/>
    <dgm:cxn modelId="{E2635CEF-B812-485E-8D51-4DA55B717BF7}" type="presParOf" srcId="{54A37393-AD4B-4445-A829-EBA76A046680}" destId="{6B8C56CF-5894-435F-B598-7C88D78D6A43}" srcOrd="0" destOrd="0" presId="urn:microsoft.com/office/officeart/2005/8/layout/hList1"/>
    <dgm:cxn modelId="{F717E962-D209-4D2F-8536-11A94CCA5286}" type="presParOf" srcId="{54A37393-AD4B-4445-A829-EBA76A046680}" destId="{74AADECC-E4CF-4A8A-9D4D-19845CD65DC3}" srcOrd="1" destOrd="0" presId="urn:microsoft.com/office/officeart/2005/8/layout/hList1"/>
    <dgm:cxn modelId="{ED69B97E-9738-45FC-AED9-9007657D4B85}" type="presParOf" srcId="{9AF42D08-A1AC-495F-8D73-63706D07E688}" destId="{FA359185-9196-4800-8766-7D6E691EE5B6}" srcOrd="3" destOrd="0" presId="urn:microsoft.com/office/officeart/2005/8/layout/hList1"/>
    <dgm:cxn modelId="{778AD5E4-990B-4F21-8864-F4450D495B9E}" type="presParOf" srcId="{9AF42D08-A1AC-495F-8D73-63706D07E688}" destId="{020C4BE2-B6EA-4BF2-BE5E-10B767C473B1}" srcOrd="4" destOrd="0" presId="urn:microsoft.com/office/officeart/2005/8/layout/hList1"/>
    <dgm:cxn modelId="{8922C4B1-5CB1-4928-ACD1-D52B79E30121}" type="presParOf" srcId="{020C4BE2-B6EA-4BF2-BE5E-10B767C473B1}" destId="{5133BBF5-5530-4437-91FE-1E87B1A25422}" srcOrd="0" destOrd="0" presId="urn:microsoft.com/office/officeart/2005/8/layout/hList1"/>
    <dgm:cxn modelId="{D4E7C68E-82F7-4917-8FC5-C91F6780F8C2}" type="presParOf" srcId="{020C4BE2-B6EA-4BF2-BE5E-10B767C473B1}" destId="{CCC2A3BD-5A79-403C-978D-BC529E110A2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84EB7C6-5D2A-4326-B45E-01AF411825A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5F0CDA69-8C07-442F-B54E-686754D31030}">
      <dgm:prSet phldrT="[Text]"/>
      <dgm:spPr/>
      <dgm:t>
        <a:bodyPr/>
        <a:lstStyle/>
        <a:p>
          <a:r>
            <a:rPr lang="en-US" dirty="0" smtClean="0"/>
            <a:t>Library Faculty</a:t>
          </a:r>
          <a:endParaRPr lang="en-US" dirty="0"/>
        </a:p>
      </dgm:t>
    </dgm:pt>
    <dgm:pt modelId="{FF90A497-4A9C-40AC-AFC8-3F85D814C9C3}" type="parTrans" cxnId="{18BBC953-86E7-49A5-9399-B77EF4EA0A8D}">
      <dgm:prSet/>
      <dgm:spPr/>
      <dgm:t>
        <a:bodyPr/>
        <a:lstStyle/>
        <a:p>
          <a:endParaRPr lang="en-US"/>
        </a:p>
      </dgm:t>
    </dgm:pt>
    <dgm:pt modelId="{D0432C97-008E-4362-9658-438033F012E3}" type="sibTrans" cxnId="{18BBC953-86E7-49A5-9399-B77EF4EA0A8D}">
      <dgm:prSet/>
      <dgm:spPr/>
      <dgm:t>
        <a:bodyPr/>
        <a:lstStyle/>
        <a:p>
          <a:endParaRPr lang="en-US"/>
        </a:p>
      </dgm:t>
    </dgm:pt>
    <dgm:pt modelId="{C78A3802-8BF9-4E06-BDBF-02B5D60D439B}">
      <dgm:prSet phldrT="[Text]"/>
      <dgm:spPr/>
      <dgm:t>
        <a:bodyPr/>
        <a:lstStyle/>
        <a:p>
          <a:r>
            <a:rPr lang="en-US" dirty="0" smtClean="0"/>
            <a:t>Library faculty have their own IPEDS category</a:t>
          </a:r>
          <a:endParaRPr lang="en-US" dirty="0"/>
        </a:p>
      </dgm:t>
    </dgm:pt>
    <dgm:pt modelId="{75C25401-D2BE-40C8-8846-3AC9247D3441}" type="parTrans" cxnId="{BD541218-1A30-4235-820E-54813F445D9D}">
      <dgm:prSet/>
      <dgm:spPr/>
      <dgm:t>
        <a:bodyPr/>
        <a:lstStyle/>
        <a:p>
          <a:endParaRPr lang="en-US"/>
        </a:p>
      </dgm:t>
    </dgm:pt>
    <dgm:pt modelId="{664135A9-5A54-4817-98D3-E3AED0347D60}" type="sibTrans" cxnId="{BD541218-1A30-4235-820E-54813F445D9D}">
      <dgm:prSet/>
      <dgm:spPr/>
      <dgm:t>
        <a:bodyPr/>
        <a:lstStyle/>
        <a:p>
          <a:endParaRPr lang="en-US"/>
        </a:p>
      </dgm:t>
    </dgm:pt>
    <dgm:pt modelId="{456AA948-DF16-4059-AF7B-86FA5A0DBC71}">
      <dgm:prSet phldrT="[Text]"/>
      <dgm:spPr/>
      <dgm:t>
        <a:bodyPr/>
        <a:lstStyle/>
        <a:p>
          <a:r>
            <a:rPr lang="en-US" dirty="0" smtClean="0"/>
            <a:t>Dean’s Offices</a:t>
          </a:r>
          <a:endParaRPr lang="en-US" dirty="0"/>
        </a:p>
      </dgm:t>
    </dgm:pt>
    <dgm:pt modelId="{916A0172-43F0-4796-87E6-68E8779EE2BA}" type="parTrans" cxnId="{9994E92D-242D-4458-8A18-477FB4377537}">
      <dgm:prSet/>
      <dgm:spPr/>
      <dgm:t>
        <a:bodyPr/>
        <a:lstStyle/>
        <a:p>
          <a:endParaRPr lang="en-US"/>
        </a:p>
      </dgm:t>
    </dgm:pt>
    <dgm:pt modelId="{9BE26EED-438D-425D-8143-1B7354424697}" type="sibTrans" cxnId="{9994E92D-242D-4458-8A18-477FB4377537}">
      <dgm:prSet/>
      <dgm:spPr/>
      <dgm:t>
        <a:bodyPr/>
        <a:lstStyle/>
        <a:p>
          <a:endParaRPr lang="en-US"/>
        </a:p>
      </dgm:t>
    </dgm:pt>
    <dgm:pt modelId="{20330775-7DCC-4E5D-ACBB-D5E4DBA503B8}">
      <dgm:prSet phldrT="[Text]"/>
      <dgm:spPr/>
      <dgm:t>
        <a:bodyPr/>
        <a:lstStyle/>
        <a:p>
          <a:r>
            <a:rPr lang="en-US" dirty="0" smtClean="0"/>
            <a:t>Deans and Associate Deans are </a:t>
          </a:r>
          <a:r>
            <a:rPr lang="en-US" dirty="0" err="1" smtClean="0"/>
            <a:t>mgmt</a:t>
          </a:r>
          <a:endParaRPr lang="en-US" dirty="0"/>
        </a:p>
      </dgm:t>
    </dgm:pt>
    <dgm:pt modelId="{ABF4B12F-DBE8-4676-9EEE-286E6058F36A}" type="parTrans" cxnId="{84494356-9258-4440-A3A4-E7D6E6FF8C82}">
      <dgm:prSet/>
      <dgm:spPr/>
      <dgm:t>
        <a:bodyPr/>
        <a:lstStyle/>
        <a:p>
          <a:endParaRPr lang="en-US"/>
        </a:p>
      </dgm:t>
    </dgm:pt>
    <dgm:pt modelId="{5DF4CBBE-9667-4493-821B-8F222D03534F}" type="sibTrans" cxnId="{84494356-9258-4440-A3A4-E7D6E6FF8C82}">
      <dgm:prSet/>
      <dgm:spPr/>
      <dgm:t>
        <a:bodyPr/>
        <a:lstStyle/>
        <a:p>
          <a:endParaRPr lang="en-US"/>
        </a:p>
      </dgm:t>
    </dgm:pt>
    <dgm:pt modelId="{9B2B886E-9798-42AE-A191-489B731D5975}">
      <dgm:prSet phldrT="[Text]"/>
      <dgm:spPr/>
      <dgm:t>
        <a:bodyPr/>
        <a:lstStyle/>
        <a:p>
          <a:r>
            <a:rPr lang="en-US" dirty="0" smtClean="0"/>
            <a:t>Other Areas</a:t>
          </a:r>
          <a:endParaRPr lang="en-US" dirty="0"/>
        </a:p>
      </dgm:t>
    </dgm:pt>
    <dgm:pt modelId="{58CE3FE6-500B-40C7-AE08-2B2567ABBD59}" type="parTrans" cxnId="{EAF175CC-342F-4709-9DAE-DBD172902F8F}">
      <dgm:prSet/>
      <dgm:spPr/>
      <dgm:t>
        <a:bodyPr/>
        <a:lstStyle/>
        <a:p>
          <a:endParaRPr lang="en-US"/>
        </a:p>
      </dgm:t>
    </dgm:pt>
    <dgm:pt modelId="{3D8B4BC3-C44A-4AD2-A268-838D73862E6D}" type="sibTrans" cxnId="{EAF175CC-342F-4709-9DAE-DBD172902F8F}">
      <dgm:prSet/>
      <dgm:spPr/>
      <dgm:t>
        <a:bodyPr/>
        <a:lstStyle/>
        <a:p>
          <a:endParaRPr lang="en-US"/>
        </a:p>
      </dgm:t>
    </dgm:pt>
    <dgm:pt modelId="{ECC18C19-6086-4360-8D97-33E8FCD5895C}">
      <dgm:prSet phldrT="[Text]"/>
      <dgm:spPr/>
      <dgm:t>
        <a:bodyPr/>
        <a:lstStyle/>
        <a:p>
          <a:r>
            <a:rPr lang="en-US" dirty="0" smtClean="0"/>
            <a:t>Either management, student services, or education-related.</a:t>
          </a:r>
          <a:endParaRPr lang="en-US" dirty="0"/>
        </a:p>
      </dgm:t>
    </dgm:pt>
    <dgm:pt modelId="{A22F20F1-06D1-4761-AE1D-BF7A890C89B5}" type="parTrans" cxnId="{25A527B2-F71B-4559-96B4-6CF2FC31CC43}">
      <dgm:prSet/>
      <dgm:spPr/>
      <dgm:t>
        <a:bodyPr/>
        <a:lstStyle/>
        <a:p>
          <a:endParaRPr lang="en-US"/>
        </a:p>
      </dgm:t>
    </dgm:pt>
    <dgm:pt modelId="{1A092D4E-F55D-48C4-907B-69B16E764C04}" type="sibTrans" cxnId="{25A527B2-F71B-4559-96B4-6CF2FC31CC43}">
      <dgm:prSet/>
      <dgm:spPr/>
      <dgm:t>
        <a:bodyPr/>
        <a:lstStyle/>
        <a:p>
          <a:endParaRPr lang="en-US"/>
        </a:p>
      </dgm:t>
    </dgm:pt>
    <dgm:pt modelId="{9BB27037-3C51-4FDA-BEC5-480D7982B489}">
      <dgm:prSet phldrT="[Text]"/>
      <dgm:spPr/>
      <dgm:t>
        <a:bodyPr/>
        <a:lstStyle/>
        <a:p>
          <a:r>
            <a:rPr lang="en-US" dirty="0" smtClean="0"/>
            <a:t>Ten/TT </a:t>
          </a:r>
          <a:r>
            <a:rPr lang="en-US" dirty="0" err="1" smtClean="0"/>
            <a:t>Fac</a:t>
          </a:r>
          <a:r>
            <a:rPr lang="en-US" dirty="0" smtClean="0"/>
            <a:t> are IRPS</a:t>
          </a:r>
          <a:endParaRPr lang="en-US" dirty="0"/>
        </a:p>
      </dgm:t>
    </dgm:pt>
    <dgm:pt modelId="{90D22354-3BCB-43AF-8619-5B564920B5D1}" type="parTrans" cxnId="{82B47DEA-8F7B-4A18-986E-A93FE3B227F3}">
      <dgm:prSet/>
      <dgm:spPr/>
      <dgm:t>
        <a:bodyPr/>
        <a:lstStyle/>
        <a:p>
          <a:endParaRPr lang="en-US"/>
        </a:p>
      </dgm:t>
    </dgm:pt>
    <dgm:pt modelId="{BB08A597-D361-419A-B1A9-B393EC94C58B}" type="sibTrans" cxnId="{82B47DEA-8F7B-4A18-986E-A93FE3B227F3}">
      <dgm:prSet/>
      <dgm:spPr/>
      <dgm:t>
        <a:bodyPr/>
        <a:lstStyle/>
        <a:p>
          <a:endParaRPr lang="en-US"/>
        </a:p>
      </dgm:t>
    </dgm:pt>
    <dgm:pt modelId="{72151A19-B84B-455B-8742-0AF248F9A282}">
      <dgm:prSet phldrT="[Text]"/>
      <dgm:spPr/>
      <dgm:t>
        <a:bodyPr/>
        <a:lstStyle/>
        <a:p>
          <a:r>
            <a:rPr lang="en-US" dirty="0" smtClean="0"/>
            <a:t>Non-TT </a:t>
          </a:r>
          <a:r>
            <a:rPr lang="en-US" dirty="0" err="1" smtClean="0"/>
            <a:t>Fac</a:t>
          </a:r>
          <a:r>
            <a:rPr lang="en-US" dirty="0" smtClean="0"/>
            <a:t> are student services</a:t>
          </a:r>
          <a:endParaRPr lang="en-US" dirty="0"/>
        </a:p>
      </dgm:t>
    </dgm:pt>
    <dgm:pt modelId="{6D5D2BCF-9DBC-48D9-9D63-8E16F4B94DB2}" type="parTrans" cxnId="{74C9A34E-1BB2-4D91-99AB-0C0E59F09149}">
      <dgm:prSet/>
      <dgm:spPr/>
      <dgm:t>
        <a:bodyPr/>
        <a:lstStyle/>
        <a:p>
          <a:endParaRPr lang="en-US"/>
        </a:p>
      </dgm:t>
    </dgm:pt>
    <dgm:pt modelId="{BA32B871-8F1B-4C34-9EEF-C0F85F3765B1}" type="sibTrans" cxnId="{74C9A34E-1BB2-4D91-99AB-0C0E59F09149}">
      <dgm:prSet/>
      <dgm:spPr/>
      <dgm:t>
        <a:bodyPr/>
        <a:lstStyle/>
        <a:p>
          <a:endParaRPr lang="en-US"/>
        </a:p>
      </dgm:t>
    </dgm:pt>
    <dgm:pt modelId="{9AF42D08-A1AC-495F-8D73-63706D07E688}" type="pres">
      <dgm:prSet presAssocID="{284EB7C6-5D2A-4326-B45E-01AF411825A3}" presName="Name0" presStyleCnt="0">
        <dgm:presLayoutVars>
          <dgm:dir/>
          <dgm:animLvl val="lvl"/>
          <dgm:resizeHandles val="exact"/>
        </dgm:presLayoutVars>
      </dgm:prSet>
      <dgm:spPr/>
      <dgm:t>
        <a:bodyPr/>
        <a:lstStyle/>
        <a:p>
          <a:endParaRPr lang="en-US"/>
        </a:p>
      </dgm:t>
    </dgm:pt>
    <dgm:pt modelId="{BE124812-C02B-4E96-B4CB-9336CFE8D167}" type="pres">
      <dgm:prSet presAssocID="{5F0CDA69-8C07-442F-B54E-686754D31030}" presName="composite" presStyleCnt="0"/>
      <dgm:spPr/>
    </dgm:pt>
    <dgm:pt modelId="{311C62CE-D02C-4DC0-A761-96BDAC0C85CE}" type="pres">
      <dgm:prSet presAssocID="{5F0CDA69-8C07-442F-B54E-686754D31030}" presName="parTx" presStyleLbl="alignNode1" presStyleIdx="0" presStyleCnt="3">
        <dgm:presLayoutVars>
          <dgm:chMax val="0"/>
          <dgm:chPref val="0"/>
          <dgm:bulletEnabled val="1"/>
        </dgm:presLayoutVars>
      </dgm:prSet>
      <dgm:spPr/>
      <dgm:t>
        <a:bodyPr/>
        <a:lstStyle/>
        <a:p>
          <a:endParaRPr lang="en-US"/>
        </a:p>
      </dgm:t>
    </dgm:pt>
    <dgm:pt modelId="{5EF1DE47-93F2-448F-A555-269854E03A1F}" type="pres">
      <dgm:prSet presAssocID="{5F0CDA69-8C07-442F-B54E-686754D31030}" presName="desTx" presStyleLbl="alignAccFollowNode1" presStyleIdx="0" presStyleCnt="3">
        <dgm:presLayoutVars>
          <dgm:bulletEnabled val="1"/>
        </dgm:presLayoutVars>
      </dgm:prSet>
      <dgm:spPr/>
      <dgm:t>
        <a:bodyPr/>
        <a:lstStyle/>
        <a:p>
          <a:endParaRPr lang="en-US"/>
        </a:p>
      </dgm:t>
    </dgm:pt>
    <dgm:pt modelId="{69C8A90A-AB9F-4EDE-96B1-416616672203}" type="pres">
      <dgm:prSet presAssocID="{D0432C97-008E-4362-9658-438033F012E3}" presName="space" presStyleCnt="0"/>
      <dgm:spPr/>
    </dgm:pt>
    <dgm:pt modelId="{54A37393-AD4B-4445-A829-EBA76A046680}" type="pres">
      <dgm:prSet presAssocID="{456AA948-DF16-4059-AF7B-86FA5A0DBC71}" presName="composite" presStyleCnt="0"/>
      <dgm:spPr/>
    </dgm:pt>
    <dgm:pt modelId="{6B8C56CF-5894-435F-B598-7C88D78D6A43}" type="pres">
      <dgm:prSet presAssocID="{456AA948-DF16-4059-AF7B-86FA5A0DBC71}" presName="parTx" presStyleLbl="alignNode1" presStyleIdx="1" presStyleCnt="3">
        <dgm:presLayoutVars>
          <dgm:chMax val="0"/>
          <dgm:chPref val="0"/>
          <dgm:bulletEnabled val="1"/>
        </dgm:presLayoutVars>
      </dgm:prSet>
      <dgm:spPr/>
      <dgm:t>
        <a:bodyPr/>
        <a:lstStyle/>
        <a:p>
          <a:endParaRPr lang="en-US"/>
        </a:p>
      </dgm:t>
    </dgm:pt>
    <dgm:pt modelId="{74AADECC-E4CF-4A8A-9D4D-19845CD65DC3}" type="pres">
      <dgm:prSet presAssocID="{456AA948-DF16-4059-AF7B-86FA5A0DBC71}" presName="desTx" presStyleLbl="alignAccFollowNode1" presStyleIdx="1" presStyleCnt="3">
        <dgm:presLayoutVars>
          <dgm:bulletEnabled val="1"/>
        </dgm:presLayoutVars>
      </dgm:prSet>
      <dgm:spPr/>
      <dgm:t>
        <a:bodyPr/>
        <a:lstStyle/>
        <a:p>
          <a:endParaRPr lang="en-US"/>
        </a:p>
      </dgm:t>
    </dgm:pt>
    <dgm:pt modelId="{FA359185-9196-4800-8766-7D6E691EE5B6}" type="pres">
      <dgm:prSet presAssocID="{9BE26EED-438D-425D-8143-1B7354424697}" presName="space" presStyleCnt="0"/>
      <dgm:spPr/>
    </dgm:pt>
    <dgm:pt modelId="{020C4BE2-B6EA-4BF2-BE5E-10B767C473B1}" type="pres">
      <dgm:prSet presAssocID="{9B2B886E-9798-42AE-A191-489B731D5975}" presName="composite" presStyleCnt="0"/>
      <dgm:spPr/>
    </dgm:pt>
    <dgm:pt modelId="{5133BBF5-5530-4437-91FE-1E87B1A25422}" type="pres">
      <dgm:prSet presAssocID="{9B2B886E-9798-42AE-A191-489B731D5975}" presName="parTx" presStyleLbl="alignNode1" presStyleIdx="2" presStyleCnt="3">
        <dgm:presLayoutVars>
          <dgm:chMax val="0"/>
          <dgm:chPref val="0"/>
          <dgm:bulletEnabled val="1"/>
        </dgm:presLayoutVars>
      </dgm:prSet>
      <dgm:spPr/>
      <dgm:t>
        <a:bodyPr/>
        <a:lstStyle/>
        <a:p>
          <a:endParaRPr lang="en-US"/>
        </a:p>
      </dgm:t>
    </dgm:pt>
    <dgm:pt modelId="{CCC2A3BD-5A79-403C-978D-BC529E110A29}" type="pres">
      <dgm:prSet presAssocID="{9B2B886E-9798-42AE-A191-489B731D5975}" presName="desTx" presStyleLbl="alignAccFollowNode1" presStyleIdx="2" presStyleCnt="3">
        <dgm:presLayoutVars>
          <dgm:bulletEnabled val="1"/>
        </dgm:presLayoutVars>
      </dgm:prSet>
      <dgm:spPr/>
      <dgm:t>
        <a:bodyPr/>
        <a:lstStyle/>
        <a:p>
          <a:endParaRPr lang="en-US"/>
        </a:p>
      </dgm:t>
    </dgm:pt>
  </dgm:ptLst>
  <dgm:cxnLst>
    <dgm:cxn modelId="{9994E92D-242D-4458-8A18-477FB4377537}" srcId="{284EB7C6-5D2A-4326-B45E-01AF411825A3}" destId="{456AA948-DF16-4059-AF7B-86FA5A0DBC71}" srcOrd="1" destOrd="0" parTransId="{916A0172-43F0-4796-87E6-68E8779EE2BA}" sibTransId="{9BE26EED-438D-425D-8143-1B7354424697}"/>
    <dgm:cxn modelId="{3CFCFA8D-B02D-4994-A85B-E3EDA3A991CC}" type="presOf" srcId="{456AA948-DF16-4059-AF7B-86FA5A0DBC71}" destId="{6B8C56CF-5894-435F-B598-7C88D78D6A43}" srcOrd="0" destOrd="0" presId="urn:microsoft.com/office/officeart/2005/8/layout/hList1"/>
    <dgm:cxn modelId="{18BBC953-86E7-49A5-9399-B77EF4EA0A8D}" srcId="{284EB7C6-5D2A-4326-B45E-01AF411825A3}" destId="{5F0CDA69-8C07-442F-B54E-686754D31030}" srcOrd="0" destOrd="0" parTransId="{FF90A497-4A9C-40AC-AFC8-3F85D814C9C3}" sibTransId="{D0432C97-008E-4362-9658-438033F012E3}"/>
    <dgm:cxn modelId="{BD541218-1A30-4235-820E-54813F445D9D}" srcId="{5F0CDA69-8C07-442F-B54E-686754D31030}" destId="{C78A3802-8BF9-4E06-BDBF-02B5D60D439B}" srcOrd="0" destOrd="0" parTransId="{75C25401-D2BE-40C8-8846-3AC9247D3441}" sibTransId="{664135A9-5A54-4817-98D3-E3AED0347D60}"/>
    <dgm:cxn modelId="{82B47DEA-8F7B-4A18-986E-A93FE3B227F3}" srcId="{456AA948-DF16-4059-AF7B-86FA5A0DBC71}" destId="{9BB27037-3C51-4FDA-BEC5-480D7982B489}" srcOrd="1" destOrd="0" parTransId="{90D22354-3BCB-43AF-8619-5B564920B5D1}" sibTransId="{BB08A597-D361-419A-B1A9-B393EC94C58B}"/>
    <dgm:cxn modelId="{84494356-9258-4440-A3A4-E7D6E6FF8C82}" srcId="{456AA948-DF16-4059-AF7B-86FA5A0DBC71}" destId="{20330775-7DCC-4E5D-ACBB-D5E4DBA503B8}" srcOrd="0" destOrd="0" parTransId="{ABF4B12F-DBE8-4676-9EEE-286E6058F36A}" sibTransId="{5DF4CBBE-9667-4493-821B-8F222D03534F}"/>
    <dgm:cxn modelId="{DFB3E4C3-D6A3-4157-8861-60CE16315B49}" type="presOf" srcId="{C78A3802-8BF9-4E06-BDBF-02B5D60D439B}" destId="{5EF1DE47-93F2-448F-A555-269854E03A1F}" srcOrd="0" destOrd="0" presId="urn:microsoft.com/office/officeart/2005/8/layout/hList1"/>
    <dgm:cxn modelId="{17A7B71B-DEC8-4664-9D8D-53637911F162}" type="presOf" srcId="{ECC18C19-6086-4360-8D97-33E8FCD5895C}" destId="{CCC2A3BD-5A79-403C-978D-BC529E110A29}" srcOrd="0" destOrd="0" presId="urn:microsoft.com/office/officeart/2005/8/layout/hList1"/>
    <dgm:cxn modelId="{074C994B-1AD7-4167-AAB6-9B3CCB5FF9BC}" type="presOf" srcId="{20330775-7DCC-4E5D-ACBB-D5E4DBA503B8}" destId="{74AADECC-E4CF-4A8A-9D4D-19845CD65DC3}" srcOrd="0" destOrd="0" presId="urn:microsoft.com/office/officeart/2005/8/layout/hList1"/>
    <dgm:cxn modelId="{352EC410-ABCE-478C-BE67-103267E6A3D2}" type="presOf" srcId="{5F0CDA69-8C07-442F-B54E-686754D31030}" destId="{311C62CE-D02C-4DC0-A761-96BDAC0C85CE}" srcOrd="0" destOrd="0" presId="urn:microsoft.com/office/officeart/2005/8/layout/hList1"/>
    <dgm:cxn modelId="{0117CE33-09F4-4E1D-AE8E-B905E0ED2E1D}" type="presOf" srcId="{284EB7C6-5D2A-4326-B45E-01AF411825A3}" destId="{9AF42D08-A1AC-495F-8D73-63706D07E688}" srcOrd="0" destOrd="0" presId="urn:microsoft.com/office/officeart/2005/8/layout/hList1"/>
    <dgm:cxn modelId="{74C9A34E-1BB2-4D91-99AB-0C0E59F09149}" srcId="{456AA948-DF16-4059-AF7B-86FA5A0DBC71}" destId="{72151A19-B84B-455B-8742-0AF248F9A282}" srcOrd="2" destOrd="0" parTransId="{6D5D2BCF-9DBC-48D9-9D63-8E16F4B94DB2}" sibTransId="{BA32B871-8F1B-4C34-9EEF-C0F85F3765B1}"/>
    <dgm:cxn modelId="{41908B05-FCCF-481E-9AE7-BBB2F2AA102B}" type="presOf" srcId="{9BB27037-3C51-4FDA-BEC5-480D7982B489}" destId="{74AADECC-E4CF-4A8A-9D4D-19845CD65DC3}" srcOrd="0" destOrd="1" presId="urn:microsoft.com/office/officeart/2005/8/layout/hList1"/>
    <dgm:cxn modelId="{6BCCA166-71C8-4ED8-93B7-B2B8F304C2F1}" type="presOf" srcId="{9B2B886E-9798-42AE-A191-489B731D5975}" destId="{5133BBF5-5530-4437-91FE-1E87B1A25422}" srcOrd="0" destOrd="0" presId="urn:microsoft.com/office/officeart/2005/8/layout/hList1"/>
    <dgm:cxn modelId="{EAF175CC-342F-4709-9DAE-DBD172902F8F}" srcId="{284EB7C6-5D2A-4326-B45E-01AF411825A3}" destId="{9B2B886E-9798-42AE-A191-489B731D5975}" srcOrd="2" destOrd="0" parTransId="{58CE3FE6-500B-40C7-AE08-2B2567ABBD59}" sibTransId="{3D8B4BC3-C44A-4AD2-A268-838D73862E6D}"/>
    <dgm:cxn modelId="{E3290F35-E3C5-4C27-9626-3B766B9E795B}" type="presOf" srcId="{72151A19-B84B-455B-8742-0AF248F9A282}" destId="{74AADECC-E4CF-4A8A-9D4D-19845CD65DC3}" srcOrd="0" destOrd="2" presId="urn:microsoft.com/office/officeart/2005/8/layout/hList1"/>
    <dgm:cxn modelId="{25A527B2-F71B-4559-96B4-6CF2FC31CC43}" srcId="{9B2B886E-9798-42AE-A191-489B731D5975}" destId="{ECC18C19-6086-4360-8D97-33E8FCD5895C}" srcOrd="0" destOrd="0" parTransId="{A22F20F1-06D1-4761-AE1D-BF7A890C89B5}" sibTransId="{1A092D4E-F55D-48C4-907B-69B16E764C04}"/>
    <dgm:cxn modelId="{D0ADE24A-B3AE-4960-974D-B4ACA3728FC0}" type="presParOf" srcId="{9AF42D08-A1AC-495F-8D73-63706D07E688}" destId="{BE124812-C02B-4E96-B4CB-9336CFE8D167}" srcOrd="0" destOrd="0" presId="urn:microsoft.com/office/officeart/2005/8/layout/hList1"/>
    <dgm:cxn modelId="{50E94AE1-8572-49AB-9857-05CA30AD4ED2}" type="presParOf" srcId="{BE124812-C02B-4E96-B4CB-9336CFE8D167}" destId="{311C62CE-D02C-4DC0-A761-96BDAC0C85CE}" srcOrd="0" destOrd="0" presId="urn:microsoft.com/office/officeart/2005/8/layout/hList1"/>
    <dgm:cxn modelId="{FCE3DAF3-7EAD-49E0-B239-B89470D7E952}" type="presParOf" srcId="{BE124812-C02B-4E96-B4CB-9336CFE8D167}" destId="{5EF1DE47-93F2-448F-A555-269854E03A1F}" srcOrd="1" destOrd="0" presId="urn:microsoft.com/office/officeart/2005/8/layout/hList1"/>
    <dgm:cxn modelId="{73A64FE4-FC00-4951-BEFA-A513206533B5}" type="presParOf" srcId="{9AF42D08-A1AC-495F-8D73-63706D07E688}" destId="{69C8A90A-AB9F-4EDE-96B1-416616672203}" srcOrd="1" destOrd="0" presId="urn:microsoft.com/office/officeart/2005/8/layout/hList1"/>
    <dgm:cxn modelId="{EDBA5A2A-9645-4308-87EF-13507DC4F4FF}" type="presParOf" srcId="{9AF42D08-A1AC-495F-8D73-63706D07E688}" destId="{54A37393-AD4B-4445-A829-EBA76A046680}" srcOrd="2" destOrd="0" presId="urn:microsoft.com/office/officeart/2005/8/layout/hList1"/>
    <dgm:cxn modelId="{E2635CEF-B812-485E-8D51-4DA55B717BF7}" type="presParOf" srcId="{54A37393-AD4B-4445-A829-EBA76A046680}" destId="{6B8C56CF-5894-435F-B598-7C88D78D6A43}" srcOrd="0" destOrd="0" presId="urn:microsoft.com/office/officeart/2005/8/layout/hList1"/>
    <dgm:cxn modelId="{F717E962-D209-4D2F-8536-11A94CCA5286}" type="presParOf" srcId="{54A37393-AD4B-4445-A829-EBA76A046680}" destId="{74AADECC-E4CF-4A8A-9D4D-19845CD65DC3}" srcOrd="1" destOrd="0" presId="urn:microsoft.com/office/officeart/2005/8/layout/hList1"/>
    <dgm:cxn modelId="{ED69B97E-9738-45FC-AED9-9007657D4B85}" type="presParOf" srcId="{9AF42D08-A1AC-495F-8D73-63706D07E688}" destId="{FA359185-9196-4800-8766-7D6E691EE5B6}" srcOrd="3" destOrd="0" presId="urn:microsoft.com/office/officeart/2005/8/layout/hList1"/>
    <dgm:cxn modelId="{778AD5E4-990B-4F21-8864-F4450D495B9E}" type="presParOf" srcId="{9AF42D08-A1AC-495F-8D73-63706D07E688}" destId="{020C4BE2-B6EA-4BF2-BE5E-10B767C473B1}" srcOrd="4" destOrd="0" presId="urn:microsoft.com/office/officeart/2005/8/layout/hList1"/>
    <dgm:cxn modelId="{8922C4B1-5CB1-4928-ACD1-D52B79E30121}" type="presParOf" srcId="{020C4BE2-B6EA-4BF2-BE5E-10B767C473B1}" destId="{5133BBF5-5530-4437-91FE-1E87B1A25422}" srcOrd="0" destOrd="0" presId="urn:microsoft.com/office/officeart/2005/8/layout/hList1"/>
    <dgm:cxn modelId="{D4E7C68E-82F7-4917-8FC5-C91F6780F8C2}" type="presParOf" srcId="{020C4BE2-B6EA-4BF2-BE5E-10B767C473B1}" destId="{CCC2A3BD-5A79-403C-978D-BC529E110A2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BD314C-E730-411D-896E-096EBB506A85}">
      <dsp:nvSpPr>
        <dsp:cNvPr id="0" name=""/>
        <dsp:cNvSpPr/>
      </dsp:nvSpPr>
      <dsp:spPr>
        <a:xfrm rot="5400000">
          <a:off x="333757" y="1187375"/>
          <a:ext cx="1050131" cy="1195537"/>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BF351F2-305C-43F6-9C51-E2686B121B1F}">
      <dsp:nvSpPr>
        <dsp:cNvPr id="0" name=""/>
        <dsp:cNvSpPr/>
      </dsp:nvSpPr>
      <dsp:spPr>
        <a:xfrm>
          <a:off x="55536" y="23283"/>
          <a:ext cx="1767802" cy="123740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t>Employee Class F</a:t>
          </a:r>
          <a:endParaRPr lang="en-US" sz="2500" kern="1200" dirty="0"/>
        </a:p>
      </dsp:txBody>
      <dsp:txXfrm>
        <a:off x="115952" y="83699"/>
        <a:ext cx="1646970" cy="1116572"/>
      </dsp:txXfrm>
    </dsp:sp>
    <dsp:sp modelId="{F4C0CC5B-EFE8-4435-804F-1A050F3A467F}">
      <dsp:nvSpPr>
        <dsp:cNvPr id="0" name=""/>
        <dsp:cNvSpPr/>
      </dsp:nvSpPr>
      <dsp:spPr>
        <a:xfrm>
          <a:off x="1823339" y="141298"/>
          <a:ext cx="1285731" cy="1000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No? Not IF</a:t>
          </a:r>
          <a:endParaRPr lang="en-US" sz="2000" kern="1200" dirty="0"/>
        </a:p>
      </dsp:txBody>
      <dsp:txXfrm>
        <a:off x="1823339" y="141298"/>
        <a:ext cx="1285731" cy="1000125"/>
      </dsp:txXfrm>
    </dsp:sp>
    <dsp:sp modelId="{8EDD2E48-A3A4-401A-92D3-4496734D2931}">
      <dsp:nvSpPr>
        <dsp:cNvPr id="0" name=""/>
        <dsp:cNvSpPr/>
      </dsp:nvSpPr>
      <dsp:spPr>
        <a:xfrm rot="5400000">
          <a:off x="1799453" y="2577389"/>
          <a:ext cx="1050131" cy="1195537"/>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C25A6F8-3D12-48DE-B1AD-2B4F53828498}">
      <dsp:nvSpPr>
        <dsp:cNvPr id="0" name=""/>
        <dsp:cNvSpPr/>
      </dsp:nvSpPr>
      <dsp:spPr>
        <a:xfrm>
          <a:off x="1521232" y="1413297"/>
          <a:ext cx="1767802" cy="123740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t>Academic </a:t>
          </a:r>
          <a:r>
            <a:rPr lang="en-US" sz="2500" kern="1200" dirty="0" err="1" smtClean="0"/>
            <a:t>Dept</a:t>
          </a:r>
          <a:endParaRPr lang="en-US" sz="2500" kern="1200" dirty="0"/>
        </a:p>
      </dsp:txBody>
      <dsp:txXfrm>
        <a:off x="1581648" y="1473713"/>
        <a:ext cx="1646970" cy="1116572"/>
      </dsp:txXfrm>
    </dsp:sp>
    <dsp:sp modelId="{AE1B5F62-6C46-4886-BA97-854646B57F31}">
      <dsp:nvSpPr>
        <dsp:cNvPr id="0" name=""/>
        <dsp:cNvSpPr/>
      </dsp:nvSpPr>
      <dsp:spPr>
        <a:xfrm>
          <a:off x="3289035" y="1531312"/>
          <a:ext cx="1285731" cy="1000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No? Next Page</a:t>
          </a:r>
          <a:endParaRPr lang="en-US" sz="2000" kern="1200" dirty="0"/>
        </a:p>
      </dsp:txBody>
      <dsp:txXfrm>
        <a:off x="3289035" y="1531312"/>
        <a:ext cx="1285731" cy="1000125"/>
      </dsp:txXfrm>
    </dsp:sp>
    <dsp:sp modelId="{09968F59-511A-480C-AEA0-A16F2D383EE4}">
      <dsp:nvSpPr>
        <dsp:cNvPr id="0" name=""/>
        <dsp:cNvSpPr/>
      </dsp:nvSpPr>
      <dsp:spPr>
        <a:xfrm>
          <a:off x="2986929" y="2803311"/>
          <a:ext cx="1767802" cy="123740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t>Tenured?</a:t>
          </a:r>
          <a:endParaRPr lang="en-US" sz="2500" kern="1200" dirty="0"/>
        </a:p>
      </dsp:txBody>
      <dsp:txXfrm>
        <a:off x="3047345" y="2863727"/>
        <a:ext cx="1646970" cy="1116572"/>
      </dsp:txXfrm>
    </dsp:sp>
    <dsp:sp modelId="{9F7136C3-4A36-4DBA-9830-FD514BA55721}">
      <dsp:nvSpPr>
        <dsp:cNvPr id="0" name=""/>
        <dsp:cNvSpPr/>
      </dsp:nvSpPr>
      <dsp:spPr>
        <a:xfrm>
          <a:off x="4754732" y="2921326"/>
          <a:ext cx="1285731" cy="1000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t>Yes? IRPS</a:t>
          </a:r>
          <a:endParaRPr lang="en-US" sz="1500" kern="1200" dirty="0"/>
        </a:p>
        <a:p>
          <a:pPr marL="114300" lvl="1" indent="-114300" algn="l" defTabSz="666750">
            <a:lnSpc>
              <a:spcPct val="90000"/>
            </a:lnSpc>
            <a:spcBef>
              <a:spcPct val="0"/>
            </a:spcBef>
            <a:spcAft>
              <a:spcPct val="15000"/>
            </a:spcAft>
            <a:buChar char="••"/>
          </a:pPr>
          <a:r>
            <a:rPr lang="en-US" sz="1500" kern="1200" dirty="0" smtClean="0"/>
            <a:t>No? Next page</a:t>
          </a:r>
          <a:endParaRPr lang="en-US" sz="1500" kern="1200" dirty="0"/>
        </a:p>
      </dsp:txBody>
      <dsp:txXfrm>
        <a:off x="4754732" y="2921326"/>
        <a:ext cx="1285731" cy="10001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1C62CE-D02C-4DC0-A761-96BDAC0C85CE}">
      <dsp:nvSpPr>
        <dsp:cNvPr id="0" name=""/>
        <dsp:cNvSpPr/>
      </dsp:nvSpPr>
      <dsp:spPr>
        <a:xfrm>
          <a:off x="2428" y="518331"/>
          <a:ext cx="2368153" cy="86203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US" sz="2500" kern="1200" dirty="0" smtClean="0"/>
            <a:t>Not Academic </a:t>
          </a:r>
          <a:r>
            <a:rPr lang="en-US" sz="2500" kern="1200" dirty="0" err="1" smtClean="0"/>
            <a:t>Dept</a:t>
          </a:r>
          <a:r>
            <a:rPr lang="en-US" sz="2500" kern="1200" dirty="0" smtClean="0"/>
            <a:t> but IF</a:t>
          </a:r>
          <a:endParaRPr lang="en-US" sz="2500" kern="1200" dirty="0"/>
        </a:p>
      </dsp:txBody>
      <dsp:txXfrm>
        <a:off x="2428" y="518331"/>
        <a:ext cx="2368153" cy="862038"/>
      </dsp:txXfrm>
    </dsp:sp>
    <dsp:sp modelId="{5EF1DE47-93F2-448F-A555-269854E03A1F}">
      <dsp:nvSpPr>
        <dsp:cNvPr id="0" name=""/>
        <dsp:cNvSpPr/>
      </dsp:nvSpPr>
      <dsp:spPr>
        <a:xfrm>
          <a:off x="2428" y="1380369"/>
          <a:ext cx="2368153" cy="24192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kern="1200" dirty="0" smtClean="0"/>
            <a:t>Academic Success Center</a:t>
          </a:r>
          <a:endParaRPr lang="en-US" sz="2500" kern="1200" dirty="0"/>
        </a:p>
        <a:p>
          <a:pPr marL="228600" lvl="1" indent="-228600" algn="l" defTabSz="1111250">
            <a:lnSpc>
              <a:spcPct val="90000"/>
            </a:lnSpc>
            <a:spcBef>
              <a:spcPct val="0"/>
            </a:spcBef>
            <a:spcAft>
              <a:spcPct val="15000"/>
            </a:spcAft>
            <a:buChar char="••"/>
          </a:pPr>
          <a:r>
            <a:rPr lang="en-US" sz="2500" kern="1200" dirty="0" smtClean="0"/>
            <a:t>Bus Advising</a:t>
          </a:r>
          <a:endParaRPr lang="en-US" sz="2500" kern="1200" dirty="0"/>
        </a:p>
      </dsp:txBody>
      <dsp:txXfrm>
        <a:off x="2428" y="1380369"/>
        <a:ext cx="2368153" cy="2419299"/>
      </dsp:txXfrm>
    </dsp:sp>
    <dsp:sp modelId="{6B8C56CF-5894-435F-B598-7C88D78D6A43}">
      <dsp:nvSpPr>
        <dsp:cNvPr id="0" name=""/>
        <dsp:cNvSpPr/>
      </dsp:nvSpPr>
      <dsp:spPr>
        <a:xfrm>
          <a:off x="2702123" y="518331"/>
          <a:ext cx="2368153" cy="86203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US" sz="2500" kern="1200" dirty="0" smtClean="0"/>
            <a:t>Research</a:t>
          </a:r>
          <a:endParaRPr lang="en-US" sz="2500" kern="1200" dirty="0"/>
        </a:p>
      </dsp:txBody>
      <dsp:txXfrm>
        <a:off x="2702123" y="518331"/>
        <a:ext cx="2368153" cy="862038"/>
      </dsp:txXfrm>
    </dsp:sp>
    <dsp:sp modelId="{74AADECC-E4CF-4A8A-9D4D-19845CD65DC3}">
      <dsp:nvSpPr>
        <dsp:cNvPr id="0" name=""/>
        <dsp:cNvSpPr/>
      </dsp:nvSpPr>
      <dsp:spPr>
        <a:xfrm>
          <a:off x="2702123" y="1380369"/>
          <a:ext cx="2368153" cy="24192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kern="1200" dirty="0" smtClean="0"/>
            <a:t>Research Faculty Titles</a:t>
          </a:r>
          <a:endParaRPr lang="en-US" sz="2500" kern="1200" dirty="0"/>
        </a:p>
        <a:p>
          <a:pPr marL="228600" lvl="1" indent="-228600" algn="l" defTabSz="1111250">
            <a:lnSpc>
              <a:spcPct val="90000"/>
            </a:lnSpc>
            <a:spcBef>
              <a:spcPct val="0"/>
            </a:spcBef>
            <a:spcAft>
              <a:spcPct val="15000"/>
            </a:spcAft>
            <a:buChar char="••"/>
          </a:pPr>
          <a:r>
            <a:rPr lang="en-US" sz="2500" kern="1200" dirty="0" smtClean="0"/>
            <a:t>Postdoctoral associates</a:t>
          </a:r>
          <a:endParaRPr lang="en-US" sz="2500" kern="1200" dirty="0"/>
        </a:p>
      </dsp:txBody>
      <dsp:txXfrm>
        <a:off x="2702123" y="1380369"/>
        <a:ext cx="2368153" cy="2419299"/>
      </dsp:txXfrm>
    </dsp:sp>
    <dsp:sp modelId="{5133BBF5-5530-4437-91FE-1E87B1A25422}">
      <dsp:nvSpPr>
        <dsp:cNvPr id="0" name=""/>
        <dsp:cNvSpPr/>
      </dsp:nvSpPr>
      <dsp:spPr>
        <a:xfrm>
          <a:off x="5401818" y="518331"/>
          <a:ext cx="2368153" cy="86203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US" sz="2500" kern="1200" dirty="0" smtClean="0"/>
            <a:t>Public Service</a:t>
          </a:r>
          <a:endParaRPr lang="en-US" sz="2500" kern="1200" dirty="0"/>
        </a:p>
      </dsp:txBody>
      <dsp:txXfrm>
        <a:off x="5401818" y="518331"/>
        <a:ext cx="2368153" cy="862038"/>
      </dsp:txXfrm>
    </dsp:sp>
    <dsp:sp modelId="{CCC2A3BD-5A79-403C-978D-BC529E110A29}">
      <dsp:nvSpPr>
        <dsp:cNvPr id="0" name=""/>
        <dsp:cNvSpPr/>
      </dsp:nvSpPr>
      <dsp:spPr>
        <a:xfrm>
          <a:off x="5401818" y="1380369"/>
          <a:ext cx="2368153" cy="24192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kern="1200" dirty="0" smtClean="0"/>
            <a:t>Also Sullivan </a:t>
          </a:r>
          <a:r>
            <a:rPr lang="en-US" sz="2500" kern="1200" dirty="0" err="1" smtClean="0"/>
            <a:t>Ctr</a:t>
          </a:r>
          <a:endParaRPr lang="en-US" sz="2500" kern="1200" dirty="0"/>
        </a:p>
        <a:p>
          <a:pPr marL="228600" lvl="1" indent="-228600" algn="l" defTabSz="1111250">
            <a:lnSpc>
              <a:spcPct val="90000"/>
            </a:lnSpc>
            <a:spcBef>
              <a:spcPct val="0"/>
            </a:spcBef>
            <a:spcAft>
              <a:spcPct val="15000"/>
            </a:spcAft>
            <a:buChar char="••"/>
          </a:pPr>
          <a:r>
            <a:rPr lang="en-US" sz="2500" kern="1200" dirty="0" err="1" smtClean="0"/>
            <a:t>Inst</a:t>
          </a:r>
          <a:r>
            <a:rPr lang="en-US" sz="2500" kern="1200" dirty="0" smtClean="0"/>
            <a:t> for Hwy Safety</a:t>
          </a:r>
          <a:endParaRPr lang="en-US" sz="2500" kern="1200" dirty="0"/>
        </a:p>
        <a:p>
          <a:pPr marL="228600" lvl="1" indent="-228600" algn="l" defTabSz="1111250">
            <a:lnSpc>
              <a:spcPct val="90000"/>
            </a:lnSpc>
            <a:spcBef>
              <a:spcPct val="0"/>
            </a:spcBef>
            <a:spcAft>
              <a:spcPct val="15000"/>
            </a:spcAft>
            <a:buChar char="••"/>
          </a:pPr>
          <a:r>
            <a:rPr lang="en-US" sz="2500" kern="1200" dirty="0" smtClean="0"/>
            <a:t>PRTM Outdoor Lab</a:t>
          </a:r>
          <a:endParaRPr lang="en-US" sz="2500" kern="1200" dirty="0"/>
        </a:p>
      </dsp:txBody>
      <dsp:txXfrm>
        <a:off x="5401818" y="1380369"/>
        <a:ext cx="2368153" cy="24192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1C62CE-D02C-4DC0-A761-96BDAC0C85CE}">
      <dsp:nvSpPr>
        <dsp:cNvPr id="0" name=""/>
        <dsp:cNvSpPr/>
      </dsp:nvSpPr>
      <dsp:spPr>
        <a:xfrm>
          <a:off x="2428" y="232654"/>
          <a:ext cx="2368153" cy="662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en-US" sz="2300" kern="1200" dirty="0" smtClean="0"/>
            <a:t>Library Faculty</a:t>
          </a:r>
          <a:endParaRPr lang="en-US" sz="2300" kern="1200" dirty="0"/>
        </a:p>
      </dsp:txBody>
      <dsp:txXfrm>
        <a:off x="2428" y="232654"/>
        <a:ext cx="2368153" cy="662400"/>
      </dsp:txXfrm>
    </dsp:sp>
    <dsp:sp modelId="{5EF1DE47-93F2-448F-A555-269854E03A1F}">
      <dsp:nvSpPr>
        <dsp:cNvPr id="0" name=""/>
        <dsp:cNvSpPr/>
      </dsp:nvSpPr>
      <dsp:spPr>
        <a:xfrm>
          <a:off x="2428" y="895054"/>
          <a:ext cx="2368153" cy="319029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dirty="0" smtClean="0"/>
            <a:t>Library faculty have their own IPEDS category</a:t>
          </a:r>
          <a:endParaRPr lang="en-US" sz="2300" kern="1200" dirty="0"/>
        </a:p>
      </dsp:txBody>
      <dsp:txXfrm>
        <a:off x="2428" y="895054"/>
        <a:ext cx="2368153" cy="3190290"/>
      </dsp:txXfrm>
    </dsp:sp>
    <dsp:sp modelId="{6B8C56CF-5894-435F-B598-7C88D78D6A43}">
      <dsp:nvSpPr>
        <dsp:cNvPr id="0" name=""/>
        <dsp:cNvSpPr/>
      </dsp:nvSpPr>
      <dsp:spPr>
        <a:xfrm>
          <a:off x="2702123" y="232654"/>
          <a:ext cx="2368153" cy="662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en-US" sz="2300" kern="1200" dirty="0" smtClean="0"/>
            <a:t>Dean’s Offices</a:t>
          </a:r>
          <a:endParaRPr lang="en-US" sz="2300" kern="1200" dirty="0"/>
        </a:p>
      </dsp:txBody>
      <dsp:txXfrm>
        <a:off x="2702123" y="232654"/>
        <a:ext cx="2368153" cy="662400"/>
      </dsp:txXfrm>
    </dsp:sp>
    <dsp:sp modelId="{74AADECC-E4CF-4A8A-9D4D-19845CD65DC3}">
      <dsp:nvSpPr>
        <dsp:cNvPr id="0" name=""/>
        <dsp:cNvSpPr/>
      </dsp:nvSpPr>
      <dsp:spPr>
        <a:xfrm>
          <a:off x="2702123" y="895054"/>
          <a:ext cx="2368153" cy="319029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dirty="0" smtClean="0"/>
            <a:t>Deans and Associate Deans are </a:t>
          </a:r>
          <a:r>
            <a:rPr lang="en-US" sz="2300" kern="1200" dirty="0" err="1" smtClean="0"/>
            <a:t>mgmt</a:t>
          </a:r>
          <a:endParaRPr lang="en-US" sz="2300" kern="1200" dirty="0"/>
        </a:p>
        <a:p>
          <a:pPr marL="228600" lvl="1" indent="-228600" algn="l" defTabSz="1022350">
            <a:lnSpc>
              <a:spcPct val="90000"/>
            </a:lnSpc>
            <a:spcBef>
              <a:spcPct val="0"/>
            </a:spcBef>
            <a:spcAft>
              <a:spcPct val="15000"/>
            </a:spcAft>
            <a:buChar char="••"/>
          </a:pPr>
          <a:r>
            <a:rPr lang="en-US" sz="2300" kern="1200" dirty="0" smtClean="0"/>
            <a:t>Ten/TT </a:t>
          </a:r>
          <a:r>
            <a:rPr lang="en-US" sz="2300" kern="1200" dirty="0" err="1" smtClean="0"/>
            <a:t>Fac</a:t>
          </a:r>
          <a:r>
            <a:rPr lang="en-US" sz="2300" kern="1200" dirty="0" smtClean="0"/>
            <a:t> are IRPS</a:t>
          </a:r>
          <a:endParaRPr lang="en-US" sz="2300" kern="1200" dirty="0"/>
        </a:p>
        <a:p>
          <a:pPr marL="228600" lvl="1" indent="-228600" algn="l" defTabSz="1022350">
            <a:lnSpc>
              <a:spcPct val="90000"/>
            </a:lnSpc>
            <a:spcBef>
              <a:spcPct val="0"/>
            </a:spcBef>
            <a:spcAft>
              <a:spcPct val="15000"/>
            </a:spcAft>
            <a:buChar char="••"/>
          </a:pPr>
          <a:r>
            <a:rPr lang="en-US" sz="2300" kern="1200" dirty="0" smtClean="0"/>
            <a:t>Non-TT </a:t>
          </a:r>
          <a:r>
            <a:rPr lang="en-US" sz="2300" kern="1200" dirty="0" err="1" smtClean="0"/>
            <a:t>Fac</a:t>
          </a:r>
          <a:r>
            <a:rPr lang="en-US" sz="2300" kern="1200" dirty="0" smtClean="0"/>
            <a:t> are student services</a:t>
          </a:r>
          <a:endParaRPr lang="en-US" sz="2300" kern="1200" dirty="0"/>
        </a:p>
      </dsp:txBody>
      <dsp:txXfrm>
        <a:off x="2702123" y="895054"/>
        <a:ext cx="2368153" cy="3190290"/>
      </dsp:txXfrm>
    </dsp:sp>
    <dsp:sp modelId="{5133BBF5-5530-4437-91FE-1E87B1A25422}">
      <dsp:nvSpPr>
        <dsp:cNvPr id="0" name=""/>
        <dsp:cNvSpPr/>
      </dsp:nvSpPr>
      <dsp:spPr>
        <a:xfrm>
          <a:off x="5401818" y="232654"/>
          <a:ext cx="2368153" cy="662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en-US" sz="2300" kern="1200" dirty="0" smtClean="0"/>
            <a:t>Other Areas</a:t>
          </a:r>
          <a:endParaRPr lang="en-US" sz="2300" kern="1200" dirty="0"/>
        </a:p>
      </dsp:txBody>
      <dsp:txXfrm>
        <a:off x="5401818" y="232654"/>
        <a:ext cx="2368153" cy="662400"/>
      </dsp:txXfrm>
    </dsp:sp>
    <dsp:sp modelId="{CCC2A3BD-5A79-403C-978D-BC529E110A29}">
      <dsp:nvSpPr>
        <dsp:cNvPr id="0" name=""/>
        <dsp:cNvSpPr/>
      </dsp:nvSpPr>
      <dsp:spPr>
        <a:xfrm>
          <a:off x="5401818" y="895054"/>
          <a:ext cx="2368153" cy="319029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dirty="0" smtClean="0"/>
            <a:t>Either management, student services, or education-related.</a:t>
          </a:r>
          <a:endParaRPr lang="en-US" sz="2300" kern="1200" dirty="0"/>
        </a:p>
      </dsp:txBody>
      <dsp:txXfrm>
        <a:off x="5401818" y="895054"/>
        <a:ext cx="2368153" cy="3190290"/>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17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F863B7EB-2BD9-48E9-940D-EFDE81AB9CDA}" type="datetimeFigureOut">
              <a:rPr lang="en-US"/>
              <a:pPr>
                <a:defRPr/>
              </a:pPr>
              <a:t>1/26/2019</a:t>
            </a:fld>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DF24B53-728C-4A1E-9167-E705E19846A3}" type="slidenum">
              <a:rPr lang="en-US"/>
              <a:pPr>
                <a:defRPr/>
              </a:pPr>
              <a:t>‹#›</a:t>
            </a:fld>
            <a:endParaRPr lang="en-US"/>
          </a:p>
        </p:txBody>
      </p:sp>
    </p:spTree>
    <p:extLst>
      <p:ext uri="{BB962C8B-B14F-4D97-AF65-F5344CB8AC3E}">
        <p14:creationId xmlns:p14="http://schemas.microsoft.com/office/powerpoint/2010/main" val="11467682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b="1" dirty="0" smtClean="0">
                <a:latin typeface="+mn-lt"/>
              </a:rPr>
              <a:t>Editorial Guidelines on Bullets:</a:t>
            </a:r>
          </a:p>
          <a:p>
            <a:pPr eaLnBrk="1" fontAlgn="auto" hangingPunct="1">
              <a:spcBef>
                <a:spcPts val="0"/>
              </a:spcBef>
              <a:spcAft>
                <a:spcPts val="0"/>
              </a:spcAft>
              <a:defRPr/>
            </a:pPr>
            <a:endParaRPr lang="en-US" dirty="0" smtClean="0">
              <a:latin typeface="+mn-lt"/>
            </a:endParaRPr>
          </a:p>
          <a:p>
            <a:pPr eaLnBrk="1" fontAlgn="auto" hangingPunct="1">
              <a:spcBef>
                <a:spcPts val="0"/>
              </a:spcBef>
              <a:spcAft>
                <a:spcPts val="0"/>
              </a:spcAft>
              <a:defRPr/>
            </a:pPr>
            <a:r>
              <a:rPr lang="en-US" dirty="0" smtClean="0">
                <a:latin typeface="+mn-lt"/>
              </a:rPr>
              <a:t>1. 	Vertical lists are best introduced by a grammatically complete sentence followed by a colon. No periods </a:t>
            </a:r>
          </a:p>
          <a:p>
            <a:pPr eaLnBrk="1" fontAlgn="auto" hangingPunct="1">
              <a:spcBef>
                <a:spcPts val="0"/>
              </a:spcBef>
              <a:spcAft>
                <a:spcPts val="0"/>
              </a:spcAft>
              <a:defRPr/>
            </a:pPr>
            <a:r>
              <a:rPr lang="en-US" dirty="0" smtClean="0">
                <a:latin typeface="+mn-lt"/>
              </a:rPr>
              <a:t>      	are required at the end of entries unless at least one entry is a complete sentence, in which case a period </a:t>
            </a:r>
          </a:p>
          <a:p>
            <a:pPr eaLnBrk="1" fontAlgn="auto" hangingPunct="1">
              <a:spcBef>
                <a:spcPts val="0"/>
              </a:spcBef>
              <a:spcAft>
                <a:spcPts val="0"/>
              </a:spcAft>
              <a:defRPr/>
            </a:pPr>
            <a:r>
              <a:rPr lang="en-US" dirty="0" smtClean="0">
                <a:latin typeface="+mn-lt"/>
              </a:rPr>
              <a:t>	is necessary at the end of each entry. </a:t>
            </a:r>
          </a:p>
          <a:p>
            <a:pPr eaLnBrk="1" fontAlgn="auto" hangingPunct="1">
              <a:spcBef>
                <a:spcPts val="0"/>
              </a:spcBef>
              <a:spcAft>
                <a:spcPts val="0"/>
              </a:spcAft>
              <a:defRPr/>
            </a:pPr>
            <a:r>
              <a:rPr lang="en-US" dirty="0" smtClean="0">
                <a:latin typeface="+mn-lt"/>
              </a:rPr>
              <a:t>	Example: A university can be judged by three measures:</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2.	If a list completes the sentence that introduces it, items begin with lowercase letters, commas or semicolons </a:t>
            </a:r>
          </a:p>
          <a:p>
            <a:pPr eaLnBrk="1" fontAlgn="auto" hangingPunct="1">
              <a:spcBef>
                <a:spcPts val="0"/>
              </a:spcBef>
              <a:spcAft>
                <a:spcPts val="0"/>
              </a:spcAft>
              <a:defRPr/>
            </a:pPr>
            <a:r>
              <a:rPr lang="en-US" dirty="0" smtClean="0">
                <a:latin typeface="+mn-lt"/>
              </a:rPr>
              <a:t>	(if individual items contain commas) are used to separate each item, and the last item ends with a period. </a:t>
            </a:r>
          </a:p>
          <a:p>
            <a:pPr eaLnBrk="1" fontAlgn="auto" hangingPunct="1">
              <a:spcBef>
                <a:spcPts val="0"/>
              </a:spcBef>
              <a:spcAft>
                <a:spcPts val="0"/>
              </a:spcAft>
              <a:defRPr/>
            </a:pPr>
            <a:r>
              <a:rPr lang="en-US" dirty="0" smtClean="0">
                <a:latin typeface="+mn-lt"/>
              </a:rPr>
              <a:t>	Note that the introductory clause does not end with a colon. </a:t>
            </a:r>
          </a:p>
          <a:p>
            <a:pPr eaLnBrk="1" fontAlgn="auto" hangingPunct="1">
              <a:spcBef>
                <a:spcPts val="0"/>
              </a:spcBef>
              <a:spcAft>
                <a:spcPts val="0"/>
              </a:spcAft>
              <a:defRPr/>
            </a:pPr>
            <a:r>
              <a:rPr lang="en-US" dirty="0" smtClean="0">
                <a:latin typeface="+mn-lt"/>
              </a:rPr>
              <a:t>	Example: A university can be judged by</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its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3.	Avoid mixing sentence and </a:t>
            </a:r>
            <a:r>
              <a:rPr lang="en-US" dirty="0" err="1" smtClean="0">
                <a:latin typeface="+mn-lt"/>
              </a:rPr>
              <a:t>nonsentence</a:t>
            </a:r>
            <a:r>
              <a:rPr lang="en-US" dirty="0" smtClean="0">
                <a:latin typeface="+mn-lt"/>
              </a:rPr>
              <a:t> items in a bulleted list. </a:t>
            </a:r>
          </a:p>
          <a:p>
            <a:pPr eaLnBrk="1" fontAlgn="auto" hangingPunct="1">
              <a:spcBef>
                <a:spcPts val="0"/>
              </a:spcBef>
              <a:spcAft>
                <a:spcPts val="0"/>
              </a:spcAft>
              <a:defRPr/>
            </a:pPr>
            <a:endParaRPr lang="en-US" dirty="0" smtClean="0">
              <a:latin typeface="+mn-lt"/>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2</a:t>
            </a:fld>
            <a:endParaRPr lang="en-US" sz="1200" dirty="0">
              <a:latin typeface="+mn-lt"/>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b="1" dirty="0" smtClean="0">
                <a:latin typeface="+mn-lt"/>
              </a:rPr>
              <a:t>Editorial Guidelines on Bullets:</a:t>
            </a:r>
          </a:p>
          <a:p>
            <a:pPr eaLnBrk="1" fontAlgn="auto" hangingPunct="1">
              <a:spcBef>
                <a:spcPts val="0"/>
              </a:spcBef>
              <a:spcAft>
                <a:spcPts val="0"/>
              </a:spcAft>
              <a:defRPr/>
            </a:pPr>
            <a:endParaRPr lang="en-US" dirty="0" smtClean="0">
              <a:latin typeface="+mn-lt"/>
            </a:endParaRPr>
          </a:p>
          <a:p>
            <a:pPr eaLnBrk="1" fontAlgn="auto" hangingPunct="1">
              <a:spcBef>
                <a:spcPts val="0"/>
              </a:spcBef>
              <a:spcAft>
                <a:spcPts val="0"/>
              </a:spcAft>
              <a:defRPr/>
            </a:pPr>
            <a:r>
              <a:rPr lang="en-US" dirty="0" smtClean="0">
                <a:latin typeface="+mn-lt"/>
              </a:rPr>
              <a:t>1. 	Vertical lists are best introduced by a grammatically complete sentence followed by a colon. No periods </a:t>
            </a:r>
          </a:p>
          <a:p>
            <a:pPr eaLnBrk="1" fontAlgn="auto" hangingPunct="1">
              <a:spcBef>
                <a:spcPts val="0"/>
              </a:spcBef>
              <a:spcAft>
                <a:spcPts val="0"/>
              </a:spcAft>
              <a:defRPr/>
            </a:pPr>
            <a:r>
              <a:rPr lang="en-US" dirty="0" smtClean="0">
                <a:latin typeface="+mn-lt"/>
              </a:rPr>
              <a:t>      	are required at the end of entries unless at least one entry is a complete sentence, in which case a period </a:t>
            </a:r>
          </a:p>
          <a:p>
            <a:pPr eaLnBrk="1" fontAlgn="auto" hangingPunct="1">
              <a:spcBef>
                <a:spcPts val="0"/>
              </a:spcBef>
              <a:spcAft>
                <a:spcPts val="0"/>
              </a:spcAft>
              <a:defRPr/>
            </a:pPr>
            <a:r>
              <a:rPr lang="en-US" dirty="0" smtClean="0">
                <a:latin typeface="+mn-lt"/>
              </a:rPr>
              <a:t>	is necessary at the end of each entry. </a:t>
            </a:r>
          </a:p>
          <a:p>
            <a:pPr eaLnBrk="1" fontAlgn="auto" hangingPunct="1">
              <a:spcBef>
                <a:spcPts val="0"/>
              </a:spcBef>
              <a:spcAft>
                <a:spcPts val="0"/>
              </a:spcAft>
              <a:defRPr/>
            </a:pPr>
            <a:r>
              <a:rPr lang="en-US" dirty="0" smtClean="0">
                <a:latin typeface="+mn-lt"/>
              </a:rPr>
              <a:t>	Example: A university can be judged by three measures:</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2.	If a list completes the sentence that introduces it, items begin with lowercase letters, commas or semicolons </a:t>
            </a:r>
          </a:p>
          <a:p>
            <a:pPr eaLnBrk="1" fontAlgn="auto" hangingPunct="1">
              <a:spcBef>
                <a:spcPts val="0"/>
              </a:spcBef>
              <a:spcAft>
                <a:spcPts val="0"/>
              </a:spcAft>
              <a:defRPr/>
            </a:pPr>
            <a:r>
              <a:rPr lang="en-US" dirty="0" smtClean="0">
                <a:latin typeface="+mn-lt"/>
              </a:rPr>
              <a:t>	(if individual items contain commas) are used to separate each item, and the last item ends with a period. </a:t>
            </a:r>
          </a:p>
          <a:p>
            <a:pPr eaLnBrk="1" fontAlgn="auto" hangingPunct="1">
              <a:spcBef>
                <a:spcPts val="0"/>
              </a:spcBef>
              <a:spcAft>
                <a:spcPts val="0"/>
              </a:spcAft>
              <a:defRPr/>
            </a:pPr>
            <a:r>
              <a:rPr lang="en-US" dirty="0" smtClean="0">
                <a:latin typeface="+mn-lt"/>
              </a:rPr>
              <a:t>	Note that the introductory clause does not end with a colon. </a:t>
            </a:r>
          </a:p>
          <a:p>
            <a:pPr eaLnBrk="1" fontAlgn="auto" hangingPunct="1">
              <a:spcBef>
                <a:spcPts val="0"/>
              </a:spcBef>
              <a:spcAft>
                <a:spcPts val="0"/>
              </a:spcAft>
              <a:defRPr/>
            </a:pPr>
            <a:r>
              <a:rPr lang="en-US" dirty="0" smtClean="0">
                <a:latin typeface="+mn-lt"/>
              </a:rPr>
              <a:t>	Example: A university can be judged by</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its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3.	Avoid mixing sentence and </a:t>
            </a:r>
            <a:r>
              <a:rPr lang="en-US" dirty="0" err="1" smtClean="0">
                <a:latin typeface="+mn-lt"/>
              </a:rPr>
              <a:t>nonsentence</a:t>
            </a:r>
            <a:r>
              <a:rPr lang="en-US" dirty="0" smtClean="0">
                <a:latin typeface="+mn-lt"/>
              </a:rPr>
              <a:t> items in a bulleted list. </a:t>
            </a:r>
          </a:p>
          <a:p>
            <a:pPr eaLnBrk="1" fontAlgn="auto" hangingPunct="1">
              <a:spcBef>
                <a:spcPts val="0"/>
              </a:spcBef>
              <a:spcAft>
                <a:spcPts val="0"/>
              </a:spcAft>
              <a:defRPr/>
            </a:pPr>
            <a:endParaRPr lang="en-US" dirty="0" smtClean="0">
              <a:latin typeface="+mn-lt"/>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11</a:t>
            </a:fld>
            <a:endParaRPr lang="en-US" sz="1200" dirty="0">
              <a:latin typeface="+mn-lt"/>
            </a:endParaRPr>
          </a:p>
        </p:txBody>
      </p:sp>
    </p:spTree>
    <p:extLst>
      <p:ext uri="{BB962C8B-B14F-4D97-AF65-F5344CB8AC3E}">
        <p14:creationId xmlns:p14="http://schemas.microsoft.com/office/powerpoint/2010/main" val="38462728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b="1" dirty="0" smtClean="0">
                <a:latin typeface="+mn-lt"/>
              </a:rPr>
              <a:t>Editorial Guidelines on Bullets:</a:t>
            </a:r>
          </a:p>
          <a:p>
            <a:pPr eaLnBrk="1" fontAlgn="auto" hangingPunct="1">
              <a:spcBef>
                <a:spcPts val="0"/>
              </a:spcBef>
              <a:spcAft>
                <a:spcPts val="0"/>
              </a:spcAft>
              <a:defRPr/>
            </a:pPr>
            <a:endParaRPr lang="en-US" dirty="0" smtClean="0">
              <a:latin typeface="+mn-lt"/>
            </a:endParaRPr>
          </a:p>
          <a:p>
            <a:pPr eaLnBrk="1" fontAlgn="auto" hangingPunct="1">
              <a:spcBef>
                <a:spcPts val="0"/>
              </a:spcBef>
              <a:spcAft>
                <a:spcPts val="0"/>
              </a:spcAft>
              <a:defRPr/>
            </a:pPr>
            <a:r>
              <a:rPr lang="en-US" dirty="0" smtClean="0">
                <a:latin typeface="+mn-lt"/>
              </a:rPr>
              <a:t>1. 	Vertical lists are best introduced by a grammatically complete sentence followed by a colon. No periods </a:t>
            </a:r>
          </a:p>
          <a:p>
            <a:pPr eaLnBrk="1" fontAlgn="auto" hangingPunct="1">
              <a:spcBef>
                <a:spcPts val="0"/>
              </a:spcBef>
              <a:spcAft>
                <a:spcPts val="0"/>
              </a:spcAft>
              <a:defRPr/>
            </a:pPr>
            <a:r>
              <a:rPr lang="en-US" dirty="0" smtClean="0">
                <a:latin typeface="+mn-lt"/>
              </a:rPr>
              <a:t>      	are required at the end of entries unless at least one entry is a complete sentence, in which case a period </a:t>
            </a:r>
          </a:p>
          <a:p>
            <a:pPr eaLnBrk="1" fontAlgn="auto" hangingPunct="1">
              <a:spcBef>
                <a:spcPts val="0"/>
              </a:spcBef>
              <a:spcAft>
                <a:spcPts val="0"/>
              </a:spcAft>
              <a:defRPr/>
            </a:pPr>
            <a:r>
              <a:rPr lang="en-US" dirty="0" smtClean="0">
                <a:latin typeface="+mn-lt"/>
              </a:rPr>
              <a:t>	is necessary at the end of each entry. </a:t>
            </a:r>
          </a:p>
          <a:p>
            <a:pPr eaLnBrk="1" fontAlgn="auto" hangingPunct="1">
              <a:spcBef>
                <a:spcPts val="0"/>
              </a:spcBef>
              <a:spcAft>
                <a:spcPts val="0"/>
              </a:spcAft>
              <a:defRPr/>
            </a:pPr>
            <a:r>
              <a:rPr lang="en-US" dirty="0" smtClean="0">
                <a:latin typeface="+mn-lt"/>
              </a:rPr>
              <a:t>	Example: A university can be judged by three measures:</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2.	If a list completes the sentence that introduces it, items begin with lowercase letters, commas or semicolons </a:t>
            </a:r>
          </a:p>
          <a:p>
            <a:pPr eaLnBrk="1" fontAlgn="auto" hangingPunct="1">
              <a:spcBef>
                <a:spcPts val="0"/>
              </a:spcBef>
              <a:spcAft>
                <a:spcPts val="0"/>
              </a:spcAft>
              <a:defRPr/>
            </a:pPr>
            <a:r>
              <a:rPr lang="en-US" dirty="0" smtClean="0">
                <a:latin typeface="+mn-lt"/>
              </a:rPr>
              <a:t>	(if individual items contain commas) are used to separate each item, and the last item ends with a period. </a:t>
            </a:r>
          </a:p>
          <a:p>
            <a:pPr eaLnBrk="1" fontAlgn="auto" hangingPunct="1">
              <a:spcBef>
                <a:spcPts val="0"/>
              </a:spcBef>
              <a:spcAft>
                <a:spcPts val="0"/>
              </a:spcAft>
              <a:defRPr/>
            </a:pPr>
            <a:r>
              <a:rPr lang="en-US" dirty="0" smtClean="0">
                <a:latin typeface="+mn-lt"/>
              </a:rPr>
              <a:t>	Note that the introductory clause does not end with a colon. </a:t>
            </a:r>
          </a:p>
          <a:p>
            <a:pPr eaLnBrk="1" fontAlgn="auto" hangingPunct="1">
              <a:spcBef>
                <a:spcPts val="0"/>
              </a:spcBef>
              <a:spcAft>
                <a:spcPts val="0"/>
              </a:spcAft>
              <a:defRPr/>
            </a:pPr>
            <a:r>
              <a:rPr lang="en-US" dirty="0" smtClean="0">
                <a:latin typeface="+mn-lt"/>
              </a:rPr>
              <a:t>	Example: A university can be judged by</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its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3.	Avoid mixing sentence and </a:t>
            </a:r>
            <a:r>
              <a:rPr lang="en-US" dirty="0" err="1" smtClean="0">
                <a:latin typeface="+mn-lt"/>
              </a:rPr>
              <a:t>nonsentence</a:t>
            </a:r>
            <a:r>
              <a:rPr lang="en-US" dirty="0" smtClean="0">
                <a:latin typeface="+mn-lt"/>
              </a:rPr>
              <a:t> items in a bulleted list. </a:t>
            </a:r>
          </a:p>
          <a:p>
            <a:pPr eaLnBrk="1" fontAlgn="auto" hangingPunct="1">
              <a:spcBef>
                <a:spcPts val="0"/>
              </a:spcBef>
              <a:spcAft>
                <a:spcPts val="0"/>
              </a:spcAft>
              <a:defRPr/>
            </a:pPr>
            <a:endParaRPr lang="en-US" dirty="0" smtClean="0">
              <a:latin typeface="+mn-lt"/>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12</a:t>
            </a:fld>
            <a:endParaRPr lang="en-US" sz="1200" dirty="0">
              <a:latin typeface="+mn-lt"/>
            </a:endParaRPr>
          </a:p>
        </p:txBody>
      </p:sp>
    </p:spTree>
    <p:extLst>
      <p:ext uri="{BB962C8B-B14F-4D97-AF65-F5344CB8AC3E}">
        <p14:creationId xmlns:p14="http://schemas.microsoft.com/office/powerpoint/2010/main" val="2550720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b="1" dirty="0" smtClean="0">
                <a:latin typeface="+mn-lt"/>
              </a:rPr>
              <a:t>Editorial Guidelines on Bullets:</a:t>
            </a:r>
          </a:p>
          <a:p>
            <a:pPr eaLnBrk="1" fontAlgn="auto" hangingPunct="1">
              <a:spcBef>
                <a:spcPts val="0"/>
              </a:spcBef>
              <a:spcAft>
                <a:spcPts val="0"/>
              </a:spcAft>
              <a:defRPr/>
            </a:pPr>
            <a:endParaRPr lang="en-US" dirty="0" smtClean="0">
              <a:latin typeface="+mn-lt"/>
            </a:endParaRPr>
          </a:p>
          <a:p>
            <a:pPr eaLnBrk="1" fontAlgn="auto" hangingPunct="1">
              <a:spcBef>
                <a:spcPts val="0"/>
              </a:spcBef>
              <a:spcAft>
                <a:spcPts val="0"/>
              </a:spcAft>
              <a:defRPr/>
            </a:pPr>
            <a:r>
              <a:rPr lang="en-US" dirty="0" smtClean="0">
                <a:latin typeface="+mn-lt"/>
              </a:rPr>
              <a:t>1. 	Vertical lists are best introduced by a grammatically complete sentence followed by a colon. No periods </a:t>
            </a:r>
          </a:p>
          <a:p>
            <a:pPr eaLnBrk="1" fontAlgn="auto" hangingPunct="1">
              <a:spcBef>
                <a:spcPts val="0"/>
              </a:spcBef>
              <a:spcAft>
                <a:spcPts val="0"/>
              </a:spcAft>
              <a:defRPr/>
            </a:pPr>
            <a:r>
              <a:rPr lang="en-US" dirty="0" smtClean="0">
                <a:latin typeface="+mn-lt"/>
              </a:rPr>
              <a:t>      	are required at the end of entries unless at least one entry is a complete sentence, in which case a period </a:t>
            </a:r>
          </a:p>
          <a:p>
            <a:pPr eaLnBrk="1" fontAlgn="auto" hangingPunct="1">
              <a:spcBef>
                <a:spcPts val="0"/>
              </a:spcBef>
              <a:spcAft>
                <a:spcPts val="0"/>
              </a:spcAft>
              <a:defRPr/>
            </a:pPr>
            <a:r>
              <a:rPr lang="en-US" dirty="0" smtClean="0">
                <a:latin typeface="+mn-lt"/>
              </a:rPr>
              <a:t>	is necessary at the end of each entry. </a:t>
            </a:r>
          </a:p>
          <a:p>
            <a:pPr eaLnBrk="1" fontAlgn="auto" hangingPunct="1">
              <a:spcBef>
                <a:spcPts val="0"/>
              </a:spcBef>
              <a:spcAft>
                <a:spcPts val="0"/>
              </a:spcAft>
              <a:defRPr/>
            </a:pPr>
            <a:r>
              <a:rPr lang="en-US" dirty="0" smtClean="0">
                <a:latin typeface="+mn-lt"/>
              </a:rPr>
              <a:t>	Example: A university can be judged by three measures:</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2.	If a list completes the sentence that introduces it, items begin with lowercase letters, commas or semicolons </a:t>
            </a:r>
          </a:p>
          <a:p>
            <a:pPr eaLnBrk="1" fontAlgn="auto" hangingPunct="1">
              <a:spcBef>
                <a:spcPts val="0"/>
              </a:spcBef>
              <a:spcAft>
                <a:spcPts val="0"/>
              </a:spcAft>
              <a:defRPr/>
            </a:pPr>
            <a:r>
              <a:rPr lang="en-US" dirty="0" smtClean="0">
                <a:latin typeface="+mn-lt"/>
              </a:rPr>
              <a:t>	(if individual items contain commas) are used to separate each item, and the last item ends with a period. </a:t>
            </a:r>
          </a:p>
          <a:p>
            <a:pPr eaLnBrk="1" fontAlgn="auto" hangingPunct="1">
              <a:spcBef>
                <a:spcPts val="0"/>
              </a:spcBef>
              <a:spcAft>
                <a:spcPts val="0"/>
              </a:spcAft>
              <a:defRPr/>
            </a:pPr>
            <a:r>
              <a:rPr lang="en-US" dirty="0" smtClean="0">
                <a:latin typeface="+mn-lt"/>
              </a:rPr>
              <a:t>	Note that the introductory clause does not end with a colon. </a:t>
            </a:r>
          </a:p>
          <a:p>
            <a:pPr eaLnBrk="1" fontAlgn="auto" hangingPunct="1">
              <a:spcBef>
                <a:spcPts val="0"/>
              </a:spcBef>
              <a:spcAft>
                <a:spcPts val="0"/>
              </a:spcAft>
              <a:defRPr/>
            </a:pPr>
            <a:r>
              <a:rPr lang="en-US" dirty="0" smtClean="0">
                <a:latin typeface="+mn-lt"/>
              </a:rPr>
              <a:t>	Example: A university can be judged by</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its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3.	Avoid mixing sentence and </a:t>
            </a:r>
            <a:r>
              <a:rPr lang="en-US" dirty="0" err="1" smtClean="0">
                <a:latin typeface="+mn-lt"/>
              </a:rPr>
              <a:t>nonsentence</a:t>
            </a:r>
            <a:r>
              <a:rPr lang="en-US" dirty="0" smtClean="0">
                <a:latin typeface="+mn-lt"/>
              </a:rPr>
              <a:t> items in a bulleted list. </a:t>
            </a:r>
          </a:p>
          <a:p>
            <a:pPr eaLnBrk="1" fontAlgn="auto" hangingPunct="1">
              <a:spcBef>
                <a:spcPts val="0"/>
              </a:spcBef>
              <a:spcAft>
                <a:spcPts val="0"/>
              </a:spcAft>
              <a:defRPr/>
            </a:pPr>
            <a:endParaRPr lang="en-US" dirty="0" smtClean="0">
              <a:latin typeface="+mn-lt"/>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13</a:t>
            </a:fld>
            <a:endParaRPr lang="en-US" sz="1200" dirty="0">
              <a:latin typeface="+mn-lt"/>
            </a:endParaRPr>
          </a:p>
        </p:txBody>
      </p:sp>
    </p:spTree>
    <p:extLst>
      <p:ext uri="{BB962C8B-B14F-4D97-AF65-F5344CB8AC3E}">
        <p14:creationId xmlns:p14="http://schemas.microsoft.com/office/powerpoint/2010/main" val="840857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b="1" dirty="0" smtClean="0">
                <a:latin typeface="+mn-lt"/>
              </a:rPr>
              <a:t>Editorial Guidelines on Bullets:</a:t>
            </a:r>
          </a:p>
          <a:p>
            <a:pPr eaLnBrk="1" fontAlgn="auto" hangingPunct="1">
              <a:spcBef>
                <a:spcPts val="0"/>
              </a:spcBef>
              <a:spcAft>
                <a:spcPts val="0"/>
              </a:spcAft>
              <a:defRPr/>
            </a:pPr>
            <a:endParaRPr lang="en-US" dirty="0" smtClean="0">
              <a:latin typeface="+mn-lt"/>
            </a:endParaRPr>
          </a:p>
          <a:p>
            <a:pPr eaLnBrk="1" fontAlgn="auto" hangingPunct="1">
              <a:spcBef>
                <a:spcPts val="0"/>
              </a:spcBef>
              <a:spcAft>
                <a:spcPts val="0"/>
              </a:spcAft>
              <a:defRPr/>
            </a:pPr>
            <a:r>
              <a:rPr lang="en-US" dirty="0" smtClean="0">
                <a:latin typeface="+mn-lt"/>
              </a:rPr>
              <a:t>1. 	Vertical lists are best introduced by a grammatically complete sentence followed by a colon. No periods </a:t>
            </a:r>
          </a:p>
          <a:p>
            <a:pPr eaLnBrk="1" fontAlgn="auto" hangingPunct="1">
              <a:spcBef>
                <a:spcPts val="0"/>
              </a:spcBef>
              <a:spcAft>
                <a:spcPts val="0"/>
              </a:spcAft>
              <a:defRPr/>
            </a:pPr>
            <a:r>
              <a:rPr lang="en-US" dirty="0" smtClean="0">
                <a:latin typeface="+mn-lt"/>
              </a:rPr>
              <a:t>      	are required at the end of entries unless at least one entry is a complete sentence, in which case a period </a:t>
            </a:r>
          </a:p>
          <a:p>
            <a:pPr eaLnBrk="1" fontAlgn="auto" hangingPunct="1">
              <a:spcBef>
                <a:spcPts val="0"/>
              </a:spcBef>
              <a:spcAft>
                <a:spcPts val="0"/>
              </a:spcAft>
              <a:defRPr/>
            </a:pPr>
            <a:r>
              <a:rPr lang="en-US" dirty="0" smtClean="0">
                <a:latin typeface="+mn-lt"/>
              </a:rPr>
              <a:t>	is necessary at the end of each entry. </a:t>
            </a:r>
          </a:p>
          <a:p>
            <a:pPr eaLnBrk="1" fontAlgn="auto" hangingPunct="1">
              <a:spcBef>
                <a:spcPts val="0"/>
              </a:spcBef>
              <a:spcAft>
                <a:spcPts val="0"/>
              </a:spcAft>
              <a:defRPr/>
            </a:pPr>
            <a:r>
              <a:rPr lang="en-US" dirty="0" smtClean="0">
                <a:latin typeface="+mn-lt"/>
              </a:rPr>
              <a:t>	Example: A university can be judged by three measures:</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2.	If a list completes the sentence that introduces it, items begin with lowercase letters, commas or semicolons </a:t>
            </a:r>
          </a:p>
          <a:p>
            <a:pPr eaLnBrk="1" fontAlgn="auto" hangingPunct="1">
              <a:spcBef>
                <a:spcPts val="0"/>
              </a:spcBef>
              <a:spcAft>
                <a:spcPts val="0"/>
              </a:spcAft>
              <a:defRPr/>
            </a:pPr>
            <a:r>
              <a:rPr lang="en-US" dirty="0" smtClean="0">
                <a:latin typeface="+mn-lt"/>
              </a:rPr>
              <a:t>	(if individual items contain commas) are used to separate each item, and the last item ends with a period. </a:t>
            </a:r>
          </a:p>
          <a:p>
            <a:pPr eaLnBrk="1" fontAlgn="auto" hangingPunct="1">
              <a:spcBef>
                <a:spcPts val="0"/>
              </a:spcBef>
              <a:spcAft>
                <a:spcPts val="0"/>
              </a:spcAft>
              <a:defRPr/>
            </a:pPr>
            <a:r>
              <a:rPr lang="en-US" dirty="0" smtClean="0">
                <a:latin typeface="+mn-lt"/>
              </a:rPr>
              <a:t>	Note that the introductory clause does not end with a colon. </a:t>
            </a:r>
          </a:p>
          <a:p>
            <a:pPr eaLnBrk="1" fontAlgn="auto" hangingPunct="1">
              <a:spcBef>
                <a:spcPts val="0"/>
              </a:spcBef>
              <a:spcAft>
                <a:spcPts val="0"/>
              </a:spcAft>
              <a:defRPr/>
            </a:pPr>
            <a:r>
              <a:rPr lang="en-US" dirty="0" smtClean="0">
                <a:latin typeface="+mn-lt"/>
              </a:rPr>
              <a:t>	Example: A university can be judged by</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its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3.	Avoid mixing sentence and </a:t>
            </a:r>
            <a:r>
              <a:rPr lang="en-US" dirty="0" err="1" smtClean="0">
                <a:latin typeface="+mn-lt"/>
              </a:rPr>
              <a:t>nonsentence</a:t>
            </a:r>
            <a:r>
              <a:rPr lang="en-US" dirty="0" smtClean="0">
                <a:latin typeface="+mn-lt"/>
              </a:rPr>
              <a:t> items in a bulleted list. </a:t>
            </a:r>
          </a:p>
          <a:p>
            <a:pPr eaLnBrk="1" fontAlgn="auto" hangingPunct="1">
              <a:spcBef>
                <a:spcPts val="0"/>
              </a:spcBef>
              <a:spcAft>
                <a:spcPts val="0"/>
              </a:spcAft>
              <a:defRPr/>
            </a:pPr>
            <a:endParaRPr lang="en-US" dirty="0" smtClean="0">
              <a:latin typeface="+mn-lt"/>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14</a:t>
            </a:fld>
            <a:endParaRPr lang="en-US" sz="1200" dirty="0">
              <a:latin typeface="+mn-lt"/>
            </a:endParaRPr>
          </a:p>
        </p:txBody>
      </p:sp>
    </p:spTree>
    <p:extLst>
      <p:ext uri="{BB962C8B-B14F-4D97-AF65-F5344CB8AC3E}">
        <p14:creationId xmlns:p14="http://schemas.microsoft.com/office/powerpoint/2010/main" val="7745099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b="1" dirty="0" smtClean="0">
                <a:latin typeface="+mn-lt"/>
              </a:rPr>
              <a:t>Editorial Guidelines on Bullets:</a:t>
            </a:r>
          </a:p>
          <a:p>
            <a:pPr eaLnBrk="1" fontAlgn="auto" hangingPunct="1">
              <a:spcBef>
                <a:spcPts val="0"/>
              </a:spcBef>
              <a:spcAft>
                <a:spcPts val="0"/>
              </a:spcAft>
              <a:defRPr/>
            </a:pPr>
            <a:endParaRPr lang="en-US" dirty="0" smtClean="0">
              <a:latin typeface="+mn-lt"/>
            </a:endParaRPr>
          </a:p>
          <a:p>
            <a:pPr eaLnBrk="1" fontAlgn="auto" hangingPunct="1">
              <a:spcBef>
                <a:spcPts val="0"/>
              </a:spcBef>
              <a:spcAft>
                <a:spcPts val="0"/>
              </a:spcAft>
              <a:defRPr/>
            </a:pPr>
            <a:r>
              <a:rPr lang="en-US" dirty="0" smtClean="0">
                <a:latin typeface="+mn-lt"/>
              </a:rPr>
              <a:t>1. 	Vertical lists are best introduced by a grammatically complete sentence followed by a colon. No periods </a:t>
            </a:r>
          </a:p>
          <a:p>
            <a:pPr eaLnBrk="1" fontAlgn="auto" hangingPunct="1">
              <a:spcBef>
                <a:spcPts val="0"/>
              </a:spcBef>
              <a:spcAft>
                <a:spcPts val="0"/>
              </a:spcAft>
              <a:defRPr/>
            </a:pPr>
            <a:r>
              <a:rPr lang="en-US" dirty="0" smtClean="0">
                <a:latin typeface="+mn-lt"/>
              </a:rPr>
              <a:t>      	are required at the end of entries unless at least one entry is a complete sentence, in which case a period </a:t>
            </a:r>
          </a:p>
          <a:p>
            <a:pPr eaLnBrk="1" fontAlgn="auto" hangingPunct="1">
              <a:spcBef>
                <a:spcPts val="0"/>
              </a:spcBef>
              <a:spcAft>
                <a:spcPts val="0"/>
              </a:spcAft>
              <a:defRPr/>
            </a:pPr>
            <a:r>
              <a:rPr lang="en-US" dirty="0" smtClean="0">
                <a:latin typeface="+mn-lt"/>
              </a:rPr>
              <a:t>	is necessary at the end of each entry. </a:t>
            </a:r>
          </a:p>
          <a:p>
            <a:pPr eaLnBrk="1" fontAlgn="auto" hangingPunct="1">
              <a:spcBef>
                <a:spcPts val="0"/>
              </a:spcBef>
              <a:spcAft>
                <a:spcPts val="0"/>
              </a:spcAft>
              <a:defRPr/>
            </a:pPr>
            <a:r>
              <a:rPr lang="en-US" dirty="0" smtClean="0">
                <a:latin typeface="+mn-lt"/>
              </a:rPr>
              <a:t>	Example: A university can be judged by three measures:</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2.	If a list completes the sentence that introduces it, items begin with lowercase letters, commas or semicolons </a:t>
            </a:r>
          </a:p>
          <a:p>
            <a:pPr eaLnBrk="1" fontAlgn="auto" hangingPunct="1">
              <a:spcBef>
                <a:spcPts val="0"/>
              </a:spcBef>
              <a:spcAft>
                <a:spcPts val="0"/>
              </a:spcAft>
              <a:defRPr/>
            </a:pPr>
            <a:r>
              <a:rPr lang="en-US" dirty="0" smtClean="0">
                <a:latin typeface="+mn-lt"/>
              </a:rPr>
              <a:t>	(if individual items contain commas) are used to separate each item, and the last item ends with a period. </a:t>
            </a:r>
          </a:p>
          <a:p>
            <a:pPr eaLnBrk="1" fontAlgn="auto" hangingPunct="1">
              <a:spcBef>
                <a:spcPts val="0"/>
              </a:spcBef>
              <a:spcAft>
                <a:spcPts val="0"/>
              </a:spcAft>
              <a:defRPr/>
            </a:pPr>
            <a:r>
              <a:rPr lang="en-US" dirty="0" smtClean="0">
                <a:latin typeface="+mn-lt"/>
              </a:rPr>
              <a:t>	Note that the introductory clause does not end with a colon. </a:t>
            </a:r>
          </a:p>
          <a:p>
            <a:pPr eaLnBrk="1" fontAlgn="auto" hangingPunct="1">
              <a:spcBef>
                <a:spcPts val="0"/>
              </a:spcBef>
              <a:spcAft>
                <a:spcPts val="0"/>
              </a:spcAft>
              <a:defRPr/>
            </a:pPr>
            <a:r>
              <a:rPr lang="en-US" dirty="0" smtClean="0">
                <a:latin typeface="+mn-lt"/>
              </a:rPr>
              <a:t>	Example: A university can be judged by</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its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3.	Avoid mixing sentence and </a:t>
            </a:r>
            <a:r>
              <a:rPr lang="en-US" dirty="0" err="1" smtClean="0">
                <a:latin typeface="+mn-lt"/>
              </a:rPr>
              <a:t>nonsentence</a:t>
            </a:r>
            <a:r>
              <a:rPr lang="en-US" dirty="0" smtClean="0">
                <a:latin typeface="+mn-lt"/>
              </a:rPr>
              <a:t> items in a bulleted list. </a:t>
            </a:r>
          </a:p>
          <a:p>
            <a:pPr eaLnBrk="1" fontAlgn="auto" hangingPunct="1">
              <a:spcBef>
                <a:spcPts val="0"/>
              </a:spcBef>
              <a:spcAft>
                <a:spcPts val="0"/>
              </a:spcAft>
              <a:defRPr/>
            </a:pPr>
            <a:endParaRPr lang="en-US" dirty="0" smtClean="0">
              <a:latin typeface="+mn-lt"/>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15</a:t>
            </a:fld>
            <a:endParaRPr lang="en-US" sz="1200" dirty="0">
              <a:latin typeface="+mn-lt"/>
            </a:endParaRPr>
          </a:p>
        </p:txBody>
      </p:sp>
    </p:spTree>
    <p:extLst>
      <p:ext uri="{BB962C8B-B14F-4D97-AF65-F5344CB8AC3E}">
        <p14:creationId xmlns:p14="http://schemas.microsoft.com/office/powerpoint/2010/main" val="629193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b="1" dirty="0" smtClean="0">
                <a:latin typeface="+mn-lt"/>
              </a:rPr>
              <a:t>Editorial Guidelines on Bullets:</a:t>
            </a:r>
          </a:p>
          <a:p>
            <a:pPr eaLnBrk="1" fontAlgn="auto" hangingPunct="1">
              <a:spcBef>
                <a:spcPts val="0"/>
              </a:spcBef>
              <a:spcAft>
                <a:spcPts val="0"/>
              </a:spcAft>
              <a:defRPr/>
            </a:pPr>
            <a:endParaRPr lang="en-US" dirty="0" smtClean="0">
              <a:latin typeface="+mn-lt"/>
            </a:endParaRPr>
          </a:p>
          <a:p>
            <a:pPr eaLnBrk="1" fontAlgn="auto" hangingPunct="1">
              <a:spcBef>
                <a:spcPts val="0"/>
              </a:spcBef>
              <a:spcAft>
                <a:spcPts val="0"/>
              </a:spcAft>
              <a:defRPr/>
            </a:pPr>
            <a:r>
              <a:rPr lang="en-US" dirty="0" smtClean="0">
                <a:latin typeface="+mn-lt"/>
              </a:rPr>
              <a:t>1. 	Vertical lists are best introduced by a grammatically complete sentence followed by a colon. No periods </a:t>
            </a:r>
          </a:p>
          <a:p>
            <a:pPr eaLnBrk="1" fontAlgn="auto" hangingPunct="1">
              <a:spcBef>
                <a:spcPts val="0"/>
              </a:spcBef>
              <a:spcAft>
                <a:spcPts val="0"/>
              </a:spcAft>
              <a:defRPr/>
            </a:pPr>
            <a:r>
              <a:rPr lang="en-US" dirty="0" smtClean="0">
                <a:latin typeface="+mn-lt"/>
              </a:rPr>
              <a:t>      	are required at the end of entries unless at least one entry is a complete sentence, in which case a period </a:t>
            </a:r>
          </a:p>
          <a:p>
            <a:pPr eaLnBrk="1" fontAlgn="auto" hangingPunct="1">
              <a:spcBef>
                <a:spcPts val="0"/>
              </a:spcBef>
              <a:spcAft>
                <a:spcPts val="0"/>
              </a:spcAft>
              <a:defRPr/>
            </a:pPr>
            <a:r>
              <a:rPr lang="en-US" dirty="0" smtClean="0">
                <a:latin typeface="+mn-lt"/>
              </a:rPr>
              <a:t>	is necessary at the end of each entry. </a:t>
            </a:r>
          </a:p>
          <a:p>
            <a:pPr eaLnBrk="1" fontAlgn="auto" hangingPunct="1">
              <a:spcBef>
                <a:spcPts val="0"/>
              </a:spcBef>
              <a:spcAft>
                <a:spcPts val="0"/>
              </a:spcAft>
              <a:defRPr/>
            </a:pPr>
            <a:r>
              <a:rPr lang="en-US" dirty="0" smtClean="0">
                <a:latin typeface="+mn-lt"/>
              </a:rPr>
              <a:t>	Example: A university can be judged by three measures:</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2.	If a list completes the sentence that introduces it, items begin with lowercase letters, commas or semicolons </a:t>
            </a:r>
          </a:p>
          <a:p>
            <a:pPr eaLnBrk="1" fontAlgn="auto" hangingPunct="1">
              <a:spcBef>
                <a:spcPts val="0"/>
              </a:spcBef>
              <a:spcAft>
                <a:spcPts val="0"/>
              </a:spcAft>
              <a:defRPr/>
            </a:pPr>
            <a:r>
              <a:rPr lang="en-US" dirty="0" smtClean="0">
                <a:latin typeface="+mn-lt"/>
              </a:rPr>
              <a:t>	(if individual items contain commas) are used to separate each item, and the last item ends with a period. </a:t>
            </a:r>
          </a:p>
          <a:p>
            <a:pPr eaLnBrk="1" fontAlgn="auto" hangingPunct="1">
              <a:spcBef>
                <a:spcPts val="0"/>
              </a:spcBef>
              <a:spcAft>
                <a:spcPts val="0"/>
              </a:spcAft>
              <a:defRPr/>
            </a:pPr>
            <a:r>
              <a:rPr lang="en-US" dirty="0" smtClean="0">
                <a:latin typeface="+mn-lt"/>
              </a:rPr>
              <a:t>	Note that the introductory clause does not end with a colon. </a:t>
            </a:r>
          </a:p>
          <a:p>
            <a:pPr eaLnBrk="1" fontAlgn="auto" hangingPunct="1">
              <a:spcBef>
                <a:spcPts val="0"/>
              </a:spcBef>
              <a:spcAft>
                <a:spcPts val="0"/>
              </a:spcAft>
              <a:defRPr/>
            </a:pPr>
            <a:r>
              <a:rPr lang="en-US" dirty="0" smtClean="0">
                <a:latin typeface="+mn-lt"/>
              </a:rPr>
              <a:t>	Example: A university can be judged by</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its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3.	Avoid mixing sentence and </a:t>
            </a:r>
            <a:r>
              <a:rPr lang="en-US" dirty="0" err="1" smtClean="0">
                <a:latin typeface="+mn-lt"/>
              </a:rPr>
              <a:t>nonsentence</a:t>
            </a:r>
            <a:r>
              <a:rPr lang="en-US" dirty="0" smtClean="0">
                <a:latin typeface="+mn-lt"/>
              </a:rPr>
              <a:t> items in a bulleted list. </a:t>
            </a:r>
          </a:p>
          <a:p>
            <a:pPr eaLnBrk="1" fontAlgn="auto" hangingPunct="1">
              <a:spcBef>
                <a:spcPts val="0"/>
              </a:spcBef>
              <a:spcAft>
                <a:spcPts val="0"/>
              </a:spcAft>
              <a:defRPr/>
            </a:pPr>
            <a:endParaRPr lang="en-US" dirty="0" smtClean="0">
              <a:latin typeface="+mn-lt"/>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16</a:t>
            </a:fld>
            <a:endParaRPr lang="en-US" sz="1200" dirty="0">
              <a:latin typeface="+mn-lt"/>
            </a:endParaRPr>
          </a:p>
        </p:txBody>
      </p:sp>
    </p:spTree>
    <p:extLst>
      <p:ext uri="{BB962C8B-B14F-4D97-AF65-F5344CB8AC3E}">
        <p14:creationId xmlns:p14="http://schemas.microsoft.com/office/powerpoint/2010/main" val="35721161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b="1" dirty="0" smtClean="0">
                <a:latin typeface="+mn-lt"/>
              </a:rPr>
              <a:t>Editorial Guidelines on Bullets:</a:t>
            </a:r>
          </a:p>
          <a:p>
            <a:pPr eaLnBrk="1" fontAlgn="auto" hangingPunct="1">
              <a:spcBef>
                <a:spcPts val="0"/>
              </a:spcBef>
              <a:spcAft>
                <a:spcPts val="0"/>
              </a:spcAft>
              <a:defRPr/>
            </a:pPr>
            <a:endParaRPr lang="en-US" dirty="0" smtClean="0">
              <a:latin typeface="+mn-lt"/>
            </a:endParaRPr>
          </a:p>
          <a:p>
            <a:pPr eaLnBrk="1" fontAlgn="auto" hangingPunct="1">
              <a:spcBef>
                <a:spcPts val="0"/>
              </a:spcBef>
              <a:spcAft>
                <a:spcPts val="0"/>
              </a:spcAft>
              <a:defRPr/>
            </a:pPr>
            <a:r>
              <a:rPr lang="en-US" dirty="0" smtClean="0">
                <a:latin typeface="+mn-lt"/>
              </a:rPr>
              <a:t>1. 	Vertical lists are best introduced by a grammatically complete sentence followed by a colon. No periods </a:t>
            </a:r>
          </a:p>
          <a:p>
            <a:pPr eaLnBrk="1" fontAlgn="auto" hangingPunct="1">
              <a:spcBef>
                <a:spcPts val="0"/>
              </a:spcBef>
              <a:spcAft>
                <a:spcPts val="0"/>
              </a:spcAft>
              <a:defRPr/>
            </a:pPr>
            <a:r>
              <a:rPr lang="en-US" dirty="0" smtClean="0">
                <a:latin typeface="+mn-lt"/>
              </a:rPr>
              <a:t>      	are required at the end of entries unless at least one entry is a complete sentence, in which case a period </a:t>
            </a:r>
          </a:p>
          <a:p>
            <a:pPr eaLnBrk="1" fontAlgn="auto" hangingPunct="1">
              <a:spcBef>
                <a:spcPts val="0"/>
              </a:spcBef>
              <a:spcAft>
                <a:spcPts val="0"/>
              </a:spcAft>
              <a:defRPr/>
            </a:pPr>
            <a:r>
              <a:rPr lang="en-US" dirty="0" smtClean="0">
                <a:latin typeface="+mn-lt"/>
              </a:rPr>
              <a:t>	is necessary at the end of each entry. </a:t>
            </a:r>
          </a:p>
          <a:p>
            <a:pPr eaLnBrk="1" fontAlgn="auto" hangingPunct="1">
              <a:spcBef>
                <a:spcPts val="0"/>
              </a:spcBef>
              <a:spcAft>
                <a:spcPts val="0"/>
              </a:spcAft>
              <a:defRPr/>
            </a:pPr>
            <a:r>
              <a:rPr lang="en-US" dirty="0" smtClean="0">
                <a:latin typeface="+mn-lt"/>
              </a:rPr>
              <a:t>	Example: A university can be judged by three measures:</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2.	If a list completes the sentence that introduces it, items begin with lowercase letters, commas or semicolons </a:t>
            </a:r>
          </a:p>
          <a:p>
            <a:pPr eaLnBrk="1" fontAlgn="auto" hangingPunct="1">
              <a:spcBef>
                <a:spcPts val="0"/>
              </a:spcBef>
              <a:spcAft>
                <a:spcPts val="0"/>
              </a:spcAft>
              <a:defRPr/>
            </a:pPr>
            <a:r>
              <a:rPr lang="en-US" dirty="0" smtClean="0">
                <a:latin typeface="+mn-lt"/>
              </a:rPr>
              <a:t>	(if individual items contain commas) are used to separate each item, and the last item ends with a period. </a:t>
            </a:r>
          </a:p>
          <a:p>
            <a:pPr eaLnBrk="1" fontAlgn="auto" hangingPunct="1">
              <a:spcBef>
                <a:spcPts val="0"/>
              </a:spcBef>
              <a:spcAft>
                <a:spcPts val="0"/>
              </a:spcAft>
              <a:defRPr/>
            </a:pPr>
            <a:r>
              <a:rPr lang="en-US" dirty="0" smtClean="0">
                <a:latin typeface="+mn-lt"/>
              </a:rPr>
              <a:t>	Note that the introductory clause does not end with a colon. </a:t>
            </a:r>
          </a:p>
          <a:p>
            <a:pPr eaLnBrk="1" fontAlgn="auto" hangingPunct="1">
              <a:spcBef>
                <a:spcPts val="0"/>
              </a:spcBef>
              <a:spcAft>
                <a:spcPts val="0"/>
              </a:spcAft>
              <a:defRPr/>
            </a:pPr>
            <a:r>
              <a:rPr lang="en-US" dirty="0" smtClean="0">
                <a:latin typeface="+mn-lt"/>
              </a:rPr>
              <a:t>	Example: A university can be judged by</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its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3.	Avoid mixing sentence and </a:t>
            </a:r>
            <a:r>
              <a:rPr lang="en-US" dirty="0" err="1" smtClean="0">
                <a:latin typeface="+mn-lt"/>
              </a:rPr>
              <a:t>nonsentence</a:t>
            </a:r>
            <a:r>
              <a:rPr lang="en-US" dirty="0" smtClean="0">
                <a:latin typeface="+mn-lt"/>
              </a:rPr>
              <a:t> items in a bulleted list. </a:t>
            </a:r>
          </a:p>
          <a:p>
            <a:pPr eaLnBrk="1" fontAlgn="auto" hangingPunct="1">
              <a:spcBef>
                <a:spcPts val="0"/>
              </a:spcBef>
              <a:spcAft>
                <a:spcPts val="0"/>
              </a:spcAft>
              <a:defRPr/>
            </a:pPr>
            <a:endParaRPr lang="en-US" dirty="0" smtClean="0">
              <a:latin typeface="+mn-lt"/>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17</a:t>
            </a:fld>
            <a:endParaRPr lang="en-US" sz="1200" dirty="0">
              <a:latin typeface="+mn-lt"/>
            </a:endParaRPr>
          </a:p>
        </p:txBody>
      </p:sp>
    </p:spTree>
    <p:extLst>
      <p:ext uri="{BB962C8B-B14F-4D97-AF65-F5344CB8AC3E}">
        <p14:creationId xmlns:p14="http://schemas.microsoft.com/office/powerpoint/2010/main" val="15378285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b="1" dirty="0" smtClean="0">
                <a:latin typeface="+mn-lt"/>
              </a:rPr>
              <a:t>Editorial Guidelines on Bullets:</a:t>
            </a:r>
          </a:p>
          <a:p>
            <a:pPr eaLnBrk="1" fontAlgn="auto" hangingPunct="1">
              <a:spcBef>
                <a:spcPts val="0"/>
              </a:spcBef>
              <a:spcAft>
                <a:spcPts val="0"/>
              </a:spcAft>
              <a:defRPr/>
            </a:pPr>
            <a:endParaRPr lang="en-US" dirty="0" smtClean="0">
              <a:latin typeface="+mn-lt"/>
            </a:endParaRPr>
          </a:p>
          <a:p>
            <a:pPr eaLnBrk="1" fontAlgn="auto" hangingPunct="1">
              <a:spcBef>
                <a:spcPts val="0"/>
              </a:spcBef>
              <a:spcAft>
                <a:spcPts val="0"/>
              </a:spcAft>
              <a:defRPr/>
            </a:pPr>
            <a:r>
              <a:rPr lang="en-US" dirty="0" smtClean="0">
                <a:latin typeface="+mn-lt"/>
              </a:rPr>
              <a:t>1. 	Vertical lists are best introduced by a grammatically complete sentence followed by a colon. No periods </a:t>
            </a:r>
          </a:p>
          <a:p>
            <a:pPr eaLnBrk="1" fontAlgn="auto" hangingPunct="1">
              <a:spcBef>
                <a:spcPts val="0"/>
              </a:spcBef>
              <a:spcAft>
                <a:spcPts val="0"/>
              </a:spcAft>
              <a:defRPr/>
            </a:pPr>
            <a:r>
              <a:rPr lang="en-US" dirty="0" smtClean="0">
                <a:latin typeface="+mn-lt"/>
              </a:rPr>
              <a:t>      	are required at the end of entries unless at least one entry is a complete sentence, in which case a period </a:t>
            </a:r>
          </a:p>
          <a:p>
            <a:pPr eaLnBrk="1" fontAlgn="auto" hangingPunct="1">
              <a:spcBef>
                <a:spcPts val="0"/>
              </a:spcBef>
              <a:spcAft>
                <a:spcPts val="0"/>
              </a:spcAft>
              <a:defRPr/>
            </a:pPr>
            <a:r>
              <a:rPr lang="en-US" dirty="0" smtClean="0">
                <a:latin typeface="+mn-lt"/>
              </a:rPr>
              <a:t>	is necessary at the end of each entry. </a:t>
            </a:r>
          </a:p>
          <a:p>
            <a:pPr eaLnBrk="1" fontAlgn="auto" hangingPunct="1">
              <a:spcBef>
                <a:spcPts val="0"/>
              </a:spcBef>
              <a:spcAft>
                <a:spcPts val="0"/>
              </a:spcAft>
              <a:defRPr/>
            </a:pPr>
            <a:r>
              <a:rPr lang="en-US" dirty="0" smtClean="0">
                <a:latin typeface="+mn-lt"/>
              </a:rPr>
              <a:t>	Example: A university can be judged by three measures:</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2.	If a list completes the sentence that introduces it, items begin with lowercase letters, commas or semicolons </a:t>
            </a:r>
          </a:p>
          <a:p>
            <a:pPr eaLnBrk="1" fontAlgn="auto" hangingPunct="1">
              <a:spcBef>
                <a:spcPts val="0"/>
              </a:spcBef>
              <a:spcAft>
                <a:spcPts val="0"/>
              </a:spcAft>
              <a:defRPr/>
            </a:pPr>
            <a:r>
              <a:rPr lang="en-US" dirty="0" smtClean="0">
                <a:latin typeface="+mn-lt"/>
              </a:rPr>
              <a:t>	(if individual items contain commas) are used to separate each item, and the last item ends with a period. </a:t>
            </a:r>
          </a:p>
          <a:p>
            <a:pPr eaLnBrk="1" fontAlgn="auto" hangingPunct="1">
              <a:spcBef>
                <a:spcPts val="0"/>
              </a:spcBef>
              <a:spcAft>
                <a:spcPts val="0"/>
              </a:spcAft>
              <a:defRPr/>
            </a:pPr>
            <a:r>
              <a:rPr lang="en-US" dirty="0" smtClean="0">
                <a:latin typeface="+mn-lt"/>
              </a:rPr>
              <a:t>	Note that the introductory clause does not end with a colon. </a:t>
            </a:r>
          </a:p>
          <a:p>
            <a:pPr eaLnBrk="1" fontAlgn="auto" hangingPunct="1">
              <a:spcBef>
                <a:spcPts val="0"/>
              </a:spcBef>
              <a:spcAft>
                <a:spcPts val="0"/>
              </a:spcAft>
              <a:defRPr/>
            </a:pPr>
            <a:r>
              <a:rPr lang="en-US" dirty="0" smtClean="0">
                <a:latin typeface="+mn-lt"/>
              </a:rPr>
              <a:t>	Example: A university can be judged by</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its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3.	Avoid mixing sentence and </a:t>
            </a:r>
            <a:r>
              <a:rPr lang="en-US" dirty="0" err="1" smtClean="0">
                <a:latin typeface="+mn-lt"/>
              </a:rPr>
              <a:t>nonsentence</a:t>
            </a:r>
            <a:r>
              <a:rPr lang="en-US" dirty="0" smtClean="0">
                <a:latin typeface="+mn-lt"/>
              </a:rPr>
              <a:t> items in a bulleted list. </a:t>
            </a:r>
          </a:p>
          <a:p>
            <a:pPr eaLnBrk="1" fontAlgn="auto" hangingPunct="1">
              <a:spcBef>
                <a:spcPts val="0"/>
              </a:spcBef>
              <a:spcAft>
                <a:spcPts val="0"/>
              </a:spcAft>
              <a:defRPr/>
            </a:pPr>
            <a:endParaRPr lang="en-US" dirty="0" smtClean="0">
              <a:latin typeface="+mn-lt"/>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18</a:t>
            </a:fld>
            <a:endParaRPr lang="en-US" sz="1200" dirty="0">
              <a:latin typeface="+mn-lt"/>
            </a:endParaRPr>
          </a:p>
        </p:txBody>
      </p:sp>
    </p:spTree>
    <p:extLst>
      <p:ext uri="{BB962C8B-B14F-4D97-AF65-F5344CB8AC3E}">
        <p14:creationId xmlns:p14="http://schemas.microsoft.com/office/powerpoint/2010/main" val="1356548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b="1" dirty="0" smtClean="0">
                <a:latin typeface="+mn-lt"/>
              </a:rPr>
              <a:t>Editorial Guidelines on Bullets:</a:t>
            </a:r>
          </a:p>
          <a:p>
            <a:pPr eaLnBrk="1" fontAlgn="auto" hangingPunct="1">
              <a:spcBef>
                <a:spcPts val="0"/>
              </a:spcBef>
              <a:spcAft>
                <a:spcPts val="0"/>
              </a:spcAft>
              <a:defRPr/>
            </a:pPr>
            <a:endParaRPr lang="en-US" dirty="0" smtClean="0">
              <a:latin typeface="+mn-lt"/>
            </a:endParaRPr>
          </a:p>
          <a:p>
            <a:pPr eaLnBrk="1" fontAlgn="auto" hangingPunct="1">
              <a:spcBef>
                <a:spcPts val="0"/>
              </a:spcBef>
              <a:spcAft>
                <a:spcPts val="0"/>
              </a:spcAft>
              <a:defRPr/>
            </a:pPr>
            <a:r>
              <a:rPr lang="en-US" dirty="0" smtClean="0">
                <a:latin typeface="+mn-lt"/>
              </a:rPr>
              <a:t>1. 	Vertical lists are best introduced by a grammatically complete sentence followed by a colon. No periods </a:t>
            </a:r>
          </a:p>
          <a:p>
            <a:pPr eaLnBrk="1" fontAlgn="auto" hangingPunct="1">
              <a:spcBef>
                <a:spcPts val="0"/>
              </a:spcBef>
              <a:spcAft>
                <a:spcPts val="0"/>
              </a:spcAft>
              <a:defRPr/>
            </a:pPr>
            <a:r>
              <a:rPr lang="en-US" dirty="0" smtClean="0">
                <a:latin typeface="+mn-lt"/>
              </a:rPr>
              <a:t>      	are required at the end of entries unless at least one entry is a complete sentence, in which case a period </a:t>
            </a:r>
          </a:p>
          <a:p>
            <a:pPr eaLnBrk="1" fontAlgn="auto" hangingPunct="1">
              <a:spcBef>
                <a:spcPts val="0"/>
              </a:spcBef>
              <a:spcAft>
                <a:spcPts val="0"/>
              </a:spcAft>
              <a:defRPr/>
            </a:pPr>
            <a:r>
              <a:rPr lang="en-US" dirty="0" smtClean="0">
                <a:latin typeface="+mn-lt"/>
              </a:rPr>
              <a:t>	is necessary at the end of each entry. </a:t>
            </a:r>
          </a:p>
          <a:p>
            <a:pPr eaLnBrk="1" fontAlgn="auto" hangingPunct="1">
              <a:spcBef>
                <a:spcPts val="0"/>
              </a:spcBef>
              <a:spcAft>
                <a:spcPts val="0"/>
              </a:spcAft>
              <a:defRPr/>
            </a:pPr>
            <a:r>
              <a:rPr lang="en-US" dirty="0" smtClean="0">
                <a:latin typeface="+mn-lt"/>
              </a:rPr>
              <a:t>	Example: A university can be judged by three measures:</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2.	If a list completes the sentence that introduces it, items begin with lowercase letters, commas or semicolons </a:t>
            </a:r>
          </a:p>
          <a:p>
            <a:pPr eaLnBrk="1" fontAlgn="auto" hangingPunct="1">
              <a:spcBef>
                <a:spcPts val="0"/>
              </a:spcBef>
              <a:spcAft>
                <a:spcPts val="0"/>
              </a:spcAft>
              <a:defRPr/>
            </a:pPr>
            <a:r>
              <a:rPr lang="en-US" dirty="0" smtClean="0">
                <a:latin typeface="+mn-lt"/>
              </a:rPr>
              <a:t>	(if individual items contain commas) are used to separate each item, and the last item ends with a period. </a:t>
            </a:r>
          </a:p>
          <a:p>
            <a:pPr eaLnBrk="1" fontAlgn="auto" hangingPunct="1">
              <a:spcBef>
                <a:spcPts val="0"/>
              </a:spcBef>
              <a:spcAft>
                <a:spcPts val="0"/>
              </a:spcAft>
              <a:defRPr/>
            </a:pPr>
            <a:r>
              <a:rPr lang="en-US" dirty="0" smtClean="0">
                <a:latin typeface="+mn-lt"/>
              </a:rPr>
              <a:t>	Note that the introductory clause does not end with a colon. </a:t>
            </a:r>
          </a:p>
          <a:p>
            <a:pPr eaLnBrk="1" fontAlgn="auto" hangingPunct="1">
              <a:spcBef>
                <a:spcPts val="0"/>
              </a:spcBef>
              <a:spcAft>
                <a:spcPts val="0"/>
              </a:spcAft>
              <a:defRPr/>
            </a:pPr>
            <a:r>
              <a:rPr lang="en-US" dirty="0" smtClean="0">
                <a:latin typeface="+mn-lt"/>
              </a:rPr>
              <a:t>	Example: A university can be judged by</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its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3.	Avoid mixing sentence and </a:t>
            </a:r>
            <a:r>
              <a:rPr lang="en-US" dirty="0" err="1" smtClean="0">
                <a:latin typeface="+mn-lt"/>
              </a:rPr>
              <a:t>nonsentence</a:t>
            </a:r>
            <a:r>
              <a:rPr lang="en-US" dirty="0" smtClean="0">
                <a:latin typeface="+mn-lt"/>
              </a:rPr>
              <a:t> items in a bulleted list. </a:t>
            </a:r>
          </a:p>
          <a:p>
            <a:pPr eaLnBrk="1" fontAlgn="auto" hangingPunct="1">
              <a:spcBef>
                <a:spcPts val="0"/>
              </a:spcBef>
              <a:spcAft>
                <a:spcPts val="0"/>
              </a:spcAft>
              <a:defRPr/>
            </a:pPr>
            <a:endParaRPr lang="en-US" dirty="0" smtClean="0">
              <a:latin typeface="+mn-lt"/>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19</a:t>
            </a:fld>
            <a:endParaRPr lang="en-US" sz="1200" dirty="0">
              <a:latin typeface="+mn-lt"/>
            </a:endParaRPr>
          </a:p>
        </p:txBody>
      </p:sp>
    </p:spTree>
    <p:extLst>
      <p:ext uri="{BB962C8B-B14F-4D97-AF65-F5344CB8AC3E}">
        <p14:creationId xmlns:p14="http://schemas.microsoft.com/office/powerpoint/2010/main" val="13603369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sz="1200" b="1" kern="1200" dirty="0" smtClean="0">
                <a:solidFill>
                  <a:schemeClr val="tx1"/>
                </a:solidFill>
                <a:latin typeface="Calibri" pitchFamily="34" charset="0"/>
                <a:ea typeface="+mn-ea"/>
                <a:cs typeface="+mn-cs"/>
              </a:rPr>
              <a:t>Editorial Guidelines on Bullets:</a:t>
            </a:r>
          </a:p>
          <a:p>
            <a:pPr eaLnBrk="1" fontAlgn="auto" hangingPunct="1">
              <a:spcBef>
                <a:spcPts val="0"/>
              </a:spcBef>
              <a:spcAft>
                <a:spcPts val="0"/>
              </a:spcAft>
              <a:defRPr/>
            </a:pPr>
            <a:endParaRPr lang="en-US" sz="1200" kern="1200" dirty="0" smtClean="0">
              <a:solidFill>
                <a:schemeClr val="tx1"/>
              </a:solidFill>
              <a:latin typeface="Calibri" pitchFamily="34" charset="0"/>
              <a:ea typeface="+mn-ea"/>
              <a:cs typeface="+mn-cs"/>
            </a:endParaRP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1. 	Vertical lists are best introduced by a grammatically complete sentence followed by a colon. No periods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are required at the end of entries unless at least one entry is a complete sentence, in which case a period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is necessary at the end of each entry.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Example: A university can be judged by three measures:</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students</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 faculty</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infrastructure</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2.	If a list completes the sentence that introduces it, items begin with lowercase letters, commas or semicolons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(if individual items contain commas) are used to separate each item, and the last item ends with a period.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Note that the introductory clause does not end with a colon.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Example: A university can be judged by</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students,</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faculty,</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infrastructure.</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3.	Avoid mixing sentence and </a:t>
            </a:r>
            <a:r>
              <a:rPr lang="en-US" sz="1200" kern="1200" dirty="0" err="1" smtClean="0">
                <a:solidFill>
                  <a:schemeClr val="tx1"/>
                </a:solidFill>
                <a:latin typeface="Calibri" pitchFamily="34" charset="0"/>
                <a:ea typeface="+mn-ea"/>
                <a:cs typeface="+mn-cs"/>
              </a:rPr>
              <a:t>nonsentence</a:t>
            </a:r>
            <a:r>
              <a:rPr lang="en-US" sz="1200" kern="1200" dirty="0" smtClean="0">
                <a:solidFill>
                  <a:schemeClr val="tx1"/>
                </a:solidFill>
                <a:latin typeface="Calibri" pitchFamily="34" charset="0"/>
                <a:ea typeface="+mn-ea"/>
                <a:cs typeface="+mn-cs"/>
              </a:rPr>
              <a:t> items in a bulleted list. </a:t>
            </a:r>
          </a:p>
          <a:p>
            <a:pPr eaLnBrk="1" fontAlgn="auto" hangingPunct="1">
              <a:spcBef>
                <a:spcPts val="0"/>
              </a:spcBef>
              <a:spcAft>
                <a:spcPts val="0"/>
              </a:spcAft>
              <a:defRPr/>
            </a:pPr>
            <a:endParaRPr lang="en-US" sz="1200" kern="1200" dirty="0" smtClean="0">
              <a:solidFill>
                <a:schemeClr val="tx1"/>
              </a:solidFill>
              <a:latin typeface="Calibri" pitchFamily="34" charset="0"/>
              <a:ea typeface="+mn-ea"/>
              <a:cs typeface="+mn-cs"/>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20</a:t>
            </a:fld>
            <a:endParaRPr lang="en-US" sz="1200" dirty="0">
              <a:latin typeface="+mn-lt"/>
            </a:endParaRPr>
          </a:p>
        </p:txBody>
      </p:sp>
    </p:spTree>
    <p:extLst>
      <p:ext uri="{BB962C8B-B14F-4D97-AF65-F5344CB8AC3E}">
        <p14:creationId xmlns:p14="http://schemas.microsoft.com/office/powerpoint/2010/main" val="264022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b="1" dirty="0" smtClean="0">
                <a:latin typeface="+mn-lt"/>
              </a:rPr>
              <a:t>Editorial Guidelines on Bullets:</a:t>
            </a:r>
          </a:p>
          <a:p>
            <a:pPr eaLnBrk="1" fontAlgn="auto" hangingPunct="1">
              <a:spcBef>
                <a:spcPts val="0"/>
              </a:spcBef>
              <a:spcAft>
                <a:spcPts val="0"/>
              </a:spcAft>
              <a:defRPr/>
            </a:pPr>
            <a:endParaRPr lang="en-US" dirty="0" smtClean="0">
              <a:latin typeface="+mn-lt"/>
            </a:endParaRPr>
          </a:p>
          <a:p>
            <a:pPr eaLnBrk="1" fontAlgn="auto" hangingPunct="1">
              <a:spcBef>
                <a:spcPts val="0"/>
              </a:spcBef>
              <a:spcAft>
                <a:spcPts val="0"/>
              </a:spcAft>
              <a:defRPr/>
            </a:pPr>
            <a:r>
              <a:rPr lang="en-US" dirty="0" smtClean="0">
                <a:latin typeface="+mn-lt"/>
              </a:rPr>
              <a:t>1. 	Vertical lists are best introduced by a grammatically complete sentence followed by a colon. No periods </a:t>
            </a:r>
          </a:p>
          <a:p>
            <a:pPr eaLnBrk="1" fontAlgn="auto" hangingPunct="1">
              <a:spcBef>
                <a:spcPts val="0"/>
              </a:spcBef>
              <a:spcAft>
                <a:spcPts val="0"/>
              </a:spcAft>
              <a:defRPr/>
            </a:pPr>
            <a:r>
              <a:rPr lang="en-US" dirty="0" smtClean="0">
                <a:latin typeface="+mn-lt"/>
              </a:rPr>
              <a:t>      	are required at the end of entries unless at least one entry is a complete sentence, in which case a period </a:t>
            </a:r>
          </a:p>
          <a:p>
            <a:pPr eaLnBrk="1" fontAlgn="auto" hangingPunct="1">
              <a:spcBef>
                <a:spcPts val="0"/>
              </a:spcBef>
              <a:spcAft>
                <a:spcPts val="0"/>
              </a:spcAft>
              <a:defRPr/>
            </a:pPr>
            <a:r>
              <a:rPr lang="en-US" dirty="0" smtClean="0">
                <a:latin typeface="+mn-lt"/>
              </a:rPr>
              <a:t>	is necessary at the end of each entry. </a:t>
            </a:r>
          </a:p>
          <a:p>
            <a:pPr eaLnBrk="1" fontAlgn="auto" hangingPunct="1">
              <a:spcBef>
                <a:spcPts val="0"/>
              </a:spcBef>
              <a:spcAft>
                <a:spcPts val="0"/>
              </a:spcAft>
              <a:defRPr/>
            </a:pPr>
            <a:r>
              <a:rPr lang="en-US" dirty="0" smtClean="0">
                <a:latin typeface="+mn-lt"/>
              </a:rPr>
              <a:t>	Example: A university can be judged by three measures:</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2.	If a list completes the sentence that introduces it, items begin with lowercase letters, commas or semicolons </a:t>
            </a:r>
          </a:p>
          <a:p>
            <a:pPr eaLnBrk="1" fontAlgn="auto" hangingPunct="1">
              <a:spcBef>
                <a:spcPts val="0"/>
              </a:spcBef>
              <a:spcAft>
                <a:spcPts val="0"/>
              </a:spcAft>
              <a:defRPr/>
            </a:pPr>
            <a:r>
              <a:rPr lang="en-US" dirty="0" smtClean="0">
                <a:latin typeface="+mn-lt"/>
              </a:rPr>
              <a:t>	(if individual items contain commas) are used to separate each item, and the last item ends with a period. </a:t>
            </a:r>
          </a:p>
          <a:p>
            <a:pPr eaLnBrk="1" fontAlgn="auto" hangingPunct="1">
              <a:spcBef>
                <a:spcPts val="0"/>
              </a:spcBef>
              <a:spcAft>
                <a:spcPts val="0"/>
              </a:spcAft>
              <a:defRPr/>
            </a:pPr>
            <a:r>
              <a:rPr lang="en-US" dirty="0" smtClean="0">
                <a:latin typeface="+mn-lt"/>
              </a:rPr>
              <a:t>	Note that the introductory clause does not end with a colon. </a:t>
            </a:r>
          </a:p>
          <a:p>
            <a:pPr eaLnBrk="1" fontAlgn="auto" hangingPunct="1">
              <a:spcBef>
                <a:spcPts val="0"/>
              </a:spcBef>
              <a:spcAft>
                <a:spcPts val="0"/>
              </a:spcAft>
              <a:defRPr/>
            </a:pPr>
            <a:r>
              <a:rPr lang="en-US" dirty="0" smtClean="0">
                <a:latin typeface="+mn-lt"/>
              </a:rPr>
              <a:t>	Example: A university can be judged by</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its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3.	Avoid mixing sentence and </a:t>
            </a:r>
            <a:r>
              <a:rPr lang="en-US" dirty="0" err="1" smtClean="0">
                <a:latin typeface="+mn-lt"/>
              </a:rPr>
              <a:t>nonsentence</a:t>
            </a:r>
            <a:r>
              <a:rPr lang="en-US" dirty="0" smtClean="0">
                <a:latin typeface="+mn-lt"/>
              </a:rPr>
              <a:t> items in a bulleted list. </a:t>
            </a:r>
          </a:p>
          <a:p>
            <a:pPr eaLnBrk="1" fontAlgn="auto" hangingPunct="1">
              <a:spcBef>
                <a:spcPts val="0"/>
              </a:spcBef>
              <a:spcAft>
                <a:spcPts val="0"/>
              </a:spcAft>
              <a:defRPr/>
            </a:pPr>
            <a:endParaRPr lang="en-US" dirty="0" smtClean="0">
              <a:latin typeface="+mn-lt"/>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3</a:t>
            </a:fld>
            <a:endParaRPr lang="en-US" sz="1200" dirty="0">
              <a:latin typeface="+mn-lt"/>
            </a:endParaRPr>
          </a:p>
        </p:txBody>
      </p:sp>
    </p:spTree>
    <p:extLst>
      <p:ext uri="{BB962C8B-B14F-4D97-AF65-F5344CB8AC3E}">
        <p14:creationId xmlns:p14="http://schemas.microsoft.com/office/powerpoint/2010/main" val="19394294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sz="1200" b="1" kern="1200" dirty="0" smtClean="0">
                <a:solidFill>
                  <a:schemeClr val="tx1"/>
                </a:solidFill>
                <a:latin typeface="Calibri" pitchFamily="34" charset="0"/>
                <a:ea typeface="+mn-ea"/>
                <a:cs typeface="+mn-cs"/>
              </a:rPr>
              <a:t>Editorial Guidelines on Bullets:</a:t>
            </a:r>
          </a:p>
          <a:p>
            <a:pPr eaLnBrk="1" fontAlgn="auto" hangingPunct="1">
              <a:spcBef>
                <a:spcPts val="0"/>
              </a:spcBef>
              <a:spcAft>
                <a:spcPts val="0"/>
              </a:spcAft>
              <a:defRPr/>
            </a:pPr>
            <a:endParaRPr lang="en-US" sz="1200" kern="1200" dirty="0" smtClean="0">
              <a:solidFill>
                <a:schemeClr val="tx1"/>
              </a:solidFill>
              <a:latin typeface="Calibri" pitchFamily="34" charset="0"/>
              <a:ea typeface="+mn-ea"/>
              <a:cs typeface="+mn-cs"/>
            </a:endParaRP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1. 	Vertical lists are best introduced by a grammatically complete sentence followed by a colon. No periods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are required at the end of entries unless at least one entry is a complete sentence, in which case a period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is necessary at the end of each entry.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Example: A university can be judged by three measures:</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students</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 faculty</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infrastructure</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2.	If a list completes the sentence that introduces it, items begin with lowercase letters, commas or semicolons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(if individual items contain commas) are used to separate each item, and the last item ends with a period.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Note that the introductory clause does not end with a colon.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Example: A university can be judged by</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students,</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faculty,</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infrastructure.</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3.	Avoid mixing sentence and </a:t>
            </a:r>
            <a:r>
              <a:rPr lang="en-US" sz="1200" kern="1200" dirty="0" err="1" smtClean="0">
                <a:solidFill>
                  <a:schemeClr val="tx1"/>
                </a:solidFill>
                <a:latin typeface="Calibri" pitchFamily="34" charset="0"/>
                <a:ea typeface="+mn-ea"/>
                <a:cs typeface="+mn-cs"/>
              </a:rPr>
              <a:t>nonsentence</a:t>
            </a:r>
            <a:r>
              <a:rPr lang="en-US" sz="1200" kern="1200" dirty="0" smtClean="0">
                <a:solidFill>
                  <a:schemeClr val="tx1"/>
                </a:solidFill>
                <a:latin typeface="Calibri" pitchFamily="34" charset="0"/>
                <a:ea typeface="+mn-ea"/>
                <a:cs typeface="+mn-cs"/>
              </a:rPr>
              <a:t> items in a bulleted list. </a:t>
            </a:r>
          </a:p>
          <a:p>
            <a:pPr eaLnBrk="1" fontAlgn="auto" hangingPunct="1">
              <a:spcBef>
                <a:spcPts val="0"/>
              </a:spcBef>
              <a:spcAft>
                <a:spcPts val="0"/>
              </a:spcAft>
              <a:defRPr/>
            </a:pPr>
            <a:endParaRPr lang="en-US" sz="1200" kern="1200" dirty="0" smtClean="0">
              <a:solidFill>
                <a:schemeClr val="tx1"/>
              </a:solidFill>
              <a:latin typeface="Calibri" pitchFamily="34" charset="0"/>
              <a:ea typeface="+mn-ea"/>
              <a:cs typeface="+mn-cs"/>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21</a:t>
            </a:fld>
            <a:endParaRPr lang="en-US" sz="1200" dirty="0">
              <a:latin typeface="+mn-lt"/>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sz="1200" b="1" kern="1200" dirty="0" smtClean="0">
                <a:solidFill>
                  <a:schemeClr val="tx1"/>
                </a:solidFill>
                <a:latin typeface="Calibri" pitchFamily="34" charset="0"/>
                <a:ea typeface="+mn-ea"/>
                <a:cs typeface="+mn-cs"/>
              </a:rPr>
              <a:t>Editorial Guidelines on Bullets:</a:t>
            </a:r>
          </a:p>
          <a:p>
            <a:pPr eaLnBrk="1" fontAlgn="auto" hangingPunct="1">
              <a:spcBef>
                <a:spcPts val="0"/>
              </a:spcBef>
              <a:spcAft>
                <a:spcPts val="0"/>
              </a:spcAft>
              <a:defRPr/>
            </a:pPr>
            <a:endParaRPr lang="en-US" sz="1200" kern="1200" dirty="0" smtClean="0">
              <a:solidFill>
                <a:schemeClr val="tx1"/>
              </a:solidFill>
              <a:latin typeface="Calibri" pitchFamily="34" charset="0"/>
              <a:ea typeface="+mn-ea"/>
              <a:cs typeface="+mn-cs"/>
            </a:endParaRP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1. 	Vertical lists are best introduced by a grammatically complete sentence followed by a colon. No periods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are required at the end of entries unless at least one entry is a complete sentence, in which case a period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is necessary at the end of each entry.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Example: A university can be judged by three measures:</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students</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 faculty</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infrastructure</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2.	If a list completes the sentence that introduces it, items begin with lowercase letters, commas or semicolons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(if individual items contain commas) are used to separate each item, and the last item ends with a period.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Note that the introductory clause does not end with a colon.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Example: A university can be judged by</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students,</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faculty,</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infrastructure.</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3.	Avoid mixing sentence and </a:t>
            </a:r>
            <a:r>
              <a:rPr lang="en-US" sz="1200" kern="1200" dirty="0" err="1" smtClean="0">
                <a:solidFill>
                  <a:schemeClr val="tx1"/>
                </a:solidFill>
                <a:latin typeface="Calibri" pitchFamily="34" charset="0"/>
                <a:ea typeface="+mn-ea"/>
                <a:cs typeface="+mn-cs"/>
              </a:rPr>
              <a:t>nonsentence</a:t>
            </a:r>
            <a:r>
              <a:rPr lang="en-US" sz="1200" kern="1200" dirty="0" smtClean="0">
                <a:solidFill>
                  <a:schemeClr val="tx1"/>
                </a:solidFill>
                <a:latin typeface="Calibri" pitchFamily="34" charset="0"/>
                <a:ea typeface="+mn-ea"/>
                <a:cs typeface="+mn-cs"/>
              </a:rPr>
              <a:t> items in a bulleted list. </a:t>
            </a:r>
          </a:p>
          <a:p>
            <a:pPr eaLnBrk="1" fontAlgn="auto" hangingPunct="1">
              <a:spcBef>
                <a:spcPts val="0"/>
              </a:spcBef>
              <a:spcAft>
                <a:spcPts val="0"/>
              </a:spcAft>
              <a:defRPr/>
            </a:pPr>
            <a:endParaRPr lang="en-US" sz="1200" kern="1200" dirty="0" smtClean="0">
              <a:solidFill>
                <a:schemeClr val="tx1"/>
              </a:solidFill>
              <a:latin typeface="Calibri" pitchFamily="34" charset="0"/>
              <a:ea typeface="+mn-ea"/>
              <a:cs typeface="+mn-cs"/>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22</a:t>
            </a:fld>
            <a:endParaRPr lang="en-US" sz="1200" dirty="0">
              <a:latin typeface="+mn-lt"/>
            </a:endParaRPr>
          </a:p>
        </p:txBody>
      </p:sp>
    </p:spTree>
    <p:extLst>
      <p:ext uri="{BB962C8B-B14F-4D97-AF65-F5344CB8AC3E}">
        <p14:creationId xmlns:p14="http://schemas.microsoft.com/office/powerpoint/2010/main" val="20637022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sz="1200" b="1" kern="1200" dirty="0" smtClean="0">
                <a:solidFill>
                  <a:schemeClr val="tx1"/>
                </a:solidFill>
                <a:latin typeface="Calibri" pitchFamily="34" charset="0"/>
                <a:ea typeface="+mn-ea"/>
                <a:cs typeface="+mn-cs"/>
              </a:rPr>
              <a:t>Editorial Guidelines on Bullets:</a:t>
            </a:r>
          </a:p>
          <a:p>
            <a:pPr eaLnBrk="1" fontAlgn="auto" hangingPunct="1">
              <a:spcBef>
                <a:spcPts val="0"/>
              </a:spcBef>
              <a:spcAft>
                <a:spcPts val="0"/>
              </a:spcAft>
              <a:defRPr/>
            </a:pPr>
            <a:endParaRPr lang="en-US" sz="1200" kern="1200" dirty="0" smtClean="0">
              <a:solidFill>
                <a:schemeClr val="tx1"/>
              </a:solidFill>
              <a:latin typeface="Calibri" pitchFamily="34" charset="0"/>
              <a:ea typeface="+mn-ea"/>
              <a:cs typeface="+mn-cs"/>
            </a:endParaRP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1. 	Vertical lists are best introduced by a grammatically complete sentence followed by a colon. No periods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are required at the end of entries unless at least one entry is a complete sentence, in which case a period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is necessary at the end of each entry.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Example: A university can be judged by three measures:</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students</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 faculty</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infrastructure</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2.	If a list completes the sentence that introduces it, items begin with lowercase letters, commas or semicolons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(if individual items contain commas) are used to separate each item, and the last item ends with a period.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Note that the introductory clause does not end with a colon.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Example: A university can be judged by</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students,</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faculty,</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infrastructure.</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3.	Avoid mixing sentence and </a:t>
            </a:r>
            <a:r>
              <a:rPr lang="en-US" sz="1200" kern="1200" dirty="0" err="1" smtClean="0">
                <a:solidFill>
                  <a:schemeClr val="tx1"/>
                </a:solidFill>
                <a:latin typeface="Calibri" pitchFamily="34" charset="0"/>
                <a:ea typeface="+mn-ea"/>
                <a:cs typeface="+mn-cs"/>
              </a:rPr>
              <a:t>nonsentence</a:t>
            </a:r>
            <a:r>
              <a:rPr lang="en-US" sz="1200" kern="1200" dirty="0" smtClean="0">
                <a:solidFill>
                  <a:schemeClr val="tx1"/>
                </a:solidFill>
                <a:latin typeface="Calibri" pitchFamily="34" charset="0"/>
                <a:ea typeface="+mn-ea"/>
                <a:cs typeface="+mn-cs"/>
              </a:rPr>
              <a:t> items in a bulleted list. </a:t>
            </a:r>
          </a:p>
          <a:p>
            <a:pPr eaLnBrk="1" fontAlgn="auto" hangingPunct="1">
              <a:spcBef>
                <a:spcPts val="0"/>
              </a:spcBef>
              <a:spcAft>
                <a:spcPts val="0"/>
              </a:spcAft>
              <a:defRPr/>
            </a:pPr>
            <a:endParaRPr lang="en-US" sz="1200" kern="1200" dirty="0" smtClean="0">
              <a:solidFill>
                <a:schemeClr val="tx1"/>
              </a:solidFill>
              <a:latin typeface="Calibri" pitchFamily="34" charset="0"/>
              <a:ea typeface="+mn-ea"/>
              <a:cs typeface="+mn-cs"/>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23</a:t>
            </a:fld>
            <a:endParaRPr lang="en-US" sz="1200" dirty="0">
              <a:latin typeface="+mn-lt"/>
            </a:endParaRPr>
          </a:p>
        </p:txBody>
      </p:sp>
    </p:spTree>
    <p:extLst>
      <p:ext uri="{BB962C8B-B14F-4D97-AF65-F5344CB8AC3E}">
        <p14:creationId xmlns:p14="http://schemas.microsoft.com/office/powerpoint/2010/main" val="20282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sz="1200" b="1" kern="1200" dirty="0" smtClean="0">
                <a:solidFill>
                  <a:schemeClr val="tx1"/>
                </a:solidFill>
                <a:latin typeface="Calibri" pitchFamily="34" charset="0"/>
                <a:ea typeface="+mn-ea"/>
                <a:cs typeface="+mn-cs"/>
              </a:rPr>
              <a:t>Editorial Guidelines on Bullets:</a:t>
            </a:r>
          </a:p>
          <a:p>
            <a:pPr eaLnBrk="1" fontAlgn="auto" hangingPunct="1">
              <a:spcBef>
                <a:spcPts val="0"/>
              </a:spcBef>
              <a:spcAft>
                <a:spcPts val="0"/>
              </a:spcAft>
              <a:defRPr/>
            </a:pPr>
            <a:endParaRPr lang="en-US" sz="1200" kern="1200" dirty="0" smtClean="0">
              <a:solidFill>
                <a:schemeClr val="tx1"/>
              </a:solidFill>
              <a:latin typeface="Calibri" pitchFamily="34" charset="0"/>
              <a:ea typeface="+mn-ea"/>
              <a:cs typeface="+mn-cs"/>
            </a:endParaRP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1. 	Vertical lists are best introduced by a grammatically complete sentence followed by a colon. No periods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are required at the end of entries unless at least one entry is a complete sentence, in which case a period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is necessary at the end of each entry.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Example: A university can be judged by three measures:</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students</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 faculty</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infrastructure</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2.	If a list completes the sentence that introduces it, items begin with lowercase letters, commas or semicolons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(if individual items contain commas) are used to separate each item, and the last item ends with a period.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Note that the introductory clause does not end with a colon.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Example: A university can be judged by</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students,</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faculty,</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infrastructure.</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3.	Avoid mixing sentence and </a:t>
            </a:r>
            <a:r>
              <a:rPr lang="en-US" sz="1200" kern="1200" dirty="0" err="1" smtClean="0">
                <a:solidFill>
                  <a:schemeClr val="tx1"/>
                </a:solidFill>
                <a:latin typeface="Calibri" pitchFamily="34" charset="0"/>
                <a:ea typeface="+mn-ea"/>
                <a:cs typeface="+mn-cs"/>
              </a:rPr>
              <a:t>nonsentence</a:t>
            </a:r>
            <a:r>
              <a:rPr lang="en-US" sz="1200" kern="1200" dirty="0" smtClean="0">
                <a:solidFill>
                  <a:schemeClr val="tx1"/>
                </a:solidFill>
                <a:latin typeface="Calibri" pitchFamily="34" charset="0"/>
                <a:ea typeface="+mn-ea"/>
                <a:cs typeface="+mn-cs"/>
              </a:rPr>
              <a:t> items in a bulleted list. </a:t>
            </a:r>
          </a:p>
          <a:p>
            <a:pPr eaLnBrk="1" fontAlgn="auto" hangingPunct="1">
              <a:spcBef>
                <a:spcPts val="0"/>
              </a:spcBef>
              <a:spcAft>
                <a:spcPts val="0"/>
              </a:spcAft>
              <a:defRPr/>
            </a:pPr>
            <a:endParaRPr lang="en-US" sz="1200" kern="1200" dirty="0" smtClean="0">
              <a:solidFill>
                <a:schemeClr val="tx1"/>
              </a:solidFill>
              <a:latin typeface="Calibri" pitchFamily="34" charset="0"/>
              <a:ea typeface="+mn-ea"/>
              <a:cs typeface="+mn-cs"/>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24</a:t>
            </a:fld>
            <a:endParaRPr lang="en-US" sz="1200" dirty="0">
              <a:latin typeface="+mn-lt"/>
            </a:endParaRPr>
          </a:p>
        </p:txBody>
      </p:sp>
    </p:spTree>
    <p:extLst>
      <p:ext uri="{BB962C8B-B14F-4D97-AF65-F5344CB8AC3E}">
        <p14:creationId xmlns:p14="http://schemas.microsoft.com/office/powerpoint/2010/main" val="38817464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sz="1200" b="1" kern="1200" dirty="0" smtClean="0">
                <a:solidFill>
                  <a:schemeClr val="tx1"/>
                </a:solidFill>
                <a:latin typeface="Calibri" pitchFamily="34" charset="0"/>
                <a:ea typeface="+mn-ea"/>
                <a:cs typeface="+mn-cs"/>
              </a:rPr>
              <a:t>Editorial Guidelines on Bullets:</a:t>
            </a:r>
          </a:p>
          <a:p>
            <a:pPr eaLnBrk="1" fontAlgn="auto" hangingPunct="1">
              <a:spcBef>
                <a:spcPts val="0"/>
              </a:spcBef>
              <a:spcAft>
                <a:spcPts val="0"/>
              </a:spcAft>
              <a:defRPr/>
            </a:pPr>
            <a:endParaRPr lang="en-US" sz="1200" kern="1200" dirty="0" smtClean="0">
              <a:solidFill>
                <a:schemeClr val="tx1"/>
              </a:solidFill>
              <a:latin typeface="Calibri" pitchFamily="34" charset="0"/>
              <a:ea typeface="+mn-ea"/>
              <a:cs typeface="+mn-cs"/>
            </a:endParaRP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1. 	Vertical lists are best introduced by a grammatically complete sentence followed by a colon. No periods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are required at the end of entries unless at least one entry is a complete sentence, in which case a period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is necessary at the end of each entry.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Example: A university can be judged by three measures:</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students</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 faculty</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infrastructure</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2.	If a list completes the sentence that introduces it, items begin with lowercase letters, commas or semicolons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(if individual items contain commas) are used to separate each item, and the last item ends with a period.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Note that the introductory clause does not end with a colon.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Example: A university can be judged by</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students,</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faculty,</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 the quality of its infrastructure.</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 </a:t>
            </a:r>
          </a:p>
          <a:p>
            <a:pPr eaLnBrk="1" fontAlgn="auto" hangingPunct="1">
              <a:spcBef>
                <a:spcPts val="0"/>
              </a:spcBef>
              <a:spcAft>
                <a:spcPts val="0"/>
              </a:spcAft>
              <a:defRPr/>
            </a:pPr>
            <a:r>
              <a:rPr lang="en-US" sz="1200" kern="1200" dirty="0" smtClean="0">
                <a:solidFill>
                  <a:schemeClr val="tx1"/>
                </a:solidFill>
                <a:latin typeface="Calibri" pitchFamily="34" charset="0"/>
                <a:ea typeface="+mn-ea"/>
                <a:cs typeface="+mn-cs"/>
              </a:rPr>
              <a:t>3.	Avoid mixing sentence and </a:t>
            </a:r>
            <a:r>
              <a:rPr lang="en-US" sz="1200" kern="1200" dirty="0" err="1" smtClean="0">
                <a:solidFill>
                  <a:schemeClr val="tx1"/>
                </a:solidFill>
                <a:latin typeface="Calibri" pitchFamily="34" charset="0"/>
                <a:ea typeface="+mn-ea"/>
                <a:cs typeface="+mn-cs"/>
              </a:rPr>
              <a:t>nonsentence</a:t>
            </a:r>
            <a:r>
              <a:rPr lang="en-US" sz="1200" kern="1200" dirty="0" smtClean="0">
                <a:solidFill>
                  <a:schemeClr val="tx1"/>
                </a:solidFill>
                <a:latin typeface="Calibri" pitchFamily="34" charset="0"/>
                <a:ea typeface="+mn-ea"/>
                <a:cs typeface="+mn-cs"/>
              </a:rPr>
              <a:t> items in a bulleted list. </a:t>
            </a:r>
          </a:p>
          <a:p>
            <a:pPr eaLnBrk="1" fontAlgn="auto" hangingPunct="1">
              <a:spcBef>
                <a:spcPts val="0"/>
              </a:spcBef>
              <a:spcAft>
                <a:spcPts val="0"/>
              </a:spcAft>
              <a:defRPr/>
            </a:pPr>
            <a:endParaRPr lang="en-US" sz="1200" kern="1200" dirty="0" smtClean="0">
              <a:solidFill>
                <a:schemeClr val="tx1"/>
              </a:solidFill>
              <a:latin typeface="Calibri" pitchFamily="34" charset="0"/>
              <a:ea typeface="+mn-ea"/>
              <a:cs typeface="+mn-cs"/>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25</a:t>
            </a:fld>
            <a:endParaRPr lang="en-US" sz="1200" dirty="0">
              <a:latin typeface="+mn-lt"/>
            </a:endParaRPr>
          </a:p>
        </p:txBody>
      </p:sp>
    </p:spTree>
    <p:extLst>
      <p:ext uri="{BB962C8B-B14F-4D97-AF65-F5344CB8AC3E}">
        <p14:creationId xmlns:p14="http://schemas.microsoft.com/office/powerpoint/2010/main" val="3536991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b="1" dirty="0" smtClean="0">
                <a:latin typeface="+mn-lt"/>
              </a:rPr>
              <a:t>Editorial Guidelines on Bullets:</a:t>
            </a:r>
          </a:p>
          <a:p>
            <a:pPr eaLnBrk="1" fontAlgn="auto" hangingPunct="1">
              <a:spcBef>
                <a:spcPts val="0"/>
              </a:spcBef>
              <a:spcAft>
                <a:spcPts val="0"/>
              </a:spcAft>
              <a:defRPr/>
            </a:pPr>
            <a:endParaRPr lang="en-US" dirty="0" smtClean="0">
              <a:latin typeface="+mn-lt"/>
            </a:endParaRPr>
          </a:p>
          <a:p>
            <a:pPr eaLnBrk="1" fontAlgn="auto" hangingPunct="1">
              <a:spcBef>
                <a:spcPts val="0"/>
              </a:spcBef>
              <a:spcAft>
                <a:spcPts val="0"/>
              </a:spcAft>
              <a:defRPr/>
            </a:pPr>
            <a:r>
              <a:rPr lang="en-US" dirty="0" smtClean="0">
                <a:latin typeface="+mn-lt"/>
              </a:rPr>
              <a:t>1. 	Vertical lists are best introduced by a grammatically complete sentence followed by a colon. No periods </a:t>
            </a:r>
          </a:p>
          <a:p>
            <a:pPr eaLnBrk="1" fontAlgn="auto" hangingPunct="1">
              <a:spcBef>
                <a:spcPts val="0"/>
              </a:spcBef>
              <a:spcAft>
                <a:spcPts val="0"/>
              </a:spcAft>
              <a:defRPr/>
            </a:pPr>
            <a:r>
              <a:rPr lang="en-US" dirty="0" smtClean="0">
                <a:latin typeface="+mn-lt"/>
              </a:rPr>
              <a:t>      	are required at the end of entries unless at least one entry is a complete sentence, in which case a period </a:t>
            </a:r>
          </a:p>
          <a:p>
            <a:pPr eaLnBrk="1" fontAlgn="auto" hangingPunct="1">
              <a:spcBef>
                <a:spcPts val="0"/>
              </a:spcBef>
              <a:spcAft>
                <a:spcPts val="0"/>
              </a:spcAft>
              <a:defRPr/>
            </a:pPr>
            <a:r>
              <a:rPr lang="en-US" dirty="0" smtClean="0">
                <a:latin typeface="+mn-lt"/>
              </a:rPr>
              <a:t>	is necessary at the end of each entry. </a:t>
            </a:r>
          </a:p>
          <a:p>
            <a:pPr eaLnBrk="1" fontAlgn="auto" hangingPunct="1">
              <a:spcBef>
                <a:spcPts val="0"/>
              </a:spcBef>
              <a:spcAft>
                <a:spcPts val="0"/>
              </a:spcAft>
              <a:defRPr/>
            </a:pPr>
            <a:r>
              <a:rPr lang="en-US" dirty="0" smtClean="0">
                <a:latin typeface="+mn-lt"/>
              </a:rPr>
              <a:t>	Example: A university can be judged by three measures:</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2.	If a list completes the sentence that introduces it, items begin with lowercase letters, commas or semicolons </a:t>
            </a:r>
          </a:p>
          <a:p>
            <a:pPr eaLnBrk="1" fontAlgn="auto" hangingPunct="1">
              <a:spcBef>
                <a:spcPts val="0"/>
              </a:spcBef>
              <a:spcAft>
                <a:spcPts val="0"/>
              </a:spcAft>
              <a:defRPr/>
            </a:pPr>
            <a:r>
              <a:rPr lang="en-US" dirty="0" smtClean="0">
                <a:latin typeface="+mn-lt"/>
              </a:rPr>
              <a:t>	(if individual items contain commas) are used to separate each item, and the last item ends with a period. </a:t>
            </a:r>
          </a:p>
          <a:p>
            <a:pPr eaLnBrk="1" fontAlgn="auto" hangingPunct="1">
              <a:spcBef>
                <a:spcPts val="0"/>
              </a:spcBef>
              <a:spcAft>
                <a:spcPts val="0"/>
              </a:spcAft>
              <a:defRPr/>
            </a:pPr>
            <a:r>
              <a:rPr lang="en-US" dirty="0" smtClean="0">
                <a:latin typeface="+mn-lt"/>
              </a:rPr>
              <a:t>	Note that the introductory clause does not end with a colon. </a:t>
            </a:r>
          </a:p>
          <a:p>
            <a:pPr eaLnBrk="1" fontAlgn="auto" hangingPunct="1">
              <a:spcBef>
                <a:spcPts val="0"/>
              </a:spcBef>
              <a:spcAft>
                <a:spcPts val="0"/>
              </a:spcAft>
              <a:defRPr/>
            </a:pPr>
            <a:r>
              <a:rPr lang="en-US" dirty="0" smtClean="0">
                <a:latin typeface="+mn-lt"/>
              </a:rPr>
              <a:t>	Example: A university can be judged by</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its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3.	Avoid mixing sentence and </a:t>
            </a:r>
            <a:r>
              <a:rPr lang="en-US" dirty="0" err="1" smtClean="0">
                <a:latin typeface="+mn-lt"/>
              </a:rPr>
              <a:t>nonsentence</a:t>
            </a:r>
            <a:r>
              <a:rPr lang="en-US" dirty="0" smtClean="0">
                <a:latin typeface="+mn-lt"/>
              </a:rPr>
              <a:t> items in a bulleted list. </a:t>
            </a:r>
          </a:p>
          <a:p>
            <a:pPr eaLnBrk="1" fontAlgn="auto" hangingPunct="1">
              <a:spcBef>
                <a:spcPts val="0"/>
              </a:spcBef>
              <a:spcAft>
                <a:spcPts val="0"/>
              </a:spcAft>
              <a:defRPr/>
            </a:pPr>
            <a:endParaRPr lang="en-US" dirty="0" smtClean="0">
              <a:latin typeface="+mn-lt"/>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4</a:t>
            </a:fld>
            <a:endParaRPr lang="en-US" sz="1200" dirty="0">
              <a:latin typeface="+mn-lt"/>
            </a:endParaRPr>
          </a:p>
        </p:txBody>
      </p:sp>
    </p:spTree>
    <p:extLst>
      <p:ext uri="{BB962C8B-B14F-4D97-AF65-F5344CB8AC3E}">
        <p14:creationId xmlns:p14="http://schemas.microsoft.com/office/powerpoint/2010/main" val="2304883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b="1" dirty="0" smtClean="0">
                <a:latin typeface="+mn-lt"/>
              </a:rPr>
              <a:t>Editorial Guidelines on Bullets:</a:t>
            </a:r>
          </a:p>
          <a:p>
            <a:pPr eaLnBrk="1" fontAlgn="auto" hangingPunct="1">
              <a:spcBef>
                <a:spcPts val="0"/>
              </a:spcBef>
              <a:spcAft>
                <a:spcPts val="0"/>
              </a:spcAft>
              <a:defRPr/>
            </a:pPr>
            <a:endParaRPr lang="en-US" dirty="0" smtClean="0">
              <a:latin typeface="+mn-lt"/>
            </a:endParaRPr>
          </a:p>
          <a:p>
            <a:pPr eaLnBrk="1" fontAlgn="auto" hangingPunct="1">
              <a:spcBef>
                <a:spcPts val="0"/>
              </a:spcBef>
              <a:spcAft>
                <a:spcPts val="0"/>
              </a:spcAft>
              <a:defRPr/>
            </a:pPr>
            <a:r>
              <a:rPr lang="en-US" dirty="0" smtClean="0">
                <a:latin typeface="+mn-lt"/>
              </a:rPr>
              <a:t>1. 	Vertical lists are best introduced by a grammatically complete sentence followed by a colon. No periods </a:t>
            </a:r>
          </a:p>
          <a:p>
            <a:pPr eaLnBrk="1" fontAlgn="auto" hangingPunct="1">
              <a:spcBef>
                <a:spcPts val="0"/>
              </a:spcBef>
              <a:spcAft>
                <a:spcPts val="0"/>
              </a:spcAft>
              <a:defRPr/>
            </a:pPr>
            <a:r>
              <a:rPr lang="en-US" dirty="0" smtClean="0">
                <a:latin typeface="+mn-lt"/>
              </a:rPr>
              <a:t>      	are required at the end of entries unless at least one entry is a complete sentence, in which case a period </a:t>
            </a:r>
          </a:p>
          <a:p>
            <a:pPr eaLnBrk="1" fontAlgn="auto" hangingPunct="1">
              <a:spcBef>
                <a:spcPts val="0"/>
              </a:spcBef>
              <a:spcAft>
                <a:spcPts val="0"/>
              </a:spcAft>
              <a:defRPr/>
            </a:pPr>
            <a:r>
              <a:rPr lang="en-US" dirty="0" smtClean="0">
                <a:latin typeface="+mn-lt"/>
              </a:rPr>
              <a:t>	is necessary at the end of each entry. </a:t>
            </a:r>
          </a:p>
          <a:p>
            <a:pPr eaLnBrk="1" fontAlgn="auto" hangingPunct="1">
              <a:spcBef>
                <a:spcPts val="0"/>
              </a:spcBef>
              <a:spcAft>
                <a:spcPts val="0"/>
              </a:spcAft>
              <a:defRPr/>
            </a:pPr>
            <a:r>
              <a:rPr lang="en-US" dirty="0" smtClean="0">
                <a:latin typeface="+mn-lt"/>
              </a:rPr>
              <a:t>	Example: A university can be judged by three measures:</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2.	If a list completes the sentence that introduces it, items begin with lowercase letters, commas or semicolons </a:t>
            </a:r>
          </a:p>
          <a:p>
            <a:pPr eaLnBrk="1" fontAlgn="auto" hangingPunct="1">
              <a:spcBef>
                <a:spcPts val="0"/>
              </a:spcBef>
              <a:spcAft>
                <a:spcPts val="0"/>
              </a:spcAft>
              <a:defRPr/>
            </a:pPr>
            <a:r>
              <a:rPr lang="en-US" dirty="0" smtClean="0">
                <a:latin typeface="+mn-lt"/>
              </a:rPr>
              <a:t>	(if individual items contain commas) are used to separate each item, and the last item ends with a period. </a:t>
            </a:r>
          </a:p>
          <a:p>
            <a:pPr eaLnBrk="1" fontAlgn="auto" hangingPunct="1">
              <a:spcBef>
                <a:spcPts val="0"/>
              </a:spcBef>
              <a:spcAft>
                <a:spcPts val="0"/>
              </a:spcAft>
              <a:defRPr/>
            </a:pPr>
            <a:r>
              <a:rPr lang="en-US" dirty="0" smtClean="0">
                <a:latin typeface="+mn-lt"/>
              </a:rPr>
              <a:t>	Note that the introductory clause does not end with a colon. </a:t>
            </a:r>
          </a:p>
          <a:p>
            <a:pPr eaLnBrk="1" fontAlgn="auto" hangingPunct="1">
              <a:spcBef>
                <a:spcPts val="0"/>
              </a:spcBef>
              <a:spcAft>
                <a:spcPts val="0"/>
              </a:spcAft>
              <a:defRPr/>
            </a:pPr>
            <a:r>
              <a:rPr lang="en-US" dirty="0" smtClean="0">
                <a:latin typeface="+mn-lt"/>
              </a:rPr>
              <a:t>	Example: A university can be judged by</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its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3.	Avoid mixing sentence and </a:t>
            </a:r>
            <a:r>
              <a:rPr lang="en-US" dirty="0" err="1" smtClean="0">
                <a:latin typeface="+mn-lt"/>
              </a:rPr>
              <a:t>nonsentence</a:t>
            </a:r>
            <a:r>
              <a:rPr lang="en-US" dirty="0" smtClean="0">
                <a:latin typeface="+mn-lt"/>
              </a:rPr>
              <a:t> items in a bulleted list. </a:t>
            </a:r>
          </a:p>
          <a:p>
            <a:pPr eaLnBrk="1" fontAlgn="auto" hangingPunct="1">
              <a:spcBef>
                <a:spcPts val="0"/>
              </a:spcBef>
              <a:spcAft>
                <a:spcPts val="0"/>
              </a:spcAft>
              <a:defRPr/>
            </a:pPr>
            <a:endParaRPr lang="en-US" dirty="0" smtClean="0">
              <a:latin typeface="+mn-lt"/>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5</a:t>
            </a:fld>
            <a:endParaRPr lang="en-US" sz="1200" dirty="0">
              <a:latin typeface="+mn-lt"/>
            </a:endParaRPr>
          </a:p>
        </p:txBody>
      </p:sp>
    </p:spTree>
    <p:extLst>
      <p:ext uri="{BB962C8B-B14F-4D97-AF65-F5344CB8AC3E}">
        <p14:creationId xmlns:p14="http://schemas.microsoft.com/office/powerpoint/2010/main" val="3771070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b="1" dirty="0" smtClean="0">
                <a:latin typeface="+mn-lt"/>
              </a:rPr>
              <a:t>Editorial Guidelines on Bullets:</a:t>
            </a:r>
          </a:p>
          <a:p>
            <a:pPr eaLnBrk="1" fontAlgn="auto" hangingPunct="1">
              <a:spcBef>
                <a:spcPts val="0"/>
              </a:spcBef>
              <a:spcAft>
                <a:spcPts val="0"/>
              </a:spcAft>
              <a:defRPr/>
            </a:pPr>
            <a:endParaRPr lang="en-US" dirty="0" smtClean="0">
              <a:latin typeface="+mn-lt"/>
            </a:endParaRPr>
          </a:p>
          <a:p>
            <a:pPr eaLnBrk="1" fontAlgn="auto" hangingPunct="1">
              <a:spcBef>
                <a:spcPts val="0"/>
              </a:spcBef>
              <a:spcAft>
                <a:spcPts val="0"/>
              </a:spcAft>
              <a:defRPr/>
            </a:pPr>
            <a:r>
              <a:rPr lang="en-US" dirty="0" smtClean="0">
                <a:latin typeface="+mn-lt"/>
              </a:rPr>
              <a:t>1. 	Vertical lists are best introduced by a grammatically complete sentence followed by a colon. No periods </a:t>
            </a:r>
          </a:p>
          <a:p>
            <a:pPr eaLnBrk="1" fontAlgn="auto" hangingPunct="1">
              <a:spcBef>
                <a:spcPts val="0"/>
              </a:spcBef>
              <a:spcAft>
                <a:spcPts val="0"/>
              </a:spcAft>
              <a:defRPr/>
            </a:pPr>
            <a:r>
              <a:rPr lang="en-US" dirty="0" smtClean="0">
                <a:latin typeface="+mn-lt"/>
              </a:rPr>
              <a:t>      	are required at the end of entries unless at least one entry is a complete sentence, in which case a period </a:t>
            </a:r>
          </a:p>
          <a:p>
            <a:pPr eaLnBrk="1" fontAlgn="auto" hangingPunct="1">
              <a:spcBef>
                <a:spcPts val="0"/>
              </a:spcBef>
              <a:spcAft>
                <a:spcPts val="0"/>
              </a:spcAft>
              <a:defRPr/>
            </a:pPr>
            <a:r>
              <a:rPr lang="en-US" dirty="0" smtClean="0">
                <a:latin typeface="+mn-lt"/>
              </a:rPr>
              <a:t>	is necessary at the end of each entry. </a:t>
            </a:r>
          </a:p>
          <a:p>
            <a:pPr eaLnBrk="1" fontAlgn="auto" hangingPunct="1">
              <a:spcBef>
                <a:spcPts val="0"/>
              </a:spcBef>
              <a:spcAft>
                <a:spcPts val="0"/>
              </a:spcAft>
              <a:defRPr/>
            </a:pPr>
            <a:r>
              <a:rPr lang="en-US" dirty="0" smtClean="0">
                <a:latin typeface="+mn-lt"/>
              </a:rPr>
              <a:t>	Example: A university can be judged by three measures:</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2.	If a list completes the sentence that introduces it, items begin with lowercase letters, commas or semicolons </a:t>
            </a:r>
          </a:p>
          <a:p>
            <a:pPr eaLnBrk="1" fontAlgn="auto" hangingPunct="1">
              <a:spcBef>
                <a:spcPts val="0"/>
              </a:spcBef>
              <a:spcAft>
                <a:spcPts val="0"/>
              </a:spcAft>
              <a:defRPr/>
            </a:pPr>
            <a:r>
              <a:rPr lang="en-US" dirty="0" smtClean="0">
                <a:latin typeface="+mn-lt"/>
              </a:rPr>
              <a:t>	(if individual items contain commas) are used to separate each item, and the last item ends with a period. </a:t>
            </a:r>
          </a:p>
          <a:p>
            <a:pPr eaLnBrk="1" fontAlgn="auto" hangingPunct="1">
              <a:spcBef>
                <a:spcPts val="0"/>
              </a:spcBef>
              <a:spcAft>
                <a:spcPts val="0"/>
              </a:spcAft>
              <a:defRPr/>
            </a:pPr>
            <a:r>
              <a:rPr lang="en-US" dirty="0" smtClean="0">
                <a:latin typeface="+mn-lt"/>
              </a:rPr>
              <a:t>	Note that the introductory clause does not end with a colon. </a:t>
            </a:r>
          </a:p>
          <a:p>
            <a:pPr eaLnBrk="1" fontAlgn="auto" hangingPunct="1">
              <a:spcBef>
                <a:spcPts val="0"/>
              </a:spcBef>
              <a:spcAft>
                <a:spcPts val="0"/>
              </a:spcAft>
              <a:defRPr/>
            </a:pPr>
            <a:r>
              <a:rPr lang="en-US" dirty="0" smtClean="0">
                <a:latin typeface="+mn-lt"/>
              </a:rPr>
              <a:t>	Example: A university can be judged by</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its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3.	Avoid mixing sentence and </a:t>
            </a:r>
            <a:r>
              <a:rPr lang="en-US" dirty="0" err="1" smtClean="0">
                <a:latin typeface="+mn-lt"/>
              </a:rPr>
              <a:t>nonsentence</a:t>
            </a:r>
            <a:r>
              <a:rPr lang="en-US" dirty="0" smtClean="0">
                <a:latin typeface="+mn-lt"/>
              </a:rPr>
              <a:t> items in a bulleted list. </a:t>
            </a:r>
          </a:p>
          <a:p>
            <a:pPr eaLnBrk="1" fontAlgn="auto" hangingPunct="1">
              <a:spcBef>
                <a:spcPts val="0"/>
              </a:spcBef>
              <a:spcAft>
                <a:spcPts val="0"/>
              </a:spcAft>
              <a:defRPr/>
            </a:pPr>
            <a:endParaRPr lang="en-US" dirty="0" smtClean="0">
              <a:latin typeface="+mn-lt"/>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6</a:t>
            </a:fld>
            <a:endParaRPr lang="en-US" sz="1200" dirty="0">
              <a:latin typeface="+mn-lt"/>
            </a:endParaRPr>
          </a:p>
        </p:txBody>
      </p:sp>
    </p:spTree>
    <p:extLst>
      <p:ext uri="{BB962C8B-B14F-4D97-AF65-F5344CB8AC3E}">
        <p14:creationId xmlns:p14="http://schemas.microsoft.com/office/powerpoint/2010/main" val="16016527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b="1" dirty="0" smtClean="0">
                <a:latin typeface="+mn-lt"/>
              </a:rPr>
              <a:t>Editorial Guidelines on Bullets:</a:t>
            </a:r>
          </a:p>
          <a:p>
            <a:pPr eaLnBrk="1" fontAlgn="auto" hangingPunct="1">
              <a:spcBef>
                <a:spcPts val="0"/>
              </a:spcBef>
              <a:spcAft>
                <a:spcPts val="0"/>
              </a:spcAft>
              <a:defRPr/>
            </a:pPr>
            <a:endParaRPr lang="en-US" dirty="0" smtClean="0">
              <a:latin typeface="+mn-lt"/>
            </a:endParaRPr>
          </a:p>
          <a:p>
            <a:pPr eaLnBrk="1" fontAlgn="auto" hangingPunct="1">
              <a:spcBef>
                <a:spcPts val="0"/>
              </a:spcBef>
              <a:spcAft>
                <a:spcPts val="0"/>
              </a:spcAft>
              <a:defRPr/>
            </a:pPr>
            <a:r>
              <a:rPr lang="en-US" dirty="0" smtClean="0">
                <a:latin typeface="+mn-lt"/>
              </a:rPr>
              <a:t>1. 	Vertical lists are best introduced by a grammatically complete sentence followed by a colon. No periods </a:t>
            </a:r>
          </a:p>
          <a:p>
            <a:pPr eaLnBrk="1" fontAlgn="auto" hangingPunct="1">
              <a:spcBef>
                <a:spcPts val="0"/>
              </a:spcBef>
              <a:spcAft>
                <a:spcPts val="0"/>
              </a:spcAft>
              <a:defRPr/>
            </a:pPr>
            <a:r>
              <a:rPr lang="en-US" dirty="0" smtClean="0">
                <a:latin typeface="+mn-lt"/>
              </a:rPr>
              <a:t>      	are required at the end of entries unless at least one entry is a complete sentence, in which case a period </a:t>
            </a:r>
          </a:p>
          <a:p>
            <a:pPr eaLnBrk="1" fontAlgn="auto" hangingPunct="1">
              <a:spcBef>
                <a:spcPts val="0"/>
              </a:spcBef>
              <a:spcAft>
                <a:spcPts val="0"/>
              </a:spcAft>
              <a:defRPr/>
            </a:pPr>
            <a:r>
              <a:rPr lang="en-US" dirty="0" smtClean="0">
                <a:latin typeface="+mn-lt"/>
              </a:rPr>
              <a:t>	is necessary at the end of each entry. </a:t>
            </a:r>
          </a:p>
          <a:p>
            <a:pPr eaLnBrk="1" fontAlgn="auto" hangingPunct="1">
              <a:spcBef>
                <a:spcPts val="0"/>
              </a:spcBef>
              <a:spcAft>
                <a:spcPts val="0"/>
              </a:spcAft>
              <a:defRPr/>
            </a:pPr>
            <a:r>
              <a:rPr lang="en-US" dirty="0" smtClean="0">
                <a:latin typeface="+mn-lt"/>
              </a:rPr>
              <a:t>	Example: A university can be judged by three measures:</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2.	If a list completes the sentence that introduces it, items begin with lowercase letters, commas or semicolons </a:t>
            </a:r>
          </a:p>
          <a:p>
            <a:pPr eaLnBrk="1" fontAlgn="auto" hangingPunct="1">
              <a:spcBef>
                <a:spcPts val="0"/>
              </a:spcBef>
              <a:spcAft>
                <a:spcPts val="0"/>
              </a:spcAft>
              <a:defRPr/>
            </a:pPr>
            <a:r>
              <a:rPr lang="en-US" dirty="0" smtClean="0">
                <a:latin typeface="+mn-lt"/>
              </a:rPr>
              <a:t>	(if individual items contain commas) are used to separate each item, and the last item ends with a period. </a:t>
            </a:r>
          </a:p>
          <a:p>
            <a:pPr eaLnBrk="1" fontAlgn="auto" hangingPunct="1">
              <a:spcBef>
                <a:spcPts val="0"/>
              </a:spcBef>
              <a:spcAft>
                <a:spcPts val="0"/>
              </a:spcAft>
              <a:defRPr/>
            </a:pPr>
            <a:r>
              <a:rPr lang="en-US" dirty="0" smtClean="0">
                <a:latin typeface="+mn-lt"/>
              </a:rPr>
              <a:t>	Note that the introductory clause does not end with a colon. </a:t>
            </a:r>
          </a:p>
          <a:p>
            <a:pPr eaLnBrk="1" fontAlgn="auto" hangingPunct="1">
              <a:spcBef>
                <a:spcPts val="0"/>
              </a:spcBef>
              <a:spcAft>
                <a:spcPts val="0"/>
              </a:spcAft>
              <a:defRPr/>
            </a:pPr>
            <a:r>
              <a:rPr lang="en-US" dirty="0" smtClean="0">
                <a:latin typeface="+mn-lt"/>
              </a:rPr>
              <a:t>	Example: A university can be judged by</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its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3.	Avoid mixing sentence and </a:t>
            </a:r>
            <a:r>
              <a:rPr lang="en-US" dirty="0" err="1" smtClean="0">
                <a:latin typeface="+mn-lt"/>
              </a:rPr>
              <a:t>nonsentence</a:t>
            </a:r>
            <a:r>
              <a:rPr lang="en-US" dirty="0" smtClean="0">
                <a:latin typeface="+mn-lt"/>
              </a:rPr>
              <a:t> items in a bulleted list. </a:t>
            </a:r>
          </a:p>
          <a:p>
            <a:pPr eaLnBrk="1" fontAlgn="auto" hangingPunct="1">
              <a:spcBef>
                <a:spcPts val="0"/>
              </a:spcBef>
              <a:spcAft>
                <a:spcPts val="0"/>
              </a:spcAft>
              <a:defRPr/>
            </a:pPr>
            <a:endParaRPr lang="en-US" dirty="0" smtClean="0">
              <a:latin typeface="+mn-lt"/>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7</a:t>
            </a:fld>
            <a:endParaRPr lang="en-US" sz="1200" dirty="0">
              <a:latin typeface="+mn-lt"/>
            </a:endParaRPr>
          </a:p>
        </p:txBody>
      </p:sp>
    </p:spTree>
    <p:extLst>
      <p:ext uri="{BB962C8B-B14F-4D97-AF65-F5344CB8AC3E}">
        <p14:creationId xmlns:p14="http://schemas.microsoft.com/office/powerpoint/2010/main" val="10022106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b="1" dirty="0" smtClean="0">
                <a:latin typeface="+mn-lt"/>
              </a:rPr>
              <a:t>Editorial Guidelines on Bullets:</a:t>
            </a:r>
          </a:p>
          <a:p>
            <a:pPr eaLnBrk="1" fontAlgn="auto" hangingPunct="1">
              <a:spcBef>
                <a:spcPts val="0"/>
              </a:spcBef>
              <a:spcAft>
                <a:spcPts val="0"/>
              </a:spcAft>
              <a:defRPr/>
            </a:pPr>
            <a:endParaRPr lang="en-US" dirty="0" smtClean="0">
              <a:latin typeface="+mn-lt"/>
            </a:endParaRPr>
          </a:p>
          <a:p>
            <a:pPr eaLnBrk="1" fontAlgn="auto" hangingPunct="1">
              <a:spcBef>
                <a:spcPts val="0"/>
              </a:spcBef>
              <a:spcAft>
                <a:spcPts val="0"/>
              </a:spcAft>
              <a:defRPr/>
            </a:pPr>
            <a:r>
              <a:rPr lang="en-US" dirty="0" smtClean="0">
                <a:latin typeface="+mn-lt"/>
              </a:rPr>
              <a:t>1. 	Vertical lists are best introduced by a grammatically complete sentence followed by a colon. No periods </a:t>
            </a:r>
          </a:p>
          <a:p>
            <a:pPr eaLnBrk="1" fontAlgn="auto" hangingPunct="1">
              <a:spcBef>
                <a:spcPts val="0"/>
              </a:spcBef>
              <a:spcAft>
                <a:spcPts val="0"/>
              </a:spcAft>
              <a:defRPr/>
            </a:pPr>
            <a:r>
              <a:rPr lang="en-US" dirty="0" smtClean="0">
                <a:latin typeface="+mn-lt"/>
              </a:rPr>
              <a:t>      	are required at the end of entries unless at least one entry is a complete sentence, in which case a period </a:t>
            </a:r>
          </a:p>
          <a:p>
            <a:pPr eaLnBrk="1" fontAlgn="auto" hangingPunct="1">
              <a:spcBef>
                <a:spcPts val="0"/>
              </a:spcBef>
              <a:spcAft>
                <a:spcPts val="0"/>
              </a:spcAft>
              <a:defRPr/>
            </a:pPr>
            <a:r>
              <a:rPr lang="en-US" dirty="0" smtClean="0">
                <a:latin typeface="+mn-lt"/>
              </a:rPr>
              <a:t>	is necessary at the end of each entry. </a:t>
            </a:r>
          </a:p>
          <a:p>
            <a:pPr eaLnBrk="1" fontAlgn="auto" hangingPunct="1">
              <a:spcBef>
                <a:spcPts val="0"/>
              </a:spcBef>
              <a:spcAft>
                <a:spcPts val="0"/>
              </a:spcAft>
              <a:defRPr/>
            </a:pPr>
            <a:r>
              <a:rPr lang="en-US" dirty="0" smtClean="0">
                <a:latin typeface="+mn-lt"/>
              </a:rPr>
              <a:t>	Example: A university can be judged by three measures:</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2.	If a list completes the sentence that introduces it, items begin with lowercase letters, commas or semicolons </a:t>
            </a:r>
          </a:p>
          <a:p>
            <a:pPr eaLnBrk="1" fontAlgn="auto" hangingPunct="1">
              <a:spcBef>
                <a:spcPts val="0"/>
              </a:spcBef>
              <a:spcAft>
                <a:spcPts val="0"/>
              </a:spcAft>
              <a:defRPr/>
            </a:pPr>
            <a:r>
              <a:rPr lang="en-US" dirty="0" smtClean="0">
                <a:latin typeface="+mn-lt"/>
              </a:rPr>
              <a:t>	(if individual items contain commas) are used to separate each item, and the last item ends with a period. </a:t>
            </a:r>
          </a:p>
          <a:p>
            <a:pPr eaLnBrk="1" fontAlgn="auto" hangingPunct="1">
              <a:spcBef>
                <a:spcPts val="0"/>
              </a:spcBef>
              <a:spcAft>
                <a:spcPts val="0"/>
              </a:spcAft>
              <a:defRPr/>
            </a:pPr>
            <a:r>
              <a:rPr lang="en-US" dirty="0" smtClean="0">
                <a:latin typeface="+mn-lt"/>
              </a:rPr>
              <a:t>	Note that the introductory clause does not end with a colon. </a:t>
            </a:r>
          </a:p>
          <a:p>
            <a:pPr eaLnBrk="1" fontAlgn="auto" hangingPunct="1">
              <a:spcBef>
                <a:spcPts val="0"/>
              </a:spcBef>
              <a:spcAft>
                <a:spcPts val="0"/>
              </a:spcAft>
              <a:defRPr/>
            </a:pPr>
            <a:r>
              <a:rPr lang="en-US" dirty="0" smtClean="0">
                <a:latin typeface="+mn-lt"/>
              </a:rPr>
              <a:t>	Example: A university can be judged by</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its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3.	Avoid mixing sentence and </a:t>
            </a:r>
            <a:r>
              <a:rPr lang="en-US" dirty="0" err="1" smtClean="0">
                <a:latin typeface="+mn-lt"/>
              </a:rPr>
              <a:t>nonsentence</a:t>
            </a:r>
            <a:r>
              <a:rPr lang="en-US" dirty="0" smtClean="0">
                <a:latin typeface="+mn-lt"/>
              </a:rPr>
              <a:t> items in a bulleted list. </a:t>
            </a:r>
          </a:p>
          <a:p>
            <a:pPr eaLnBrk="1" fontAlgn="auto" hangingPunct="1">
              <a:spcBef>
                <a:spcPts val="0"/>
              </a:spcBef>
              <a:spcAft>
                <a:spcPts val="0"/>
              </a:spcAft>
              <a:defRPr/>
            </a:pPr>
            <a:endParaRPr lang="en-US" dirty="0" smtClean="0">
              <a:latin typeface="+mn-lt"/>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8</a:t>
            </a:fld>
            <a:endParaRPr lang="en-US" sz="1200" dirty="0">
              <a:latin typeface="+mn-lt"/>
            </a:endParaRPr>
          </a:p>
        </p:txBody>
      </p:sp>
    </p:spTree>
    <p:extLst>
      <p:ext uri="{BB962C8B-B14F-4D97-AF65-F5344CB8AC3E}">
        <p14:creationId xmlns:p14="http://schemas.microsoft.com/office/powerpoint/2010/main" val="13594531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b="1" dirty="0" smtClean="0">
                <a:latin typeface="+mn-lt"/>
              </a:rPr>
              <a:t>Editorial Guidelines on Bullets:</a:t>
            </a:r>
          </a:p>
          <a:p>
            <a:pPr eaLnBrk="1" fontAlgn="auto" hangingPunct="1">
              <a:spcBef>
                <a:spcPts val="0"/>
              </a:spcBef>
              <a:spcAft>
                <a:spcPts val="0"/>
              </a:spcAft>
              <a:defRPr/>
            </a:pPr>
            <a:endParaRPr lang="en-US" dirty="0" smtClean="0">
              <a:latin typeface="+mn-lt"/>
            </a:endParaRPr>
          </a:p>
          <a:p>
            <a:pPr eaLnBrk="1" fontAlgn="auto" hangingPunct="1">
              <a:spcBef>
                <a:spcPts val="0"/>
              </a:spcBef>
              <a:spcAft>
                <a:spcPts val="0"/>
              </a:spcAft>
              <a:defRPr/>
            </a:pPr>
            <a:r>
              <a:rPr lang="en-US" dirty="0" smtClean="0">
                <a:latin typeface="+mn-lt"/>
              </a:rPr>
              <a:t>1. 	Vertical lists are best introduced by a grammatically complete sentence followed by a colon. No periods </a:t>
            </a:r>
          </a:p>
          <a:p>
            <a:pPr eaLnBrk="1" fontAlgn="auto" hangingPunct="1">
              <a:spcBef>
                <a:spcPts val="0"/>
              </a:spcBef>
              <a:spcAft>
                <a:spcPts val="0"/>
              </a:spcAft>
              <a:defRPr/>
            </a:pPr>
            <a:r>
              <a:rPr lang="en-US" dirty="0" smtClean="0">
                <a:latin typeface="+mn-lt"/>
              </a:rPr>
              <a:t>      	are required at the end of entries unless at least one entry is a complete sentence, in which case a period </a:t>
            </a:r>
          </a:p>
          <a:p>
            <a:pPr eaLnBrk="1" fontAlgn="auto" hangingPunct="1">
              <a:spcBef>
                <a:spcPts val="0"/>
              </a:spcBef>
              <a:spcAft>
                <a:spcPts val="0"/>
              </a:spcAft>
              <a:defRPr/>
            </a:pPr>
            <a:r>
              <a:rPr lang="en-US" dirty="0" smtClean="0">
                <a:latin typeface="+mn-lt"/>
              </a:rPr>
              <a:t>	is necessary at the end of each entry. </a:t>
            </a:r>
          </a:p>
          <a:p>
            <a:pPr eaLnBrk="1" fontAlgn="auto" hangingPunct="1">
              <a:spcBef>
                <a:spcPts val="0"/>
              </a:spcBef>
              <a:spcAft>
                <a:spcPts val="0"/>
              </a:spcAft>
              <a:defRPr/>
            </a:pPr>
            <a:r>
              <a:rPr lang="en-US" dirty="0" smtClean="0">
                <a:latin typeface="+mn-lt"/>
              </a:rPr>
              <a:t>	Example: A university can be judged by three measures:</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2.	If a list completes the sentence that introduces it, items begin with lowercase letters, commas or semicolons </a:t>
            </a:r>
          </a:p>
          <a:p>
            <a:pPr eaLnBrk="1" fontAlgn="auto" hangingPunct="1">
              <a:spcBef>
                <a:spcPts val="0"/>
              </a:spcBef>
              <a:spcAft>
                <a:spcPts val="0"/>
              </a:spcAft>
              <a:defRPr/>
            </a:pPr>
            <a:r>
              <a:rPr lang="en-US" dirty="0" smtClean="0">
                <a:latin typeface="+mn-lt"/>
              </a:rPr>
              <a:t>	(if individual items contain commas) are used to separate each item, and the last item ends with a period. </a:t>
            </a:r>
          </a:p>
          <a:p>
            <a:pPr eaLnBrk="1" fontAlgn="auto" hangingPunct="1">
              <a:spcBef>
                <a:spcPts val="0"/>
              </a:spcBef>
              <a:spcAft>
                <a:spcPts val="0"/>
              </a:spcAft>
              <a:defRPr/>
            </a:pPr>
            <a:r>
              <a:rPr lang="en-US" dirty="0" smtClean="0">
                <a:latin typeface="+mn-lt"/>
              </a:rPr>
              <a:t>	Note that the introductory clause does not end with a colon. </a:t>
            </a:r>
          </a:p>
          <a:p>
            <a:pPr eaLnBrk="1" fontAlgn="auto" hangingPunct="1">
              <a:spcBef>
                <a:spcPts val="0"/>
              </a:spcBef>
              <a:spcAft>
                <a:spcPts val="0"/>
              </a:spcAft>
              <a:defRPr/>
            </a:pPr>
            <a:r>
              <a:rPr lang="en-US" dirty="0" smtClean="0">
                <a:latin typeface="+mn-lt"/>
              </a:rPr>
              <a:t>	Example: A university can be judged by</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its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3.	Avoid mixing sentence and </a:t>
            </a:r>
            <a:r>
              <a:rPr lang="en-US" dirty="0" err="1" smtClean="0">
                <a:latin typeface="+mn-lt"/>
              </a:rPr>
              <a:t>nonsentence</a:t>
            </a:r>
            <a:r>
              <a:rPr lang="en-US" dirty="0" smtClean="0">
                <a:latin typeface="+mn-lt"/>
              </a:rPr>
              <a:t> items in a bulleted list. </a:t>
            </a:r>
          </a:p>
          <a:p>
            <a:pPr eaLnBrk="1" fontAlgn="auto" hangingPunct="1">
              <a:spcBef>
                <a:spcPts val="0"/>
              </a:spcBef>
              <a:spcAft>
                <a:spcPts val="0"/>
              </a:spcAft>
              <a:defRPr/>
            </a:pPr>
            <a:endParaRPr lang="en-US" dirty="0" smtClean="0">
              <a:latin typeface="+mn-lt"/>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9</a:t>
            </a:fld>
            <a:endParaRPr lang="en-US" sz="1200" dirty="0">
              <a:latin typeface="+mn-lt"/>
            </a:endParaRPr>
          </a:p>
        </p:txBody>
      </p:sp>
    </p:spTree>
    <p:extLst>
      <p:ext uri="{BB962C8B-B14F-4D97-AF65-F5344CB8AC3E}">
        <p14:creationId xmlns:p14="http://schemas.microsoft.com/office/powerpoint/2010/main" val="156975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rtlCol="0">
            <a:normAutofit lnSpcReduction="10000"/>
          </a:bodyPr>
          <a:lstStyle/>
          <a:p>
            <a:pPr eaLnBrk="1" fontAlgn="auto" hangingPunct="1">
              <a:spcBef>
                <a:spcPts val="0"/>
              </a:spcBef>
              <a:spcAft>
                <a:spcPts val="0"/>
              </a:spcAft>
              <a:defRPr/>
            </a:pPr>
            <a:r>
              <a:rPr lang="en-US" b="1" dirty="0" smtClean="0">
                <a:latin typeface="+mn-lt"/>
              </a:rPr>
              <a:t>Editorial Guidelines on Bullets:</a:t>
            </a:r>
          </a:p>
          <a:p>
            <a:pPr eaLnBrk="1" fontAlgn="auto" hangingPunct="1">
              <a:spcBef>
                <a:spcPts val="0"/>
              </a:spcBef>
              <a:spcAft>
                <a:spcPts val="0"/>
              </a:spcAft>
              <a:defRPr/>
            </a:pPr>
            <a:endParaRPr lang="en-US" dirty="0" smtClean="0">
              <a:latin typeface="+mn-lt"/>
            </a:endParaRPr>
          </a:p>
          <a:p>
            <a:pPr eaLnBrk="1" fontAlgn="auto" hangingPunct="1">
              <a:spcBef>
                <a:spcPts val="0"/>
              </a:spcBef>
              <a:spcAft>
                <a:spcPts val="0"/>
              </a:spcAft>
              <a:defRPr/>
            </a:pPr>
            <a:r>
              <a:rPr lang="en-US" dirty="0" smtClean="0">
                <a:latin typeface="+mn-lt"/>
              </a:rPr>
              <a:t>1. 	Vertical lists are best introduced by a grammatically complete sentence followed by a colon. No periods </a:t>
            </a:r>
          </a:p>
          <a:p>
            <a:pPr eaLnBrk="1" fontAlgn="auto" hangingPunct="1">
              <a:spcBef>
                <a:spcPts val="0"/>
              </a:spcBef>
              <a:spcAft>
                <a:spcPts val="0"/>
              </a:spcAft>
              <a:defRPr/>
            </a:pPr>
            <a:r>
              <a:rPr lang="en-US" dirty="0" smtClean="0">
                <a:latin typeface="+mn-lt"/>
              </a:rPr>
              <a:t>      	are required at the end of entries unless at least one entry is a complete sentence, in which case a period </a:t>
            </a:r>
          </a:p>
          <a:p>
            <a:pPr eaLnBrk="1" fontAlgn="auto" hangingPunct="1">
              <a:spcBef>
                <a:spcPts val="0"/>
              </a:spcBef>
              <a:spcAft>
                <a:spcPts val="0"/>
              </a:spcAft>
              <a:defRPr/>
            </a:pPr>
            <a:r>
              <a:rPr lang="en-US" dirty="0" smtClean="0">
                <a:latin typeface="+mn-lt"/>
              </a:rPr>
              <a:t>	is necessary at the end of each entry. </a:t>
            </a:r>
          </a:p>
          <a:p>
            <a:pPr eaLnBrk="1" fontAlgn="auto" hangingPunct="1">
              <a:spcBef>
                <a:spcPts val="0"/>
              </a:spcBef>
              <a:spcAft>
                <a:spcPts val="0"/>
              </a:spcAft>
              <a:defRPr/>
            </a:pPr>
            <a:r>
              <a:rPr lang="en-US" dirty="0" smtClean="0">
                <a:latin typeface="+mn-lt"/>
              </a:rPr>
              <a:t>	Example: A university can be judged by three measures:</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2.	If a list completes the sentence that introduces it, items begin with lowercase letters, commas or semicolons </a:t>
            </a:r>
          </a:p>
          <a:p>
            <a:pPr eaLnBrk="1" fontAlgn="auto" hangingPunct="1">
              <a:spcBef>
                <a:spcPts val="0"/>
              </a:spcBef>
              <a:spcAft>
                <a:spcPts val="0"/>
              </a:spcAft>
              <a:defRPr/>
            </a:pPr>
            <a:r>
              <a:rPr lang="en-US" dirty="0" smtClean="0">
                <a:latin typeface="+mn-lt"/>
              </a:rPr>
              <a:t>	(if individual items contain commas) are used to separate each item, and the last item ends with a period. </a:t>
            </a:r>
          </a:p>
          <a:p>
            <a:pPr eaLnBrk="1" fontAlgn="auto" hangingPunct="1">
              <a:spcBef>
                <a:spcPts val="0"/>
              </a:spcBef>
              <a:spcAft>
                <a:spcPts val="0"/>
              </a:spcAft>
              <a:defRPr/>
            </a:pPr>
            <a:r>
              <a:rPr lang="en-US" dirty="0" smtClean="0">
                <a:latin typeface="+mn-lt"/>
              </a:rPr>
              <a:t>	Note that the introductory clause does not end with a colon. </a:t>
            </a:r>
          </a:p>
          <a:p>
            <a:pPr eaLnBrk="1" fontAlgn="auto" hangingPunct="1">
              <a:spcBef>
                <a:spcPts val="0"/>
              </a:spcBef>
              <a:spcAft>
                <a:spcPts val="0"/>
              </a:spcAft>
              <a:defRPr/>
            </a:pPr>
            <a:r>
              <a:rPr lang="en-US" dirty="0" smtClean="0">
                <a:latin typeface="+mn-lt"/>
              </a:rPr>
              <a:t>	Example: A university can be judged by</a:t>
            </a:r>
          </a:p>
          <a:p>
            <a:pPr eaLnBrk="1" fontAlgn="auto" hangingPunct="1">
              <a:spcBef>
                <a:spcPts val="0"/>
              </a:spcBef>
              <a:spcAft>
                <a:spcPts val="0"/>
              </a:spcAft>
              <a:defRPr/>
            </a:pPr>
            <a:r>
              <a:rPr lang="en-US" dirty="0" smtClean="0">
                <a:latin typeface="+mn-lt"/>
              </a:rPr>
              <a:t>	· the quality of its students,</a:t>
            </a:r>
          </a:p>
          <a:p>
            <a:pPr eaLnBrk="1" fontAlgn="auto" hangingPunct="1">
              <a:spcBef>
                <a:spcPts val="0"/>
              </a:spcBef>
              <a:spcAft>
                <a:spcPts val="0"/>
              </a:spcAft>
              <a:defRPr/>
            </a:pPr>
            <a:r>
              <a:rPr lang="en-US" dirty="0" smtClean="0">
                <a:latin typeface="+mn-lt"/>
              </a:rPr>
              <a:t>	· the quality of its faculty,</a:t>
            </a:r>
          </a:p>
          <a:p>
            <a:pPr eaLnBrk="1" fontAlgn="auto" hangingPunct="1">
              <a:spcBef>
                <a:spcPts val="0"/>
              </a:spcBef>
              <a:spcAft>
                <a:spcPts val="0"/>
              </a:spcAft>
              <a:defRPr/>
            </a:pPr>
            <a:r>
              <a:rPr lang="en-US" dirty="0" smtClean="0">
                <a:latin typeface="+mn-lt"/>
              </a:rPr>
              <a:t>	· the quality of its infrastructure.</a:t>
            </a:r>
          </a:p>
          <a:p>
            <a:pPr eaLnBrk="1" fontAlgn="auto" hangingPunct="1">
              <a:spcBef>
                <a:spcPts val="0"/>
              </a:spcBef>
              <a:spcAft>
                <a:spcPts val="0"/>
              </a:spcAft>
              <a:defRPr/>
            </a:pPr>
            <a:r>
              <a:rPr lang="en-US" dirty="0" smtClean="0">
                <a:latin typeface="+mn-lt"/>
              </a:rPr>
              <a:t> </a:t>
            </a:r>
          </a:p>
          <a:p>
            <a:pPr eaLnBrk="1" fontAlgn="auto" hangingPunct="1">
              <a:spcBef>
                <a:spcPts val="0"/>
              </a:spcBef>
              <a:spcAft>
                <a:spcPts val="0"/>
              </a:spcAft>
              <a:defRPr/>
            </a:pPr>
            <a:r>
              <a:rPr lang="en-US" dirty="0" smtClean="0">
                <a:latin typeface="+mn-lt"/>
              </a:rPr>
              <a:t>3.	Avoid mixing sentence and </a:t>
            </a:r>
            <a:r>
              <a:rPr lang="en-US" dirty="0" err="1" smtClean="0">
                <a:latin typeface="+mn-lt"/>
              </a:rPr>
              <a:t>nonsentence</a:t>
            </a:r>
            <a:r>
              <a:rPr lang="en-US" dirty="0" smtClean="0">
                <a:latin typeface="+mn-lt"/>
              </a:rPr>
              <a:t> items in a bulleted list. </a:t>
            </a:r>
          </a:p>
          <a:p>
            <a:pPr eaLnBrk="1" fontAlgn="auto" hangingPunct="1">
              <a:spcBef>
                <a:spcPts val="0"/>
              </a:spcBef>
              <a:spcAft>
                <a:spcPts val="0"/>
              </a:spcAft>
              <a:defRPr/>
            </a:pPr>
            <a:endParaRPr lang="en-US" dirty="0" smtClean="0">
              <a:latin typeface="+mn-lt"/>
            </a:endParaRPr>
          </a:p>
        </p:txBody>
      </p:sp>
      <p:sp>
        <p:nvSpPr>
          <p:cNvPr id="23556"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6E8233F1-2028-471A-A01B-DCA4C237DD6E}" type="slidenum">
              <a:rPr lang="en-US" sz="1200">
                <a:latin typeface="+mn-lt"/>
              </a:rPr>
              <a:pPr algn="r">
                <a:defRPr/>
              </a:pPr>
              <a:t>10</a:t>
            </a:fld>
            <a:endParaRPr lang="en-US" sz="1200" dirty="0">
              <a:latin typeface="+mn-lt"/>
            </a:endParaRPr>
          </a:p>
        </p:txBody>
      </p:sp>
    </p:spTree>
    <p:extLst>
      <p:ext uri="{BB962C8B-B14F-4D97-AF65-F5344CB8AC3E}">
        <p14:creationId xmlns:p14="http://schemas.microsoft.com/office/powerpoint/2010/main" val="1079052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8C01F51-A791-45F9-B937-6FCD639DD43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981A72-98D8-416F-A9E1-2271A1716C3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8B797F-D3CC-43D0-86C9-CC34B0642E4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1276BB4-C7B3-40A8-A93D-115487D90A39}" type="slidenum">
              <a:rPr lang="en-US"/>
              <a:pPr>
                <a:defRPr/>
              </a:pPr>
              <a:t>‹#›</a:t>
            </a:fld>
            <a:endParaRPr lang="en-US"/>
          </a:p>
        </p:txBody>
      </p:sp>
      <p:sp>
        <p:nvSpPr>
          <p:cNvPr id="7" name="Content Placeholder 2"/>
          <p:cNvSpPr>
            <a:spLocks noGrp="1"/>
          </p:cNvSpPr>
          <p:nvPr>
            <p:ph idx="13" hasCustomPrompt="1"/>
          </p:nvPr>
        </p:nvSpPr>
        <p:spPr>
          <a:xfrm>
            <a:off x="76200" y="76200"/>
            <a:ext cx="2667000" cy="441960"/>
          </a:xfrm>
        </p:spPr>
        <p:txBody>
          <a:bodyPr/>
          <a:lstStyle>
            <a:lvl2pPr marL="457200" indent="0">
              <a:buNone/>
              <a:defRPr/>
            </a:lvl2pPr>
          </a:lstStyle>
          <a:p>
            <a:pPr lvl="1"/>
            <a:r>
              <a:rPr lang="en-US" dirty="0" err="1" smtClean="0"/>
              <a:t>Wordmark</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96A973-F3B4-48DC-B40A-EE55E95A6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A9F6A0E-0A5C-4D3C-A70F-C17D36C1127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34A2309-1370-4A4A-AC85-656B0B3820D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41B9872-BD58-4A03-951C-59BB4F8D839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E56B30-D742-4D6F-A979-68739F7BCD5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EDF7615-3BF2-4CFC-920B-B7288450FEA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EC83137-1E0F-4189-9A15-A6F11C78FB1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457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938EA21-BB3A-42D0-9E4B-9FF7548A13F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surveys.nces.ed.gov/IPEDS/UserSurveys.aspx"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hyperlink" Target="mailto:welbor4@Clemson.edu" TargetMode="External"/><Relationship Id="rId5" Type="http://schemas.openxmlformats.org/officeDocument/2006/relationships/hyperlink" Target="https://nces.ed.gov/ipeds/pdf/NPEC/data/NPEC_Paper_IPEDS_History_and_Origins_2018.pdf" TargetMode="External"/><Relationship Id="rId4" Type="http://schemas.openxmlformats.org/officeDocument/2006/relationships/hyperlink" Target="https://surveys.nces.ed.gov/IPEDS/Downloads/Forms/package_1_43.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Rectangle 6"/>
          <p:cNvSpPr>
            <a:spLocks noChangeArrowheads="1"/>
          </p:cNvSpPr>
          <p:nvPr/>
        </p:nvSpPr>
        <p:spPr bwMode="auto">
          <a:xfrm>
            <a:off x="762000" y="1905000"/>
            <a:ext cx="7391400" cy="1077218"/>
          </a:xfrm>
          <a:prstGeom prst="rect">
            <a:avLst/>
          </a:prstGeom>
          <a:noFill/>
          <a:ln w="9525">
            <a:noFill/>
            <a:miter lim="800000"/>
            <a:headEnd/>
            <a:tailEnd/>
          </a:ln>
        </p:spPr>
        <p:txBody>
          <a:bodyPr wrap="square">
            <a:spAutoFit/>
          </a:bodyPr>
          <a:lstStyle/>
          <a:p>
            <a:pPr eaLnBrk="0" hangingPunct="0"/>
            <a:r>
              <a:rPr lang="en-US" sz="3200" dirty="0" smtClean="0">
                <a:solidFill>
                  <a:srgbClr val="262673"/>
                </a:solidFill>
                <a:latin typeface="Verdana" pitchFamily="34" charset="0"/>
              </a:rPr>
              <a:t>Instructional Faculty and Beyond: IPEDS Human Resources Survey</a:t>
            </a:r>
            <a:endParaRPr lang="en-US" sz="3200" dirty="0">
              <a:solidFill>
                <a:srgbClr val="262673"/>
              </a:solidFill>
              <a:latin typeface="Verdana" pitchFamily="34" charset="0"/>
            </a:endParaRPr>
          </a:p>
        </p:txBody>
      </p:sp>
      <p:sp>
        <p:nvSpPr>
          <p:cNvPr id="7" name="Rectangle 6"/>
          <p:cNvSpPr>
            <a:spLocks noChangeArrowheads="1"/>
          </p:cNvSpPr>
          <p:nvPr/>
        </p:nvSpPr>
        <p:spPr bwMode="auto">
          <a:xfrm>
            <a:off x="5715000" y="5181600"/>
            <a:ext cx="3276600" cy="823302"/>
          </a:xfrm>
          <a:prstGeom prst="rect">
            <a:avLst/>
          </a:prstGeom>
          <a:noFill/>
          <a:ln w="9525">
            <a:noFill/>
            <a:miter lim="800000"/>
            <a:headEnd/>
            <a:tailEnd/>
          </a:ln>
        </p:spPr>
        <p:txBody>
          <a:bodyPr wrap="square">
            <a:spAutoFit/>
          </a:bodyPr>
          <a:lstStyle/>
          <a:p>
            <a:pPr eaLnBrk="0" hangingPunct="0">
              <a:lnSpc>
                <a:spcPts val="1860"/>
              </a:lnSpc>
            </a:pPr>
            <a:r>
              <a:rPr lang="en-US" sz="1350" dirty="0" smtClean="0">
                <a:latin typeface="Verdana" pitchFamily="34" charset="0"/>
              </a:rPr>
              <a:t>Melissa Welborn, Assistant Director</a:t>
            </a:r>
          </a:p>
          <a:p>
            <a:pPr eaLnBrk="0" hangingPunct="0">
              <a:lnSpc>
                <a:spcPts val="1860"/>
              </a:lnSpc>
            </a:pPr>
            <a:r>
              <a:rPr lang="en-US" sz="1350" dirty="0" smtClean="0">
                <a:latin typeface="Verdana" pitchFamily="34" charset="0"/>
              </a:rPr>
              <a:t>Office of Institutional Research</a:t>
            </a:r>
          </a:p>
          <a:p>
            <a:pPr eaLnBrk="0" hangingPunct="0">
              <a:lnSpc>
                <a:spcPts val="1860"/>
              </a:lnSpc>
            </a:pPr>
            <a:r>
              <a:rPr lang="en-US" sz="1350" dirty="0" smtClean="0">
                <a:latin typeface="Verdana" pitchFamily="34" charset="0"/>
              </a:rPr>
              <a:t>Clemson University</a:t>
            </a:r>
            <a:endParaRPr lang="en-US" sz="1350" dirty="0">
              <a:latin typeface="Verdana" pitchFamily="34" charset="0"/>
            </a:endParaRPr>
          </a:p>
        </p:txBody>
      </p:sp>
      <p:pic>
        <p:nvPicPr>
          <p:cNvPr id="5" name="Picture 4" descr="academicSymbolWdm_corev.png"/>
          <p:cNvPicPr>
            <a:picLocks noChangeAspect="1"/>
          </p:cNvPicPr>
          <p:nvPr/>
        </p:nvPicPr>
        <p:blipFill>
          <a:blip r:embed="rId3"/>
          <a:stretch>
            <a:fillRect/>
          </a:stretch>
        </p:blipFill>
        <p:spPr>
          <a:xfrm>
            <a:off x="5715000" y="685800"/>
            <a:ext cx="3236412" cy="685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6"/>
          <p:cNvSpPr>
            <a:spLocks noChangeArrowheads="1"/>
          </p:cNvSpPr>
          <p:nvPr/>
        </p:nvSpPr>
        <p:spPr bwMode="auto">
          <a:xfrm>
            <a:off x="457200" y="1371600"/>
            <a:ext cx="8305800" cy="4662815"/>
          </a:xfrm>
          <a:prstGeom prst="rect">
            <a:avLst/>
          </a:prstGeom>
          <a:noFill/>
          <a:ln w="9525">
            <a:noFill/>
            <a:miter lim="800000"/>
            <a:headEnd/>
            <a:tailEnd/>
          </a:ln>
        </p:spPr>
        <p:txBody>
          <a:bodyPr wrap="square">
            <a:spAutoFit/>
          </a:bodyPr>
          <a:lstStyle/>
          <a:p>
            <a:pPr indent="119063" eaLnBrk="0" hangingPunct="0">
              <a:lnSpc>
                <a:spcPct val="150000"/>
              </a:lnSpc>
              <a:buSzPct val="75000"/>
              <a:buFont typeface="Arial" pitchFamily="34" charset="0"/>
              <a:buChar char="•"/>
              <a:defRPr/>
            </a:pPr>
            <a:r>
              <a:rPr lang="en-US" dirty="0" smtClean="0">
                <a:latin typeface="Verdana" pitchFamily="34" charset="0"/>
              </a:rPr>
              <a:t>Race/gender</a:t>
            </a:r>
          </a:p>
          <a:p>
            <a:pPr lvl="1" indent="119063" eaLnBrk="0" hangingPunct="0">
              <a:lnSpc>
                <a:spcPct val="150000"/>
              </a:lnSpc>
              <a:buSzPct val="75000"/>
              <a:buFont typeface="Arial" pitchFamily="34" charset="0"/>
              <a:buChar char="•"/>
              <a:defRPr/>
            </a:pPr>
            <a:r>
              <a:rPr lang="en-US" dirty="0" smtClean="0">
                <a:latin typeface="Verdana" pitchFamily="34" charset="0"/>
              </a:rPr>
              <a:t>Two-question format for race and ethnicity</a:t>
            </a:r>
          </a:p>
          <a:p>
            <a:pPr lvl="1" indent="119063" eaLnBrk="0" hangingPunct="0">
              <a:lnSpc>
                <a:spcPct val="150000"/>
              </a:lnSpc>
              <a:buSzPct val="75000"/>
              <a:buFont typeface="Arial" pitchFamily="34" charset="0"/>
              <a:buChar char="•"/>
              <a:defRPr/>
            </a:pPr>
            <a:r>
              <a:rPr lang="en-US" dirty="0" smtClean="0">
                <a:latin typeface="Verdana" pitchFamily="34" charset="0"/>
              </a:rPr>
              <a:t>Survey allows for unknown </a:t>
            </a:r>
            <a:r>
              <a:rPr lang="en-US" dirty="0" smtClean="0">
                <a:latin typeface="Verdana" pitchFamily="34" charset="0"/>
              </a:rPr>
              <a:t>race but not unknown gender. </a:t>
            </a:r>
          </a:p>
          <a:p>
            <a:pPr lvl="2" eaLnBrk="0" hangingPunct="0">
              <a:buSzPct val="75000"/>
              <a:defRPr/>
            </a:pPr>
            <a:r>
              <a:rPr lang="en-US" dirty="0">
                <a:latin typeface="Verdana" pitchFamily="34" charset="0"/>
              </a:rPr>
              <a:t/>
            </a:r>
            <a:br>
              <a:rPr lang="en-US" dirty="0">
                <a:latin typeface="Verdana" pitchFamily="34" charset="0"/>
              </a:rPr>
            </a:br>
            <a:r>
              <a:rPr lang="en-US" dirty="0" smtClean="0">
                <a:latin typeface="Verdana" pitchFamily="34" charset="0"/>
              </a:rPr>
              <a:t>“</a:t>
            </a:r>
            <a:r>
              <a:rPr lang="en-US" dirty="0" smtClean="0">
                <a:latin typeface="Verdana" pitchFamily="34" charset="0"/>
              </a:rPr>
              <a:t>It is up to the institution to decide how best to handle reporting individuals whose gender is unknown. A common method is to allocate the individuals with gender unknown based on the known proportion of men to women.”</a:t>
            </a:r>
            <a:br>
              <a:rPr lang="en-US" dirty="0" smtClean="0">
                <a:latin typeface="Verdana" pitchFamily="34" charset="0"/>
              </a:rPr>
            </a:br>
            <a:endParaRPr lang="en-US" dirty="0" smtClean="0">
              <a:latin typeface="Verdana" pitchFamily="34" charset="0"/>
            </a:endParaRPr>
          </a:p>
          <a:p>
            <a:pPr lvl="1" indent="119063" eaLnBrk="0" hangingPunct="0">
              <a:buSzPct val="75000"/>
              <a:buFont typeface="Arial" pitchFamily="34" charset="0"/>
              <a:buChar char="•"/>
              <a:defRPr/>
            </a:pPr>
            <a:r>
              <a:rPr lang="en-US" dirty="0" smtClean="0">
                <a:latin typeface="Verdana" pitchFamily="34" charset="0"/>
              </a:rPr>
              <a:t>Survey respondent can use personal </a:t>
            </a:r>
            <a:r>
              <a:rPr lang="en-US" dirty="0" smtClean="0">
                <a:latin typeface="Verdana" pitchFamily="34" charset="0"/>
              </a:rPr>
              <a:t>knowledge of the </a:t>
            </a:r>
            <a:r>
              <a:rPr lang="en-US" dirty="0" smtClean="0">
                <a:latin typeface="Verdana" pitchFamily="34" charset="0"/>
              </a:rPr>
              <a:t>individual</a:t>
            </a:r>
            <a:r>
              <a:rPr lang="en-US" dirty="0" smtClean="0">
                <a:latin typeface="Verdana" pitchFamily="34" charset="0"/>
              </a:rPr>
              <a:t/>
            </a:r>
            <a:br>
              <a:rPr lang="en-US" dirty="0" smtClean="0">
                <a:latin typeface="Verdana" pitchFamily="34" charset="0"/>
              </a:rPr>
            </a:br>
            <a:endParaRPr lang="en-US" dirty="0" smtClean="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Each person can only be counted in one occupational category. Choose </a:t>
            </a:r>
            <a:r>
              <a:rPr lang="en-US" dirty="0" smtClean="0">
                <a:latin typeface="Verdana" pitchFamily="34" charset="0"/>
              </a:rPr>
              <a:t>the category that represents the highest level of skill, or if they are the same, the category where the person spends the most time.</a:t>
            </a:r>
          </a:p>
        </p:txBody>
      </p:sp>
      <p:sp>
        <p:nvSpPr>
          <p:cNvPr id="6" name="TextBox 4"/>
          <p:cNvSpPr txBox="1">
            <a:spLocks noChangeArrowheads="1"/>
          </p:cNvSpPr>
          <p:nvPr/>
        </p:nvSpPr>
        <p:spPr bwMode="auto">
          <a:xfrm>
            <a:off x="457200" y="685800"/>
            <a:ext cx="8382000" cy="461665"/>
          </a:xfrm>
          <a:prstGeom prst="rect">
            <a:avLst/>
          </a:prstGeom>
          <a:noFill/>
          <a:ln w="9525">
            <a:noFill/>
            <a:miter lim="800000"/>
            <a:headEnd/>
            <a:tailEnd/>
          </a:ln>
        </p:spPr>
        <p:txBody>
          <a:bodyPr>
            <a:spAutoFit/>
          </a:bodyPr>
          <a:lstStyle/>
          <a:p>
            <a:r>
              <a:rPr lang="en-US" sz="2400" dirty="0">
                <a:solidFill>
                  <a:srgbClr val="F4702F"/>
                </a:solidFill>
                <a:latin typeface="Verdana" pitchFamily="34" charset="0"/>
              </a:rPr>
              <a:t>Key Survey Issues – Key Variables</a:t>
            </a:r>
          </a:p>
        </p:txBody>
      </p:sp>
    </p:spTree>
    <p:extLst>
      <p:ext uri="{BB962C8B-B14F-4D97-AF65-F5344CB8AC3E}">
        <p14:creationId xmlns:p14="http://schemas.microsoft.com/office/powerpoint/2010/main" val="367751339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6"/>
          <p:cNvSpPr>
            <a:spLocks noChangeArrowheads="1"/>
          </p:cNvSpPr>
          <p:nvPr/>
        </p:nvSpPr>
        <p:spPr bwMode="auto">
          <a:xfrm>
            <a:off x="457200" y="1371600"/>
            <a:ext cx="8305800" cy="3416320"/>
          </a:xfrm>
          <a:prstGeom prst="rect">
            <a:avLst/>
          </a:prstGeom>
          <a:noFill/>
          <a:ln w="9525">
            <a:noFill/>
            <a:miter lim="800000"/>
            <a:headEnd/>
            <a:tailEnd/>
          </a:ln>
        </p:spPr>
        <p:txBody>
          <a:bodyPr wrap="square">
            <a:spAutoFit/>
          </a:bodyPr>
          <a:lstStyle/>
          <a:p>
            <a:pPr indent="119063" eaLnBrk="0" hangingPunct="0">
              <a:lnSpc>
                <a:spcPct val="150000"/>
              </a:lnSpc>
              <a:buSzPct val="75000"/>
              <a:buFont typeface="Arial" pitchFamily="34" charset="0"/>
              <a:buChar char="•"/>
              <a:defRPr/>
            </a:pPr>
            <a:r>
              <a:rPr lang="en-US" dirty="0" smtClean="0">
                <a:latin typeface="Verdana" pitchFamily="34" charset="0"/>
              </a:rPr>
              <a:t>Faculty Status</a:t>
            </a:r>
          </a:p>
          <a:p>
            <a:pPr lvl="1" indent="119063" eaLnBrk="0" hangingPunct="0">
              <a:lnSpc>
                <a:spcPct val="150000"/>
              </a:lnSpc>
              <a:buSzPct val="75000"/>
              <a:buFont typeface="Arial" pitchFamily="34" charset="0"/>
              <a:buChar char="•"/>
              <a:defRPr/>
            </a:pPr>
            <a:r>
              <a:rPr lang="en-US" dirty="0" smtClean="0">
                <a:latin typeface="Verdana" pitchFamily="34" charset="0"/>
              </a:rPr>
              <a:t>Tenure </a:t>
            </a:r>
            <a:r>
              <a:rPr lang="en-US" dirty="0" smtClean="0">
                <a:latin typeface="Verdana" pitchFamily="34" charset="0"/>
              </a:rPr>
              <a:t>status </a:t>
            </a:r>
            <a:r>
              <a:rPr lang="en-US" dirty="0" smtClean="0">
                <a:latin typeface="Verdana" pitchFamily="34" charset="0"/>
              </a:rPr>
              <a:t>and </a:t>
            </a:r>
            <a:r>
              <a:rPr lang="en-US" dirty="0" smtClean="0">
                <a:latin typeface="Verdana" pitchFamily="34" charset="0"/>
              </a:rPr>
              <a:t>medical </a:t>
            </a:r>
            <a:r>
              <a:rPr lang="en-US" dirty="0" smtClean="0">
                <a:latin typeface="Verdana" pitchFamily="34" charset="0"/>
              </a:rPr>
              <a:t>school status</a:t>
            </a:r>
          </a:p>
          <a:p>
            <a:pPr lvl="1" indent="119063" eaLnBrk="0" hangingPunct="0">
              <a:lnSpc>
                <a:spcPct val="150000"/>
              </a:lnSpc>
              <a:buSzPct val="75000"/>
              <a:buFont typeface="Arial" pitchFamily="34" charset="0"/>
              <a:buChar char="•"/>
              <a:defRPr/>
            </a:pPr>
            <a:r>
              <a:rPr lang="en-US" dirty="0" smtClean="0">
                <a:latin typeface="Verdana" pitchFamily="34" charset="0"/>
              </a:rPr>
              <a:t>If not tenure track, contract length</a:t>
            </a:r>
          </a:p>
          <a:p>
            <a:pPr lvl="1" indent="119063" eaLnBrk="0" hangingPunct="0">
              <a:lnSpc>
                <a:spcPct val="150000"/>
              </a:lnSpc>
              <a:buSzPct val="75000"/>
              <a:buFont typeface="Arial" pitchFamily="34" charset="0"/>
              <a:buChar char="•"/>
              <a:defRPr/>
            </a:pPr>
            <a:r>
              <a:rPr lang="en-US" dirty="0" smtClean="0">
                <a:latin typeface="Verdana" pitchFamily="34" charset="0"/>
              </a:rPr>
              <a:t>Rank (professor, associate professor, etc.) or No Academic Rank</a:t>
            </a:r>
          </a:p>
          <a:p>
            <a:pPr indent="119063" eaLnBrk="0" hangingPunct="0">
              <a:lnSpc>
                <a:spcPct val="150000"/>
              </a:lnSpc>
              <a:buSzPct val="75000"/>
              <a:buFont typeface="Arial" pitchFamily="34" charset="0"/>
              <a:buChar char="•"/>
              <a:defRPr/>
            </a:pPr>
            <a:r>
              <a:rPr lang="en-US" dirty="0" smtClean="0">
                <a:latin typeface="Verdana" pitchFamily="34" charset="0"/>
              </a:rPr>
              <a:t>Instructional faculty vs. Instruction/Research/Public Service</a:t>
            </a:r>
          </a:p>
          <a:p>
            <a:pPr indent="119063" eaLnBrk="0" hangingPunct="0">
              <a:lnSpc>
                <a:spcPct val="150000"/>
              </a:lnSpc>
              <a:buSzPct val="75000"/>
              <a:buFont typeface="Arial" pitchFamily="34" charset="0"/>
              <a:buChar char="•"/>
              <a:defRPr/>
            </a:pPr>
            <a:r>
              <a:rPr lang="en-US" dirty="0" smtClean="0">
                <a:latin typeface="Verdana" pitchFamily="34" charset="0"/>
              </a:rPr>
              <a:t>If primarily instruction,</a:t>
            </a:r>
          </a:p>
          <a:p>
            <a:pPr lvl="1" indent="119063" eaLnBrk="0" hangingPunct="0">
              <a:buSzPct val="75000"/>
              <a:buFont typeface="Arial" pitchFamily="34" charset="0"/>
              <a:buChar char="•"/>
              <a:defRPr/>
            </a:pPr>
            <a:r>
              <a:rPr lang="en-US" dirty="0" smtClean="0">
                <a:latin typeface="Verdana" pitchFamily="34" charset="0"/>
              </a:rPr>
              <a:t>Exclusively credit</a:t>
            </a:r>
          </a:p>
          <a:p>
            <a:pPr lvl="1" indent="119063" eaLnBrk="0" hangingPunct="0">
              <a:buSzPct val="75000"/>
              <a:buFont typeface="Arial" pitchFamily="34" charset="0"/>
              <a:buChar char="•"/>
              <a:defRPr/>
            </a:pPr>
            <a:r>
              <a:rPr lang="en-US" dirty="0" smtClean="0">
                <a:latin typeface="Verdana" pitchFamily="34" charset="0"/>
              </a:rPr>
              <a:t>Exclusively not-for-credit</a:t>
            </a:r>
          </a:p>
          <a:p>
            <a:pPr lvl="1" indent="119063" eaLnBrk="0" hangingPunct="0">
              <a:buSzPct val="75000"/>
              <a:buFont typeface="Arial" pitchFamily="34" charset="0"/>
              <a:buChar char="•"/>
              <a:defRPr/>
            </a:pPr>
            <a:r>
              <a:rPr lang="en-US" dirty="0" smtClean="0">
                <a:latin typeface="Verdana" pitchFamily="34" charset="0"/>
              </a:rPr>
              <a:t>Combined credit/not-for-credit</a:t>
            </a:r>
          </a:p>
        </p:txBody>
      </p:sp>
      <p:sp>
        <p:nvSpPr>
          <p:cNvPr id="6" name="TextBox 4"/>
          <p:cNvSpPr txBox="1">
            <a:spLocks noChangeArrowheads="1"/>
          </p:cNvSpPr>
          <p:nvPr/>
        </p:nvSpPr>
        <p:spPr bwMode="auto">
          <a:xfrm>
            <a:off x="457200" y="685800"/>
            <a:ext cx="8382000" cy="461665"/>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Key Survey Issues – Key Variables for Faculty</a:t>
            </a:r>
            <a:endParaRPr lang="en-US" sz="2400" dirty="0">
              <a:solidFill>
                <a:srgbClr val="F4702F"/>
              </a:solidFill>
              <a:latin typeface="Verdana" pitchFamily="34" charset="0"/>
            </a:endParaRPr>
          </a:p>
        </p:txBody>
      </p:sp>
    </p:spTree>
    <p:extLst>
      <p:ext uri="{BB962C8B-B14F-4D97-AF65-F5344CB8AC3E}">
        <p14:creationId xmlns:p14="http://schemas.microsoft.com/office/powerpoint/2010/main" val="149384131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6"/>
          <p:cNvSpPr>
            <a:spLocks noChangeArrowheads="1"/>
          </p:cNvSpPr>
          <p:nvPr/>
        </p:nvSpPr>
        <p:spPr bwMode="auto">
          <a:xfrm>
            <a:off x="457200" y="1371600"/>
            <a:ext cx="8305800" cy="3970318"/>
          </a:xfrm>
          <a:prstGeom prst="rect">
            <a:avLst/>
          </a:prstGeom>
          <a:noFill/>
          <a:ln w="9525">
            <a:noFill/>
            <a:miter lim="800000"/>
            <a:headEnd/>
            <a:tailEnd/>
          </a:ln>
        </p:spPr>
        <p:txBody>
          <a:bodyPr wrap="square">
            <a:spAutoFit/>
          </a:bodyPr>
          <a:lstStyle/>
          <a:p>
            <a:pPr indent="119063" eaLnBrk="0" hangingPunct="0">
              <a:buSzPct val="75000"/>
              <a:buFont typeface="Arial" pitchFamily="34" charset="0"/>
              <a:buChar char="•"/>
              <a:defRPr/>
            </a:pPr>
            <a:r>
              <a:rPr lang="en-US" dirty="0" smtClean="0">
                <a:latin typeface="Verdana" pitchFamily="34" charset="0"/>
              </a:rPr>
              <a:t>Define instructional staff</a:t>
            </a:r>
          </a:p>
          <a:p>
            <a:pPr lvl="1" indent="119063" eaLnBrk="0" hangingPunct="0">
              <a:buSzPct val="75000"/>
              <a:buFont typeface="Arial" pitchFamily="34" charset="0"/>
              <a:buChar char="•"/>
              <a:defRPr/>
            </a:pPr>
            <a:r>
              <a:rPr lang="en-US" dirty="0" smtClean="0">
                <a:latin typeface="Verdana" pitchFamily="34" charset="0"/>
              </a:rPr>
              <a:t>“Faculty” </a:t>
            </a:r>
            <a:r>
              <a:rPr lang="en-US" dirty="0" smtClean="0">
                <a:latin typeface="Verdana" pitchFamily="34" charset="0"/>
              </a:rPr>
              <a:t>designation doesn’t </a:t>
            </a:r>
            <a:r>
              <a:rPr lang="en-US" dirty="0" smtClean="0">
                <a:latin typeface="Verdana" pitchFamily="34" charset="0"/>
              </a:rPr>
              <a:t>matter. What are they doing?</a:t>
            </a:r>
          </a:p>
          <a:p>
            <a:pPr lvl="2" indent="119063" eaLnBrk="0" hangingPunct="0">
              <a:buSzPct val="75000"/>
              <a:buFont typeface="Arial" pitchFamily="34" charset="0"/>
              <a:buChar char="•"/>
              <a:defRPr/>
            </a:pPr>
            <a:r>
              <a:rPr lang="en-US" dirty="0" smtClean="0">
                <a:latin typeface="Verdana" pitchFamily="34" charset="0"/>
              </a:rPr>
              <a:t>100% advisors aren’t instructional.</a:t>
            </a:r>
          </a:p>
          <a:p>
            <a:pPr lvl="2" indent="119063" eaLnBrk="0" hangingPunct="0">
              <a:buSzPct val="75000"/>
              <a:buFont typeface="Arial" pitchFamily="34" charset="0"/>
              <a:buChar char="•"/>
              <a:defRPr/>
            </a:pPr>
            <a:r>
              <a:rPr lang="en-US" dirty="0" smtClean="0">
                <a:latin typeface="Verdana" pitchFamily="34" charset="0"/>
              </a:rPr>
              <a:t>100% grant writing aren’t instructional.</a:t>
            </a:r>
          </a:p>
          <a:p>
            <a:pPr lvl="2" indent="119063" eaLnBrk="0" hangingPunct="0">
              <a:buSzPct val="75000"/>
              <a:buFont typeface="Arial" pitchFamily="34" charset="0"/>
              <a:buChar char="•"/>
              <a:defRPr/>
            </a:pPr>
            <a:r>
              <a:rPr lang="en-US" dirty="0" smtClean="0">
                <a:latin typeface="Verdana" pitchFamily="34" charset="0"/>
              </a:rPr>
              <a:t>Deans aren’t instructional </a:t>
            </a:r>
            <a:r>
              <a:rPr lang="en-US" dirty="0" smtClean="0">
                <a:latin typeface="Verdana" pitchFamily="34" charset="0"/>
              </a:rPr>
              <a:t>faculty but department chairs are.</a:t>
            </a:r>
            <a:endParaRPr lang="en-US" dirty="0" smtClean="0">
              <a:latin typeface="Verdana" pitchFamily="34" charset="0"/>
            </a:endParaRPr>
          </a:p>
          <a:p>
            <a:pPr lvl="2" indent="119063" eaLnBrk="0" hangingPunct="0">
              <a:buSzPct val="75000"/>
              <a:buFont typeface="Arial" pitchFamily="34" charset="0"/>
              <a:buChar char="•"/>
              <a:defRPr/>
            </a:pPr>
            <a:endParaRPr lang="en-US" dirty="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Instructional staff:</a:t>
            </a:r>
          </a:p>
          <a:p>
            <a:pPr marL="800100" lvl="1" indent="-342900" eaLnBrk="0" hangingPunct="0">
              <a:buSzPct val="75000"/>
              <a:buAutoNum type="arabicParenR"/>
              <a:defRPr/>
            </a:pPr>
            <a:r>
              <a:rPr lang="en-US" dirty="0" smtClean="0">
                <a:latin typeface="Verdana" pitchFamily="34" charset="0"/>
              </a:rPr>
              <a:t>Primarily instruction (P1) – Majority of their total time is spent teaching</a:t>
            </a:r>
          </a:p>
          <a:p>
            <a:pPr marL="800100" lvl="1" indent="-342900" eaLnBrk="0" hangingPunct="0">
              <a:buSzPct val="75000"/>
              <a:buAutoNum type="arabicParenR"/>
              <a:defRPr/>
            </a:pPr>
            <a:r>
              <a:rPr lang="en-US" dirty="0" smtClean="0">
                <a:latin typeface="Verdana" pitchFamily="34" charset="0"/>
              </a:rPr>
              <a:t>Instruction combined with research and/or public service (IRPS) – Time spent teaching can’t be readily differentiated from research or public service functions.</a:t>
            </a:r>
          </a:p>
          <a:p>
            <a:pPr marL="800100" lvl="1" indent="-342900" eaLnBrk="0" hangingPunct="0">
              <a:buSzPct val="75000"/>
              <a:buAutoNum type="arabicParenR"/>
              <a:defRPr/>
            </a:pPr>
            <a:r>
              <a:rPr lang="en-US" dirty="0" smtClean="0">
                <a:latin typeface="Verdana" pitchFamily="34" charset="0"/>
              </a:rPr>
              <a:t>Includes anyone who meets these criteria, such as postdoctoral students who teach or adjunct instructional staff.</a:t>
            </a:r>
            <a:endParaRPr lang="en-US" dirty="0">
              <a:latin typeface="Verdana" pitchFamily="34" charset="0"/>
            </a:endParaRPr>
          </a:p>
        </p:txBody>
      </p:sp>
      <p:sp>
        <p:nvSpPr>
          <p:cNvPr id="6" name="TextBox 4"/>
          <p:cNvSpPr txBox="1">
            <a:spLocks noChangeArrowheads="1"/>
          </p:cNvSpPr>
          <p:nvPr/>
        </p:nvSpPr>
        <p:spPr bwMode="auto">
          <a:xfrm>
            <a:off x="457200" y="685800"/>
            <a:ext cx="8382000" cy="476250"/>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Instructional Staff</a:t>
            </a:r>
            <a:endParaRPr lang="en-US" sz="2400" dirty="0">
              <a:solidFill>
                <a:srgbClr val="F4702F"/>
              </a:solidFill>
              <a:latin typeface="Verdana" pitchFamily="34" charset="0"/>
            </a:endParaRPr>
          </a:p>
        </p:txBody>
      </p:sp>
    </p:spTree>
    <p:extLst>
      <p:ext uri="{BB962C8B-B14F-4D97-AF65-F5344CB8AC3E}">
        <p14:creationId xmlns:p14="http://schemas.microsoft.com/office/powerpoint/2010/main" val="4140331567"/>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6"/>
          <p:cNvSpPr>
            <a:spLocks noChangeArrowheads="1"/>
          </p:cNvSpPr>
          <p:nvPr/>
        </p:nvSpPr>
        <p:spPr bwMode="auto">
          <a:xfrm>
            <a:off x="457200" y="1371600"/>
            <a:ext cx="8305800" cy="5078313"/>
          </a:xfrm>
          <a:prstGeom prst="rect">
            <a:avLst/>
          </a:prstGeom>
          <a:noFill/>
          <a:ln w="9525">
            <a:noFill/>
            <a:miter lim="800000"/>
            <a:headEnd/>
            <a:tailEnd/>
          </a:ln>
        </p:spPr>
        <p:txBody>
          <a:bodyPr wrap="square">
            <a:spAutoFit/>
          </a:bodyPr>
          <a:lstStyle/>
          <a:p>
            <a:pPr eaLnBrk="0" hangingPunct="0">
              <a:buSzPct val="75000"/>
              <a:defRPr/>
            </a:pPr>
            <a:r>
              <a:rPr lang="en-US" dirty="0" smtClean="0">
                <a:latin typeface="Verdana" pitchFamily="34" charset="0"/>
              </a:rPr>
              <a:t>How do we get there? Clemson has 1651 people </a:t>
            </a:r>
            <a:r>
              <a:rPr lang="en-US" dirty="0" smtClean="0">
                <a:latin typeface="Verdana" pitchFamily="34" charset="0"/>
              </a:rPr>
              <a:t>designated as employee class “F” for faculty, but </a:t>
            </a:r>
            <a:r>
              <a:rPr lang="en-US" dirty="0" smtClean="0">
                <a:latin typeface="Verdana" pitchFamily="34" charset="0"/>
              </a:rPr>
              <a:t>they aren’t all instructional. </a:t>
            </a:r>
          </a:p>
          <a:p>
            <a:pPr eaLnBrk="0" hangingPunct="0">
              <a:buSzPct val="75000"/>
              <a:defRPr/>
            </a:pPr>
            <a:endParaRPr lang="en-US" dirty="0" smtClean="0">
              <a:latin typeface="Verdana" pitchFamily="34" charset="0"/>
            </a:endParaRPr>
          </a:p>
          <a:p>
            <a:pPr lvl="2" indent="119063" eaLnBrk="0" hangingPunct="0">
              <a:lnSpc>
                <a:spcPct val="150000"/>
              </a:lnSpc>
              <a:buSzPct val="75000"/>
              <a:buFont typeface="Arial" pitchFamily="34" charset="0"/>
              <a:buChar char="•"/>
              <a:defRPr/>
            </a:pPr>
            <a:r>
              <a:rPr lang="en-US" dirty="0" smtClean="0">
                <a:latin typeface="Verdana" pitchFamily="34" charset="0"/>
              </a:rPr>
              <a:t>Traditional faculty in academic departments</a:t>
            </a:r>
          </a:p>
          <a:p>
            <a:pPr lvl="2" indent="119063" eaLnBrk="0" hangingPunct="0">
              <a:lnSpc>
                <a:spcPct val="150000"/>
              </a:lnSpc>
              <a:buSzPct val="75000"/>
              <a:buFont typeface="Arial" pitchFamily="34" charset="0"/>
              <a:buChar char="•"/>
              <a:defRPr/>
            </a:pPr>
            <a:r>
              <a:rPr lang="en-US" dirty="0" smtClean="0">
                <a:latin typeface="Verdana" pitchFamily="34" charset="0"/>
              </a:rPr>
              <a:t>Special faculty in academic departments</a:t>
            </a:r>
          </a:p>
          <a:p>
            <a:pPr lvl="2" indent="119063" eaLnBrk="0" hangingPunct="0">
              <a:lnSpc>
                <a:spcPct val="150000"/>
              </a:lnSpc>
              <a:buSzPct val="75000"/>
              <a:buFont typeface="Arial" pitchFamily="34" charset="0"/>
              <a:buChar char="•"/>
              <a:defRPr/>
            </a:pPr>
            <a:r>
              <a:rPr lang="en-US" dirty="0" smtClean="0">
                <a:latin typeface="Verdana" pitchFamily="34" charset="0"/>
              </a:rPr>
              <a:t>Administrators who have faculty rank</a:t>
            </a:r>
          </a:p>
          <a:p>
            <a:pPr lvl="2" indent="119063" eaLnBrk="0" hangingPunct="0">
              <a:lnSpc>
                <a:spcPct val="150000"/>
              </a:lnSpc>
              <a:buSzPct val="75000"/>
              <a:buFont typeface="Arial" pitchFamily="34" charset="0"/>
              <a:buChar char="•"/>
              <a:defRPr/>
            </a:pPr>
            <a:r>
              <a:rPr lang="en-US" dirty="0" smtClean="0">
                <a:latin typeface="Verdana" pitchFamily="34" charset="0"/>
              </a:rPr>
              <a:t>Faculty-class employees in other departments</a:t>
            </a:r>
          </a:p>
          <a:p>
            <a:pPr lvl="2" indent="119063" eaLnBrk="0" hangingPunct="0">
              <a:lnSpc>
                <a:spcPct val="150000"/>
              </a:lnSpc>
              <a:buSzPct val="75000"/>
              <a:buFont typeface="Arial" pitchFamily="34" charset="0"/>
              <a:buChar char="•"/>
              <a:defRPr/>
            </a:pPr>
            <a:r>
              <a:rPr lang="en-US" dirty="0" smtClean="0">
                <a:latin typeface="Verdana" pitchFamily="34" charset="0"/>
              </a:rPr>
              <a:t>Postdoctoral associates</a:t>
            </a:r>
          </a:p>
          <a:p>
            <a:pPr lvl="2" indent="119063" eaLnBrk="0" hangingPunct="0">
              <a:lnSpc>
                <a:spcPct val="150000"/>
              </a:lnSpc>
              <a:buSzPct val="75000"/>
              <a:buFont typeface="Arial" pitchFamily="34" charset="0"/>
              <a:buChar char="•"/>
              <a:defRPr/>
            </a:pPr>
            <a:r>
              <a:rPr lang="en-US" dirty="0" smtClean="0">
                <a:latin typeface="Verdana" pitchFamily="34" charset="0"/>
              </a:rPr>
              <a:t>Research faculty who are grant supported</a:t>
            </a:r>
          </a:p>
          <a:p>
            <a:pPr lvl="2" eaLnBrk="0" hangingPunct="0">
              <a:buSzPct val="75000"/>
              <a:defRPr/>
            </a:pPr>
            <a:endParaRPr lang="en-US" dirty="0" smtClean="0">
              <a:latin typeface="Verdana" pitchFamily="34" charset="0"/>
            </a:endParaRPr>
          </a:p>
          <a:p>
            <a:pPr lvl="2" eaLnBrk="0" hangingPunct="0">
              <a:buSzPct val="75000"/>
              <a:defRPr/>
            </a:pPr>
            <a:endParaRPr lang="en-US" dirty="0">
              <a:latin typeface="Verdana" pitchFamily="34" charset="0"/>
            </a:endParaRPr>
          </a:p>
          <a:p>
            <a:pPr lvl="2" eaLnBrk="0" hangingPunct="0">
              <a:buSzPct val="75000"/>
              <a:defRPr/>
            </a:pPr>
            <a:endParaRPr lang="en-US" dirty="0" smtClean="0">
              <a:latin typeface="Verdana" pitchFamily="34" charset="0"/>
            </a:endParaRPr>
          </a:p>
          <a:p>
            <a:pPr lvl="2" eaLnBrk="0" hangingPunct="0">
              <a:buSzPct val="75000"/>
              <a:defRPr/>
            </a:pPr>
            <a:endParaRPr lang="en-US" dirty="0" smtClean="0">
              <a:latin typeface="Verdana" pitchFamily="34" charset="0"/>
            </a:endParaRPr>
          </a:p>
          <a:p>
            <a:pPr lvl="2" indent="119063" eaLnBrk="0" hangingPunct="0">
              <a:buSzPct val="75000"/>
              <a:buFont typeface="Arial" pitchFamily="34" charset="0"/>
              <a:buChar char="•"/>
              <a:defRPr/>
            </a:pPr>
            <a:endParaRPr lang="en-US" dirty="0" smtClean="0">
              <a:latin typeface="Verdana" pitchFamily="34" charset="0"/>
            </a:endParaRPr>
          </a:p>
          <a:p>
            <a:pPr lvl="2" indent="119063" eaLnBrk="0" hangingPunct="0">
              <a:buSzPct val="75000"/>
              <a:buFont typeface="Arial" pitchFamily="34" charset="0"/>
              <a:buChar char="•"/>
              <a:defRPr/>
            </a:pPr>
            <a:endParaRPr lang="en-US" dirty="0">
              <a:latin typeface="Verdana" pitchFamily="34" charset="0"/>
            </a:endParaRPr>
          </a:p>
        </p:txBody>
      </p:sp>
      <p:sp>
        <p:nvSpPr>
          <p:cNvPr id="6" name="TextBox 4"/>
          <p:cNvSpPr txBox="1">
            <a:spLocks noChangeArrowheads="1"/>
          </p:cNvSpPr>
          <p:nvPr/>
        </p:nvSpPr>
        <p:spPr bwMode="auto">
          <a:xfrm>
            <a:off x="457200" y="685800"/>
            <a:ext cx="8382000" cy="476250"/>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How do we categorize faculty?</a:t>
            </a:r>
            <a:endParaRPr lang="en-US" sz="2400" dirty="0">
              <a:solidFill>
                <a:srgbClr val="F4702F"/>
              </a:solidFill>
              <a:latin typeface="Verdana" pitchFamily="34" charset="0"/>
            </a:endParaRPr>
          </a:p>
        </p:txBody>
      </p:sp>
    </p:spTree>
    <p:extLst>
      <p:ext uri="{BB962C8B-B14F-4D97-AF65-F5344CB8AC3E}">
        <p14:creationId xmlns:p14="http://schemas.microsoft.com/office/powerpoint/2010/main" val="218360011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4"/>
          <p:cNvSpPr txBox="1">
            <a:spLocks noChangeArrowheads="1"/>
          </p:cNvSpPr>
          <p:nvPr/>
        </p:nvSpPr>
        <p:spPr bwMode="auto">
          <a:xfrm>
            <a:off x="457200" y="685800"/>
            <a:ext cx="8382000" cy="476250"/>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Employee Class = F / Breakdown</a:t>
            </a:r>
            <a:endParaRPr lang="en-US" sz="2400" dirty="0">
              <a:solidFill>
                <a:srgbClr val="F4702F"/>
              </a:solidFill>
              <a:latin typeface="Verdana"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35920485"/>
              </p:ext>
            </p:extLst>
          </p:nvPr>
        </p:nvGraphicFramePr>
        <p:xfrm>
          <a:off x="1219200" y="1524000"/>
          <a:ext cx="6096000" cy="4775200"/>
        </p:xfrm>
        <a:graphic>
          <a:graphicData uri="http://schemas.openxmlformats.org/drawingml/2006/table">
            <a:tbl>
              <a:tblPr firstRow="1" bandRow="1">
                <a:tableStyleId>{5C22544A-7EE6-4342-B048-85BDC9FD1C3A}</a:tableStyleId>
              </a:tblPr>
              <a:tblGrid>
                <a:gridCol w="4038600">
                  <a:extLst>
                    <a:ext uri="{9D8B030D-6E8A-4147-A177-3AD203B41FA5}">
                      <a16:colId xmlns:a16="http://schemas.microsoft.com/office/drawing/2014/main" val="3006804398"/>
                    </a:ext>
                  </a:extLst>
                </a:gridCol>
                <a:gridCol w="2057400">
                  <a:extLst>
                    <a:ext uri="{9D8B030D-6E8A-4147-A177-3AD203B41FA5}">
                      <a16:colId xmlns:a16="http://schemas.microsoft.com/office/drawing/2014/main" val="451835165"/>
                    </a:ext>
                  </a:extLst>
                </a:gridCol>
              </a:tblGrid>
              <a:tr h="370840">
                <a:tc>
                  <a:txBody>
                    <a:bodyPr/>
                    <a:lstStyle/>
                    <a:p>
                      <a:r>
                        <a:rPr lang="en-US" dirty="0" smtClean="0">
                          <a:solidFill>
                            <a:schemeClr val="accent1">
                              <a:lumMod val="50000"/>
                            </a:schemeClr>
                          </a:solidFill>
                        </a:rPr>
                        <a:t>Category</a:t>
                      </a:r>
                      <a:endParaRPr lang="en-US" dirty="0">
                        <a:solidFill>
                          <a:schemeClr val="accent1">
                            <a:lumMod val="50000"/>
                          </a:schemeClr>
                        </a:solidFill>
                      </a:endParaRPr>
                    </a:p>
                  </a:txBody>
                  <a:tcPr/>
                </a:tc>
                <a:tc>
                  <a:txBody>
                    <a:bodyPr/>
                    <a:lstStyle/>
                    <a:p>
                      <a:pPr algn="ctr"/>
                      <a:r>
                        <a:rPr lang="en-US" dirty="0" smtClean="0">
                          <a:solidFill>
                            <a:schemeClr val="accent1">
                              <a:lumMod val="50000"/>
                            </a:schemeClr>
                          </a:solidFill>
                        </a:rPr>
                        <a:t>Count</a:t>
                      </a:r>
                      <a:endParaRPr lang="en-US" dirty="0">
                        <a:solidFill>
                          <a:schemeClr val="accent1">
                            <a:lumMod val="50000"/>
                          </a:schemeClr>
                        </a:solidFill>
                      </a:endParaRPr>
                    </a:p>
                  </a:txBody>
                  <a:tcPr/>
                </a:tc>
                <a:extLst>
                  <a:ext uri="{0D108BD9-81ED-4DB2-BD59-A6C34878D82A}">
                    <a16:rowId xmlns:a16="http://schemas.microsoft.com/office/drawing/2014/main" val="2578994739"/>
                  </a:ext>
                </a:extLst>
              </a:tr>
              <a:tr h="370840">
                <a:tc>
                  <a:txBody>
                    <a:bodyPr/>
                    <a:lstStyle/>
                    <a:p>
                      <a:r>
                        <a:rPr lang="en-US" dirty="0" smtClean="0"/>
                        <a:t>Instructional Faculty</a:t>
                      </a:r>
                      <a:endParaRPr lang="en-US" dirty="0"/>
                    </a:p>
                  </a:txBody>
                  <a:tcPr/>
                </a:tc>
                <a:tc>
                  <a:txBody>
                    <a:bodyPr/>
                    <a:lstStyle/>
                    <a:p>
                      <a:pPr algn="r"/>
                      <a:r>
                        <a:rPr lang="en-US" dirty="0" smtClean="0"/>
                        <a:t>490</a:t>
                      </a:r>
                      <a:endParaRPr lang="en-US" dirty="0"/>
                    </a:p>
                  </a:txBody>
                  <a:tcPr/>
                </a:tc>
                <a:extLst>
                  <a:ext uri="{0D108BD9-81ED-4DB2-BD59-A6C34878D82A}">
                    <a16:rowId xmlns:a16="http://schemas.microsoft.com/office/drawing/2014/main" val="1520725125"/>
                  </a:ext>
                </a:extLst>
              </a:tr>
              <a:tr h="185420">
                <a:tc>
                  <a:txBody>
                    <a:bodyPr/>
                    <a:lstStyle/>
                    <a:p>
                      <a:r>
                        <a:rPr lang="en-US" dirty="0" smtClean="0"/>
                        <a:t>Instructional/Research/Public</a:t>
                      </a:r>
                      <a:r>
                        <a:rPr lang="en-US" baseline="0" dirty="0" smtClean="0"/>
                        <a:t> Service</a:t>
                      </a:r>
                      <a:endParaRPr lang="en-US" dirty="0"/>
                    </a:p>
                  </a:txBody>
                  <a:tcPr/>
                </a:tc>
                <a:tc>
                  <a:txBody>
                    <a:bodyPr/>
                    <a:lstStyle/>
                    <a:p>
                      <a:pPr algn="r"/>
                      <a:r>
                        <a:rPr lang="en-US" dirty="0" smtClean="0"/>
                        <a:t>921</a:t>
                      </a:r>
                      <a:endParaRPr lang="en-US" dirty="0"/>
                    </a:p>
                  </a:txBody>
                  <a:tcPr/>
                </a:tc>
                <a:extLst>
                  <a:ext uri="{0D108BD9-81ED-4DB2-BD59-A6C34878D82A}">
                    <a16:rowId xmlns:a16="http://schemas.microsoft.com/office/drawing/2014/main" val="2512652448"/>
                  </a:ext>
                </a:extLst>
              </a:tr>
              <a:tr h="1828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accent1">
                              <a:lumMod val="50000"/>
                            </a:schemeClr>
                          </a:solidFill>
                        </a:rPr>
                        <a:t>Instructional Faculty</a:t>
                      </a:r>
                      <a:endParaRPr lang="en-US" b="1" dirty="0">
                        <a:solidFill>
                          <a:schemeClr val="accent1">
                            <a:lumMod val="50000"/>
                          </a:schemeClr>
                        </a:solidFill>
                      </a:endParaRPr>
                    </a:p>
                  </a:txBody>
                  <a:tcPr/>
                </a:tc>
                <a:tc>
                  <a:txBody>
                    <a:bodyPr/>
                    <a:lstStyle/>
                    <a:p>
                      <a:pPr algn="r"/>
                      <a:r>
                        <a:rPr lang="en-US" b="1" dirty="0" smtClean="0">
                          <a:solidFill>
                            <a:schemeClr val="accent1">
                              <a:lumMod val="50000"/>
                            </a:schemeClr>
                          </a:solidFill>
                        </a:rPr>
                        <a:t>1411</a:t>
                      </a:r>
                      <a:endParaRPr lang="en-US" b="1" dirty="0">
                        <a:solidFill>
                          <a:schemeClr val="accent1">
                            <a:lumMod val="50000"/>
                          </a:schemeClr>
                        </a:solidFill>
                      </a:endParaRPr>
                    </a:p>
                  </a:txBody>
                  <a:tcPr/>
                </a:tc>
                <a:extLst>
                  <a:ext uri="{0D108BD9-81ED-4DB2-BD59-A6C34878D82A}">
                    <a16:rowId xmlns:a16="http://schemas.microsoft.com/office/drawing/2014/main" val="2823491248"/>
                  </a:ext>
                </a:extLst>
              </a:tr>
              <a:tr h="355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Research Faculty</a:t>
                      </a:r>
                      <a:endParaRPr lang="en-US" dirty="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smtClean="0"/>
                        <a:t>137</a:t>
                      </a:r>
                    </a:p>
                  </a:txBody>
                  <a:tcPr/>
                </a:tc>
                <a:extLst>
                  <a:ext uri="{0D108BD9-81ED-4DB2-BD59-A6C34878D82A}">
                    <a16:rowId xmlns:a16="http://schemas.microsoft.com/office/drawing/2014/main" val="1575222886"/>
                  </a:ext>
                </a:extLst>
              </a:tr>
              <a:tr h="185420">
                <a:tc>
                  <a:txBody>
                    <a:bodyPr/>
                    <a:lstStyle/>
                    <a:p>
                      <a:r>
                        <a:rPr lang="en-US" dirty="0" smtClean="0"/>
                        <a:t>Public Service Faculty</a:t>
                      </a:r>
                      <a:endParaRPr lang="en-US" dirty="0"/>
                    </a:p>
                  </a:txBody>
                  <a:tcPr/>
                </a:tc>
                <a:tc>
                  <a:txBody>
                    <a:bodyPr/>
                    <a:lstStyle/>
                    <a:p>
                      <a:pPr algn="r"/>
                      <a:r>
                        <a:rPr lang="en-US" dirty="0" smtClean="0"/>
                        <a:t>14</a:t>
                      </a:r>
                      <a:endParaRPr lang="en-US" dirty="0"/>
                    </a:p>
                  </a:txBody>
                  <a:tcPr/>
                </a:tc>
                <a:extLst>
                  <a:ext uri="{0D108BD9-81ED-4DB2-BD59-A6C34878D82A}">
                    <a16:rowId xmlns:a16="http://schemas.microsoft.com/office/drawing/2014/main" val="142060434"/>
                  </a:ext>
                </a:extLst>
              </a:tr>
              <a:tr h="185420">
                <a:tc>
                  <a:txBody>
                    <a:bodyPr/>
                    <a:lstStyle/>
                    <a:p>
                      <a:r>
                        <a:rPr lang="en-US" b="1" dirty="0" smtClean="0">
                          <a:solidFill>
                            <a:schemeClr val="accent1">
                              <a:lumMod val="50000"/>
                            </a:schemeClr>
                          </a:solidFill>
                        </a:rPr>
                        <a:t>Traditional Faculty</a:t>
                      </a:r>
                      <a:endParaRPr lang="en-US" b="1" dirty="0">
                        <a:solidFill>
                          <a:schemeClr val="accent1">
                            <a:lumMod val="50000"/>
                          </a:schemeClr>
                        </a:solidFill>
                      </a:endParaRPr>
                    </a:p>
                  </a:txBody>
                  <a:tcPr/>
                </a:tc>
                <a:tc>
                  <a:txBody>
                    <a:bodyPr/>
                    <a:lstStyle/>
                    <a:p>
                      <a:pPr algn="r"/>
                      <a:r>
                        <a:rPr lang="en-US" b="1" dirty="0" smtClean="0">
                          <a:solidFill>
                            <a:schemeClr val="accent1">
                              <a:lumMod val="50000"/>
                            </a:schemeClr>
                          </a:solidFill>
                        </a:rPr>
                        <a:t>1562</a:t>
                      </a:r>
                      <a:endParaRPr lang="en-US" b="1" dirty="0">
                        <a:solidFill>
                          <a:schemeClr val="accent1">
                            <a:lumMod val="50000"/>
                          </a:schemeClr>
                        </a:solidFill>
                      </a:endParaRPr>
                    </a:p>
                  </a:txBody>
                  <a:tcPr/>
                </a:tc>
                <a:extLst>
                  <a:ext uri="{0D108BD9-81ED-4DB2-BD59-A6C34878D82A}">
                    <a16:rowId xmlns:a16="http://schemas.microsoft.com/office/drawing/2014/main" val="2712721965"/>
                  </a:ext>
                </a:extLst>
              </a:tr>
              <a:tr h="370840">
                <a:tc>
                  <a:txBody>
                    <a:bodyPr/>
                    <a:lstStyle/>
                    <a:p>
                      <a:r>
                        <a:rPr lang="en-US" dirty="0" smtClean="0"/>
                        <a:t>Librarians</a:t>
                      </a:r>
                      <a:endParaRPr lang="en-US" dirty="0"/>
                    </a:p>
                  </a:txBody>
                  <a:tcPr/>
                </a:tc>
                <a:tc>
                  <a:txBody>
                    <a:bodyPr/>
                    <a:lstStyle/>
                    <a:p>
                      <a:pPr algn="r"/>
                      <a:r>
                        <a:rPr lang="en-US" dirty="0" smtClean="0"/>
                        <a:t>28</a:t>
                      </a:r>
                      <a:endParaRPr lang="en-US" dirty="0"/>
                    </a:p>
                  </a:txBody>
                  <a:tcPr/>
                </a:tc>
                <a:extLst>
                  <a:ext uri="{0D108BD9-81ED-4DB2-BD59-A6C34878D82A}">
                    <a16:rowId xmlns:a16="http://schemas.microsoft.com/office/drawing/2014/main" val="751110708"/>
                  </a:ext>
                </a:extLst>
              </a:tr>
              <a:tr h="185420">
                <a:tc>
                  <a:txBody>
                    <a:bodyPr/>
                    <a:lstStyle/>
                    <a:p>
                      <a:r>
                        <a:rPr lang="en-US" dirty="0" smtClean="0"/>
                        <a:t>Management with Faculty Rank</a:t>
                      </a:r>
                      <a:endParaRPr lang="en-US" dirty="0"/>
                    </a:p>
                  </a:txBody>
                  <a:tcPr/>
                </a:tc>
                <a:tc>
                  <a:txBody>
                    <a:bodyPr/>
                    <a:lstStyle/>
                    <a:p>
                      <a:pPr algn="r"/>
                      <a:r>
                        <a:rPr lang="en-US" dirty="0" smtClean="0"/>
                        <a:t>48</a:t>
                      </a:r>
                      <a:endParaRPr lang="en-US" dirty="0"/>
                    </a:p>
                  </a:txBody>
                  <a:tcPr/>
                </a:tc>
                <a:extLst>
                  <a:ext uri="{0D108BD9-81ED-4DB2-BD59-A6C34878D82A}">
                    <a16:rowId xmlns:a16="http://schemas.microsoft.com/office/drawing/2014/main" val="1436293221"/>
                  </a:ext>
                </a:extLst>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accent1">
                              <a:lumMod val="50000"/>
                            </a:schemeClr>
                          </a:solidFill>
                        </a:rPr>
                        <a:t>Subtotal</a:t>
                      </a:r>
                      <a:endParaRPr lang="en-US" b="1" dirty="0">
                        <a:solidFill>
                          <a:schemeClr val="accent1">
                            <a:lumMod val="50000"/>
                          </a:schemeClr>
                        </a:solidFill>
                      </a:endParaRPr>
                    </a:p>
                  </a:txBody>
                  <a:tcPr/>
                </a:tc>
                <a:tc>
                  <a:txBody>
                    <a:bodyPr/>
                    <a:lstStyle/>
                    <a:p>
                      <a:pPr algn="r"/>
                      <a:r>
                        <a:rPr lang="en-US" b="1" dirty="0" smtClean="0">
                          <a:solidFill>
                            <a:schemeClr val="accent1">
                              <a:lumMod val="50000"/>
                            </a:schemeClr>
                          </a:solidFill>
                        </a:rPr>
                        <a:t>1638</a:t>
                      </a:r>
                      <a:endParaRPr lang="en-US" b="1" dirty="0">
                        <a:solidFill>
                          <a:schemeClr val="accent1">
                            <a:lumMod val="50000"/>
                          </a:schemeClr>
                        </a:solidFill>
                      </a:endParaRPr>
                    </a:p>
                  </a:txBody>
                  <a:tcPr/>
                </a:tc>
                <a:extLst>
                  <a:ext uri="{0D108BD9-81ED-4DB2-BD59-A6C34878D82A}">
                    <a16:rowId xmlns:a16="http://schemas.microsoft.com/office/drawing/2014/main" val="16430881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1">
                              <a:lumMod val="50000"/>
                            </a:schemeClr>
                          </a:solidFill>
                        </a:rPr>
                        <a:t>Student and Academic</a:t>
                      </a:r>
                      <a:r>
                        <a:rPr lang="en-US" baseline="0" dirty="0" smtClean="0">
                          <a:solidFill>
                            <a:schemeClr val="accent1">
                              <a:lumMod val="50000"/>
                            </a:schemeClr>
                          </a:solidFill>
                        </a:rPr>
                        <a:t> Affairs</a:t>
                      </a:r>
                      <a:endParaRPr lang="en-US" dirty="0" smtClean="0">
                        <a:solidFill>
                          <a:schemeClr val="accent1">
                            <a:lumMod val="50000"/>
                          </a:schemeClr>
                        </a:solidFill>
                      </a:endParaRPr>
                    </a:p>
                  </a:txBody>
                  <a:tcPr/>
                </a:tc>
                <a:tc>
                  <a:txBody>
                    <a:bodyPr/>
                    <a:lstStyle/>
                    <a:p>
                      <a:pPr algn="r"/>
                      <a:r>
                        <a:rPr lang="en-US" dirty="0" smtClean="0">
                          <a:solidFill>
                            <a:schemeClr val="accent1">
                              <a:lumMod val="50000"/>
                            </a:schemeClr>
                          </a:solidFill>
                        </a:rPr>
                        <a:t>12</a:t>
                      </a:r>
                      <a:endParaRPr lang="en-US" dirty="0">
                        <a:solidFill>
                          <a:schemeClr val="accent1">
                            <a:lumMod val="50000"/>
                          </a:schemeClr>
                        </a:solidFill>
                      </a:endParaRPr>
                    </a:p>
                  </a:txBody>
                  <a:tcPr/>
                </a:tc>
                <a:extLst>
                  <a:ext uri="{0D108BD9-81ED-4DB2-BD59-A6C34878D82A}">
                    <a16:rowId xmlns:a16="http://schemas.microsoft.com/office/drawing/2014/main" val="2217166149"/>
                  </a:ext>
                </a:extLst>
              </a:tr>
              <a:tr h="185420">
                <a:tc>
                  <a:txBody>
                    <a:bodyPr/>
                    <a:lstStyle/>
                    <a:p>
                      <a:r>
                        <a:rPr lang="en-US" dirty="0" smtClean="0">
                          <a:solidFill>
                            <a:schemeClr val="accent1">
                              <a:lumMod val="50000"/>
                            </a:schemeClr>
                          </a:solidFill>
                        </a:rPr>
                        <a:t>Business and Financial Operations</a:t>
                      </a:r>
                      <a:endParaRPr lang="en-US" dirty="0">
                        <a:solidFill>
                          <a:schemeClr val="accent1">
                            <a:lumMod val="50000"/>
                          </a:schemeClr>
                        </a:solidFill>
                      </a:endParaRPr>
                    </a:p>
                  </a:txBody>
                  <a:tcPr/>
                </a:tc>
                <a:tc>
                  <a:txBody>
                    <a:bodyPr/>
                    <a:lstStyle/>
                    <a:p>
                      <a:pPr algn="r"/>
                      <a:r>
                        <a:rPr lang="en-US" dirty="0" smtClean="0">
                          <a:solidFill>
                            <a:schemeClr val="accent1">
                              <a:lumMod val="50000"/>
                            </a:schemeClr>
                          </a:solidFill>
                        </a:rPr>
                        <a:t>1</a:t>
                      </a:r>
                      <a:endParaRPr lang="en-US" dirty="0">
                        <a:solidFill>
                          <a:schemeClr val="accent1">
                            <a:lumMod val="50000"/>
                          </a:schemeClr>
                        </a:solidFill>
                      </a:endParaRPr>
                    </a:p>
                  </a:txBody>
                  <a:tcPr/>
                </a:tc>
                <a:extLst>
                  <a:ext uri="{0D108BD9-81ED-4DB2-BD59-A6C34878D82A}">
                    <a16:rowId xmlns:a16="http://schemas.microsoft.com/office/drawing/2014/main" val="27441895"/>
                  </a:ext>
                </a:extLst>
              </a:tr>
              <a:tr h="185420">
                <a:tc>
                  <a:txBody>
                    <a:bodyPr/>
                    <a:lstStyle/>
                    <a:p>
                      <a:r>
                        <a:rPr lang="en-US" dirty="0" smtClean="0">
                          <a:solidFill>
                            <a:schemeClr val="accent1">
                              <a:lumMod val="50000"/>
                            </a:schemeClr>
                          </a:solidFill>
                        </a:rPr>
                        <a:t>Total</a:t>
                      </a:r>
                      <a:endParaRPr lang="en-US" dirty="0">
                        <a:solidFill>
                          <a:schemeClr val="accent1">
                            <a:lumMod val="50000"/>
                          </a:schemeClr>
                        </a:solidFill>
                      </a:endParaRPr>
                    </a:p>
                  </a:txBody>
                  <a:tcPr/>
                </a:tc>
                <a:tc>
                  <a:txBody>
                    <a:bodyPr/>
                    <a:lstStyle/>
                    <a:p>
                      <a:pPr algn="r"/>
                      <a:r>
                        <a:rPr lang="en-US" dirty="0" smtClean="0">
                          <a:solidFill>
                            <a:schemeClr val="accent1">
                              <a:lumMod val="50000"/>
                            </a:schemeClr>
                          </a:solidFill>
                        </a:rPr>
                        <a:t>1651</a:t>
                      </a:r>
                      <a:endParaRPr lang="en-US" dirty="0">
                        <a:solidFill>
                          <a:schemeClr val="accent1">
                            <a:lumMod val="50000"/>
                          </a:schemeClr>
                        </a:solidFill>
                      </a:endParaRPr>
                    </a:p>
                  </a:txBody>
                  <a:tcPr/>
                </a:tc>
                <a:extLst>
                  <a:ext uri="{0D108BD9-81ED-4DB2-BD59-A6C34878D82A}">
                    <a16:rowId xmlns:a16="http://schemas.microsoft.com/office/drawing/2014/main" val="1832721166"/>
                  </a:ext>
                </a:extLst>
              </a:tr>
            </a:tbl>
          </a:graphicData>
        </a:graphic>
      </p:graphicFrame>
    </p:spTree>
    <p:extLst>
      <p:ext uri="{BB962C8B-B14F-4D97-AF65-F5344CB8AC3E}">
        <p14:creationId xmlns:p14="http://schemas.microsoft.com/office/powerpoint/2010/main" val="88542228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4"/>
          <p:cNvSpPr txBox="1">
            <a:spLocks noChangeArrowheads="1"/>
          </p:cNvSpPr>
          <p:nvPr/>
        </p:nvSpPr>
        <p:spPr bwMode="auto">
          <a:xfrm>
            <a:off x="457200" y="685800"/>
            <a:ext cx="8382000" cy="476250"/>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How do we categorize faculty? (Primary)</a:t>
            </a:r>
            <a:endParaRPr lang="en-US" sz="2400" dirty="0">
              <a:solidFill>
                <a:srgbClr val="F4702F"/>
              </a:solidFill>
              <a:latin typeface="Verdana" pitchFamily="34" charset="0"/>
            </a:endParaRPr>
          </a:p>
        </p:txBody>
      </p:sp>
      <p:graphicFrame>
        <p:nvGraphicFramePr>
          <p:cNvPr id="2" name="Diagram 1"/>
          <p:cNvGraphicFramePr/>
          <p:nvPr>
            <p:extLst>
              <p:ext uri="{D42A27DB-BD31-4B8C-83A1-F6EECF244321}">
                <p14:modId xmlns:p14="http://schemas.microsoft.com/office/powerpoint/2010/main" val="4047967853"/>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9121374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4"/>
          <p:cNvSpPr txBox="1">
            <a:spLocks noChangeArrowheads="1"/>
          </p:cNvSpPr>
          <p:nvPr/>
        </p:nvSpPr>
        <p:spPr bwMode="auto">
          <a:xfrm>
            <a:off x="457200" y="685800"/>
            <a:ext cx="8382000" cy="476250"/>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How do we categorize faculty? (Extra)</a:t>
            </a:r>
            <a:endParaRPr lang="en-US" sz="2400" dirty="0">
              <a:solidFill>
                <a:srgbClr val="F4702F"/>
              </a:solidFill>
              <a:latin typeface="Verdana" pitchFamily="34" charset="0"/>
            </a:endParaRPr>
          </a:p>
        </p:txBody>
      </p:sp>
      <p:graphicFrame>
        <p:nvGraphicFramePr>
          <p:cNvPr id="3" name="Diagram 2"/>
          <p:cNvGraphicFramePr/>
          <p:nvPr>
            <p:extLst>
              <p:ext uri="{D42A27DB-BD31-4B8C-83A1-F6EECF244321}">
                <p14:modId xmlns:p14="http://schemas.microsoft.com/office/powerpoint/2010/main" val="4023634407"/>
              </p:ext>
            </p:extLst>
          </p:nvPr>
        </p:nvGraphicFramePr>
        <p:xfrm>
          <a:off x="685800" y="1397000"/>
          <a:ext cx="7772400" cy="431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4459345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4"/>
          <p:cNvSpPr txBox="1">
            <a:spLocks noChangeArrowheads="1"/>
          </p:cNvSpPr>
          <p:nvPr/>
        </p:nvSpPr>
        <p:spPr bwMode="auto">
          <a:xfrm>
            <a:off x="457200" y="685800"/>
            <a:ext cx="8382000" cy="476250"/>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How do we categorize faculty? (Fine Tune)</a:t>
            </a:r>
            <a:endParaRPr lang="en-US" sz="2400" dirty="0">
              <a:solidFill>
                <a:srgbClr val="F4702F"/>
              </a:solidFill>
              <a:latin typeface="Verdana" pitchFamily="34" charset="0"/>
            </a:endParaRPr>
          </a:p>
        </p:txBody>
      </p:sp>
      <p:graphicFrame>
        <p:nvGraphicFramePr>
          <p:cNvPr id="3" name="Diagram 2"/>
          <p:cNvGraphicFramePr/>
          <p:nvPr>
            <p:extLst>
              <p:ext uri="{D42A27DB-BD31-4B8C-83A1-F6EECF244321}">
                <p14:modId xmlns:p14="http://schemas.microsoft.com/office/powerpoint/2010/main" val="2562593605"/>
              </p:ext>
            </p:extLst>
          </p:nvPr>
        </p:nvGraphicFramePr>
        <p:xfrm>
          <a:off x="685800" y="1397000"/>
          <a:ext cx="7772400" cy="431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7304429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6"/>
          <p:cNvSpPr>
            <a:spLocks noChangeArrowheads="1"/>
          </p:cNvSpPr>
          <p:nvPr/>
        </p:nvSpPr>
        <p:spPr bwMode="auto">
          <a:xfrm>
            <a:off x="473364" y="1295400"/>
            <a:ext cx="7772400" cy="5078313"/>
          </a:xfrm>
          <a:prstGeom prst="rect">
            <a:avLst/>
          </a:prstGeom>
          <a:noFill/>
          <a:ln w="9525">
            <a:noFill/>
            <a:miter lim="800000"/>
            <a:headEnd/>
            <a:tailEnd/>
          </a:ln>
        </p:spPr>
        <p:txBody>
          <a:bodyPr wrap="square">
            <a:spAutoFit/>
          </a:bodyPr>
          <a:lstStyle/>
          <a:p>
            <a:pPr marL="285750" indent="-285750" eaLnBrk="0" hangingPunct="0">
              <a:buSzPct val="75000"/>
              <a:buFont typeface="Arial" panose="020B0604020202020204" pitchFamily="34" charset="0"/>
              <a:buChar char="•"/>
              <a:defRPr/>
            </a:pPr>
            <a:r>
              <a:rPr lang="en-US" dirty="0" smtClean="0">
                <a:latin typeface="Verdana" pitchFamily="34" charset="0"/>
              </a:rPr>
              <a:t>Clemson used to analyze funding </a:t>
            </a:r>
            <a:r>
              <a:rPr lang="en-US" dirty="0" smtClean="0">
                <a:latin typeface="Verdana" pitchFamily="34" charset="0"/>
              </a:rPr>
              <a:t>source to determine </a:t>
            </a:r>
            <a:r>
              <a:rPr lang="en-US" dirty="0" smtClean="0">
                <a:latin typeface="Verdana" pitchFamily="34" charset="0"/>
              </a:rPr>
              <a:t>percentage of </a:t>
            </a:r>
            <a:r>
              <a:rPr lang="en-US" dirty="0" smtClean="0">
                <a:latin typeface="Verdana" pitchFamily="34" charset="0"/>
              </a:rPr>
              <a:t>instruction, research, and public service, but the money trail isn’t always accurate.</a:t>
            </a:r>
            <a:br>
              <a:rPr lang="en-US" dirty="0" smtClean="0">
                <a:latin typeface="Verdana" pitchFamily="34" charset="0"/>
              </a:rPr>
            </a:br>
            <a:r>
              <a:rPr lang="en-US" dirty="0" smtClean="0">
                <a:latin typeface="Verdana" pitchFamily="34" charset="0"/>
              </a:rPr>
              <a:t> </a:t>
            </a:r>
          </a:p>
          <a:p>
            <a:pPr marL="285750" indent="-285750" eaLnBrk="0" hangingPunct="0">
              <a:buSzPct val="75000"/>
              <a:buFont typeface="Arial" panose="020B0604020202020204" pitchFamily="34" charset="0"/>
              <a:buChar char="•"/>
              <a:defRPr/>
            </a:pPr>
            <a:r>
              <a:rPr lang="en-US" dirty="0" smtClean="0">
                <a:latin typeface="Verdana" pitchFamily="34" charset="0"/>
              </a:rPr>
              <a:t>This is </a:t>
            </a:r>
            <a:r>
              <a:rPr lang="en-US" dirty="0" smtClean="0">
                <a:latin typeface="Verdana" pitchFamily="34" charset="0"/>
              </a:rPr>
              <a:t>Clemson’s second </a:t>
            </a:r>
            <a:r>
              <a:rPr lang="en-US" dirty="0" smtClean="0">
                <a:latin typeface="Verdana" pitchFamily="34" charset="0"/>
              </a:rPr>
              <a:t>year looking at this method.</a:t>
            </a:r>
            <a:br>
              <a:rPr lang="en-US" dirty="0" smtClean="0">
                <a:latin typeface="Verdana" pitchFamily="34" charset="0"/>
              </a:rPr>
            </a:br>
            <a:endParaRPr lang="en-US" dirty="0" smtClean="0">
              <a:latin typeface="Verdana" pitchFamily="34" charset="0"/>
            </a:endParaRPr>
          </a:p>
          <a:p>
            <a:pPr marL="285750" indent="-285750" eaLnBrk="0" hangingPunct="0">
              <a:buSzPct val="75000"/>
              <a:buFont typeface="Arial" panose="020B0604020202020204" pitchFamily="34" charset="0"/>
              <a:buChar char="•"/>
              <a:defRPr/>
            </a:pPr>
            <a:r>
              <a:rPr lang="en-US" dirty="0" smtClean="0">
                <a:latin typeface="Verdana" pitchFamily="34" charset="0"/>
              </a:rPr>
              <a:t>Tenure or tenure track faculty in an academic department all have research and public service obligations. It makes sense to give them credit for all of their work, instead of just a third.</a:t>
            </a:r>
            <a:br>
              <a:rPr lang="en-US" dirty="0" smtClean="0">
                <a:latin typeface="Verdana" pitchFamily="34" charset="0"/>
              </a:rPr>
            </a:br>
            <a:endParaRPr lang="en-US" dirty="0" smtClean="0">
              <a:latin typeface="Verdana" pitchFamily="34" charset="0"/>
            </a:endParaRPr>
          </a:p>
          <a:p>
            <a:pPr marL="285750" indent="-285750" eaLnBrk="0" hangingPunct="0">
              <a:buSzPct val="75000"/>
              <a:buFont typeface="Arial" panose="020B0604020202020204" pitchFamily="34" charset="0"/>
              <a:buChar char="•"/>
              <a:defRPr/>
            </a:pPr>
            <a:r>
              <a:rPr lang="en-US" dirty="0" smtClean="0">
                <a:latin typeface="Verdana" pitchFamily="34" charset="0"/>
              </a:rPr>
              <a:t>Lecturers and visiting faculty teach more courses, so in theory they are doing less research and service.</a:t>
            </a:r>
            <a:br>
              <a:rPr lang="en-US" dirty="0" smtClean="0">
                <a:latin typeface="Verdana" pitchFamily="34" charset="0"/>
              </a:rPr>
            </a:br>
            <a:endParaRPr lang="en-US" dirty="0" smtClean="0">
              <a:latin typeface="Verdana" pitchFamily="34" charset="0"/>
            </a:endParaRPr>
          </a:p>
          <a:p>
            <a:pPr marL="285750" indent="-285750" eaLnBrk="0" hangingPunct="0">
              <a:buSzPct val="75000"/>
              <a:buFont typeface="Arial" panose="020B0604020202020204" pitchFamily="34" charset="0"/>
              <a:buChar char="•"/>
              <a:defRPr/>
            </a:pPr>
            <a:r>
              <a:rPr lang="en-US" dirty="0" smtClean="0">
                <a:latin typeface="Verdana" pitchFamily="34" charset="0"/>
              </a:rPr>
              <a:t>HR wants </a:t>
            </a:r>
            <a:r>
              <a:rPr lang="en-US" dirty="0" smtClean="0">
                <a:latin typeface="Verdana" pitchFamily="34" charset="0"/>
              </a:rPr>
              <a:t>a view with live data, but have not added academic department status in their system. As a result, their live views haven’t been comparable to twice-yearly freeze data. </a:t>
            </a:r>
            <a:br>
              <a:rPr lang="en-US" dirty="0" smtClean="0">
                <a:latin typeface="Verdana" pitchFamily="34" charset="0"/>
              </a:rPr>
            </a:br>
            <a:endParaRPr lang="en-US" dirty="0" smtClean="0">
              <a:latin typeface="Verdana" pitchFamily="34" charset="0"/>
            </a:endParaRPr>
          </a:p>
          <a:p>
            <a:pPr marL="285750" indent="-285750" eaLnBrk="0" hangingPunct="0">
              <a:buSzPct val="75000"/>
              <a:buFont typeface="Arial" panose="020B0604020202020204" pitchFamily="34" charset="0"/>
              <a:buChar char="•"/>
              <a:defRPr/>
            </a:pPr>
            <a:r>
              <a:rPr lang="en-US" dirty="0" smtClean="0">
                <a:latin typeface="Verdana" pitchFamily="34" charset="0"/>
              </a:rPr>
              <a:t>Questions</a:t>
            </a:r>
            <a:r>
              <a:rPr lang="en-US" dirty="0" smtClean="0">
                <a:latin typeface="Verdana" pitchFamily="34" charset="0"/>
              </a:rPr>
              <a:t>? Heartburn? Feedback</a:t>
            </a:r>
            <a:r>
              <a:rPr lang="en-US" dirty="0" smtClean="0">
                <a:latin typeface="Verdana" pitchFamily="34" charset="0"/>
              </a:rPr>
              <a:t>?</a:t>
            </a:r>
            <a:endParaRPr lang="en-US" dirty="0">
              <a:latin typeface="Verdana" pitchFamily="34" charset="0"/>
            </a:endParaRPr>
          </a:p>
        </p:txBody>
      </p:sp>
      <p:sp>
        <p:nvSpPr>
          <p:cNvPr id="6" name="TextBox 4"/>
          <p:cNvSpPr txBox="1">
            <a:spLocks noChangeArrowheads="1"/>
          </p:cNvSpPr>
          <p:nvPr/>
        </p:nvSpPr>
        <p:spPr bwMode="auto">
          <a:xfrm>
            <a:off x="457200" y="685800"/>
            <a:ext cx="8382000" cy="476250"/>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Takeaways</a:t>
            </a:r>
            <a:endParaRPr lang="en-US" sz="2400" dirty="0">
              <a:solidFill>
                <a:srgbClr val="F4702F"/>
              </a:solidFill>
              <a:latin typeface="Verdana" pitchFamily="34" charset="0"/>
            </a:endParaRPr>
          </a:p>
        </p:txBody>
      </p:sp>
    </p:spTree>
    <p:extLst>
      <p:ext uri="{BB962C8B-B14F-4D97-AF65-F5344CB8AC3E}">
        <p14:creationId xmlns:p14="http://schemas.microsoft.com/office/powerpoint/2010/main" val="93105996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6"/>
          <p:cNvSpPr>
            <a:spLocks noChangeArrowheads="1"/>
          </p:cNvSpPr>
          <p:nvPr/>
        </p:nvSpPr>
        <p:spPr bwMode="auto">
          <a:xfrm>
            <a:off x="457200" y="1371600"/>
            <a:ext cx="8305800" cy="4524315"/>
          </a:xfrm>
          <a:prstGeom prst="rect">
            <a:avLst/>
          </a:prstGeom>
          <a:noFill/>
          <a:ln w="9525">
            <a:noFill/>
            <a:miter lim="800000"/>
            <a:headEnd/>
            <a:tailEnd/>
          </a:ln>
        </p:spPr>
        <p:txBody>
          <a:bodyPr wrap="square">
            <a:spAutoFit/>
          </a:bodyPr>
          <a:lstStyle/>
          <a:p>
            <a:pPr indent="119063" eaLnBrk="0" hangingPunct="0">
              <a:buSzPct val="75000"/>
              <a:buFont typeface="Arial" pitchFamily="34" charset="0"/>
              <a:buChar char="•"/>
              <a:defRPr/>
            </a:pPr>
            <a:r>
              <a:rPr lang="en-US" dirty="0" smtClean="0">
                <a:latin typeface="Verdana" pitchFamily="34" charset="0"/>
              </a:rPr>
              <a:t>The HR survey includes all staff types. They only use the term faculty with regards to faculty rank and tenure.</a:t>
            </a:r>
            <a:br>
              <a:rPr lang="en-US" dirty="0" smtClean="0">
                <a:latin typeface="Verdana" pitchFamily="34" charset="0"/>
              </a:rPr>
            </a:br>
            <a:endParaRPr lang="en-US" dirty="0" smtClean="0">
              <a:latin typeface="Verdana" pitchFamily="34" charset="0"/>
            </a:endParaRPr>
          </a:p>
          <a:p>
            <a:pPr indent="119063" eaLnBrk="0" hangingPunct="0">
              <a:buSzPct val="75000"/>
              <a:buFont typeface="Arial" pitchFamily="34" charset="0"/>
              <a:buChar char="•"/>
              <a:defRPr/>
            </a:pPr>
            <a:r>
              <a:rPr lang="en-US" dirty="0" err="1" smtClean="0">
                <a:latin typeface="Verdana" pitchFamily="34" charset="0"/>
              </a:rPr>
              <a:t>Nonfaculty</a:t>
            </a:r>
            <a:r>
              <a:rPr lang="en-US" dirty="0" smtClean="0">
                <a:latin typeface="Verdana" pitchFamily="34" charset="0"/>
              </a:rPr>
              <a:t> researchers and scientists are reported as research staff along with research faculty.</a:t>
            </a:r>
          </a:p>
          <a:p>
            <a:pPr indent="119063" eaLnBrk="0" hangingPunct="0">
              <a:buSzPct val="75000"/>
              <a:buFont typeface="Arial" pitchFamily="34" charset="0"/>
              <a:buChar char="•"/>
              <a:defRPr/>
            </a:pPr>
            <a:endParaRPr lang="en-US" dirty="0" smtClean="0">
              <a:latin typeface="Verdana" pitchFamily="34" charset="0"/>
            </a:endParaRPr>
          </a:p>
          <a:p>
            <a:pPr indent="119063" eaLnBrk="0" hangingPunct="0">
              <a:buSzPct val="75000"/>
              <a:buFont typeface="Arial" pitchFamily="34" charset="0"/>
              <a:buChar char="•"/>
              <a:defRPr/>
            </a:pPr>
            <a:r>
              <a:rPr lang="en-US" dirty="0" err="1" smtClean="0">
                <a:latin typeface="Verdana" pitchFamily="34" charset="0"/>
              </a:rPr>
              <a:t>Nonfaculty</a:t>
            </a:r>
            <a:r>
              <a:rPr lang="en-US" dirty="0" smtClean="0">
                <a:latin typeface="Verdana" pitchFamily="34" charset="0"/>
              </a:rPr>
              <a:t> extension associates are reported as public service staff along with public service/extension faculty.</a:t>
            </a:r>
          </a:p>
          <a:p>
            <a:pPr indent="119063" eaLnBrk="0" hangingPunct="0">
              <a:buSzPct val="75000"/>
              <a:buFont typeface="Arial" pitchFamily="34" charset="0"/>
              <a:buChar char="•"/>
              <a:defRPr/>
            </a:pPr>
            <a:endParaRPr lang="en-US" dirty="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Otherwise those positions are buried elsewhere.</a:t>
            </a:r>
          </a:p>
          <a:p>
            <a:pPr indent="119063" eaLnBrk="0" hangingPunct="0">
              <a:buSzPct val="75000"/>
              <a:buFont typeface="Arial" pitchFamily="34" charset="0"/>
              <a:buChar char="•"/>
              <a:defRPr/>
            </a:pPr>
            <a:endParaRPr lang="en-US" dirty="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Our </a:t>
            </a:r>
            <a:r>
              <a:rPr lang="en-US" dirty="0" err="1" smtClean="0">
                <a:latin typeface="Verdana" pitchFamily="34" charset="0"/>
              </a:rPr>
              <a:t>Factbook</a:t>
            </a:r>
            <a:r>
              <a:rPr lang="en-US" dirty="0" smtClean="0">
                <a:latin typeface="Verdana" pitchFamily="34" charset="0"/>
              </a:rPr>
              <a:t> doesn’t reflect this change yet. Everyone is used to seeing research faculty and public service faculty, so we haven’t included the </a:t>
            </a:r>
            <a:r>
              <a:rPr lang="en-US" dirty="0" err="1" smtClean="0">
                <a:latin typeface="Verdana" pitchFamily="34" charset="0"/>
              </a:rPr>
              <a:t>nonfaculty</a:t>
            </a:r>
            <a:r>
              <a:rPr lang="en-US" dirty="0" smtClean="0">
                <a:latin typeface="Verdana" pitchFamily="34" charset="0"/>
              </a:rPr>
              <a:t> component yet.</a:t>
            </a:r>
            <a:r>
              <a:rPr lang="en-US" dirty="0">
                <a:latin typeface="Verdana" pitchFamily="34" charset="0"/>
              </a:rPr>
              <a:t/>
            </a:r>
            <a:br>
              <a:rPr lang="en-US" dirty="0">
                <a:latin typeface="Verdana" pitchFamily="34" charset="0"/>
              </a:rPr>
            </a:br>
            <a:r>
              <a:rPr lang="en-US" dirty="0" smtClean="0">
                <a:latin typeface="Verdana" pitchFamily="34" charset="0"/>
              </a:rPr>
              <a:t/>
            </a:r>
            <a:br>
              <a:rPr lang="en-US" dirty="0" smtClean="0">
                <a:latin typeface="Verdana" pitchFamily="34" charset="0"/>
              </a:rPr>
            </a:br>
            <a:endParaRPr lang="en-US" dirty="0">
              <a:latin typeface="Verdana" pitchFamily="34" charset="0"/>
            </a:endParaRPr>
          </a:p>
        </p:txBody>
      </p:sp>
      <p:sp>
        <p:nvSpPr>
          <p:cNvPr id="6" name="TextBox 4"/>
          <p:cNvSpPr txBox="1">
            <a:spLocks noChangeArrowheads="1"/>
          </p:cNvSpPr>
          <p:nvPr/>
        </p:nvSpPr>
        <p:spPr bwMode="auto">
          <a:xfrm>
            <a:off x="457200" y="685800"/>
            <a:ext cx="8382000" cy="476250"/>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Part Two - BEYOND</a:t>
            </a:r>
            <a:endParaRPr lang="en-US" sz="2400" dirty="0">
              <a:solidFill>
                <a:srgbClr val="F4702F"/>
              </a:solidFill>
              <a:latin typeface="Verdana" pitchFamily="34" charset="0"/>
            </a:endParaRPr>
          </a:p>
        </p:txBody>
      </p:sp>
    </p:spTree>
    <p:extLst>
      <p:ext uri="{BB962C8B-B14F-4D97-AF65-F5344CB8AC3E}">
        <p14:creationId xmlns:p14="http://schemas.microsoft.com/office/powerpoint/2010/main" val="351797140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6"/>
          <p:cNvSpPr>
            <a:spLocks noChangeArrowheads="1"/>
          </p:cNvSpPr>
          <p:nvPr/>
        </p:nvSpPr>
        <p:spPr bwMode="auto">
          <a:xfrm>
            <a:off x="457200" y="1371600"/>
            <a:ext cx="8305800" cy="4524315"/>
          </a:xfrm>
          <a:prstGeom prst="rect">
            <a:avLst/>
          </a:prstGeom>
          <a:noFill/>
          <a:ln w="9525">
            <a:noFill/>
            <a:miter lim="800000"/>
            <a:headEnd/>
            <a:tailEnd/>
          </a:ln>
        </p:spPr>
        <p:txBody>
          <a:bodyPr wrap="square">
            <a:spAutoFit/>
          </a:bodyPr>
          <a:lstStyle/>
          <a:p>
            <a:pPr indent="119063" eaLnBrk="0" hangingPunct="0">
              <a:buSzPct val="75000"/>
              <a:buFont typeface="Arial" pitchFamily="34" charset="0"/>
              <a:buChar char="•"/>
              <a:defRPr/>
            </a:pPr>
            <a:r>
              <a:rPr lang="en-US" dirty="0" smtClean="0">
                <a:latin typeface="Verdana" pitchFamily="34" charset="0"/>
              </a:rPr>
              <a:t>Due April 10, 2019</a:t>
            </a:r>
          </a:p>
          <a:p>
            <a:pPr indent="119063" eaLnBrk="0" hangingPunct="0">
              <a:buSzPct val="75000"/>
              <a:buFont typeface="Arial" pitchFamily="34" charset="0"/>
              <a:buChar char="•"/>
              <a:defRPr/>
            </a:pPr>
            <a:endParaRPr lang="en-US" dirty="0" smtClean="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Highly Visible</a:t>
            </a:r>
          </a:p>
          <a:p>
            <a:pPr indent="119063" eaLnBrk="0" hangingPunct="0">
              <a:buSzPct val="75000"/>
              <a:buFont typeface="Arial" pitchFamily="34" charset="0"/>
              <a:buChar char="•"/>
              <a:defRPr/>
            </a:pPr>
            <a:endParaRPr lang="en-US" dirty="0" smtClean="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At the institutional level, appears on:</a:t>
            </a:r>
          </a:p>
          <a:p>
            <a:pPr lvl="1" indent="119063" eaLnBrk="0" hangingPunct="0">
              <a:buSzPct val="75000"/>
              <a:buFont typeface="Arial" pitchFamily="34" charset="0"/>
              <a:buChar char="•"/>
              <a:defRPr/>
            </a:pPr>
            <a:r>
              <a:rPr lang="en-US" dirty="0" smtClean="0">
                <a:latin typeface="Verdana" pitchFamily="34" charset="0"/>
              </a:rPr>
              <a:t>College Navigator Website</a:t>
            </a:r>
          </a:p>
          <a:p>
            <a:pPr lvl="1" indent="119063" eaLnBrk="0" hangingPunct="0">
              <a:buSzPct val="75000"/>
              <a:buFont typeface="Arial" pitchFamily="34" charset="0"/>
              <a:buChar char="•"/>
              <a:defRPr/>
            </a:pPr>
            <a:r>
              <a:rPr lang="en-US" dirty="0" smtClean="0">
                <a:latin typeface="Verdana" pitchFamily="34" charset="0"/>
              </a:rPr>
              <a:t>IPEDS Data Center</a:t>
            </a:r>
          </a:p>
          <a:p>
            <a:pPr lvl="1" indent="119063" eaLnBrk="0" hangingPunct="0">
              <a:buSzPct val="75000"/>
              <a:buFont typeface="Arial" pitchFamily="34" charset="0"/>
              <a:buChar char="•"/>
              <a:defRPr/>
            </a:pPr>
            <a:r>
              <a:rPr lang="en-US" dirty="0" smtClean="0">
                <a:latin typeface="Verdana" pitchFamily="34" charset="0"/>
              </a:rPr>
              <a:t>IPEDS Data Feedback Reports</a:t>
            </a:r>
          </a:p>
          <a:p>
            <a:pPr lvl="1" indent="119063" eaLnBrk="0" hangingPunct="0">
              <a:buSzPct val="75000"/>
              <a:buFont typeface="Arial" pitchFamily="34" charset="0"/>
              <a:buChar char="•"/>
              <a:defRPr/>
            </a:pPr>
            <a:r>
              <a:rPr lang="en-US" dirty="0" smtClean="0">
                <a:latin typeface="Verdana" pitchFamily="34" charset="0"/>
              </a:rPr>
              <a:t>College Affordability and Transparency Website</a:t>
            </a:r>
          </a:p>
          <a:p>
            <a:pPr indent="119063" eaLnBrk="0" hangingPunct="0">
              <a:buSzPct val="75000"/>
              <a:buFont typeface="Arial" pitchFamily="34" charset="0"/>
              <a:buChar char="•"/>
              <a:defRPr/>
            </a:pPr>
            <a:endParaRPr lang="en-US" dirty="0" smtClean="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At the aggregate level, data appears on:</a:t>
            </a:r>
          </a:p>
          <a:p>
            <a:pPr lvl="1" indent="119063" eaLnBrk="0" hangingPunct="0">
              <a:buSzPct val="75000"/>
              <a:buFont typeface="Arial" pitchFamily="34" charset="0"/>
              <a:buChar char="•"/>
              <a:defRPr/>
            </a:pPr>
            <a:r>
              <a:rPr lang="en-US" dirty="0" smtClean="0">
                <a:latin typeface="Verdana" pitchFamily="34" charset="0"/>
              </a:rPr>
              <a:t>IPEDS First Looks</a:t>
            </a:r>
          </a:p>
          <a:p>
            <a:pPr lvl="1" indent="119063" eaLnBrk="0" hangingPunct="0">
              <a:buSzPct val="75000"/>
              <a:buFont typeface="Arial" pitchFamily="34" charset="0"/>
              <a:buChar char="•"/>
              <a:defRPr/>
            </a:pPr>
            <a:r>
              <a:rPr lang="en-US" dirty="0" smtClean="0">
                <a:latin typeface="Verdana" pitchFamily="34" charset="0"/>
              </a:rPr>
              <a:t>IPEDS Table Library</a:t>
            </a:r>
          </a:p>
          <a:p>
            <a:pPr lvl="1" indent="119063" eaLnBrk="0" hangingPunct="0">
              <a:buSzPct val="75000"/>
              <a:buFont typeface="Arial" pitchFamily="34" charset="0"/>
              <a:buChar char="•"/>
              <a:defRPr/>
            </a:pPr>
            <a:r>
              <a:rPr lang="en-US" dirty="0" smtClean="0">
                <a:latin typeface="Verdana" pitchFamily="34" charset="0"/>
              </a:rPr>
              <a:t>IPEDS Data Feedback Reports</a:t>
            </a:r>
          </a:p>
          <a:p>
            <a:pPr lvl="1" indent="119063" eaLnBrk="0" hangingPunct="0">
              <a:buSzPct val="75000"/>
              <a:buFont typeface="Arial" pitchFamily="34" charset="0"/>
              <a:buChar char="•"/>
              <a:defRPr/>
            </a:pPr>
            <a:r>
              <a:rPr lang="en-US" dirty="0" smtClean="0">
                <a:latin typeface="Verdana" pitchFamily="34" charset="0"/>
              </a:rPr>
              <a:t>Digest of Education Statistics</a:t>
            </a:r>
          </a:p>
          <a:p>
            <a:pPr lvl="1" indent="119063" eaLnBrk="0" hangingPunct="0">
              <a:buSzPct val="75000"/>
              <a:buFont typeface="Arial" pitchFamily="34" charset="0"/>
              <a:buChar char="•"/>
              <a:defRPr/>
            </a:pPr>
            <a:r>
              <a:rPr lang="en-US" dirty="0" smtClean="0">
                <a:latin typeface="Verdana" pitchFamily="34" charset="0"/>
              </a:rPr>
              <a:t>Condition of Education</a:t>
            </a:r>
          </a:p>
        </p:txBody>
      </p:sp>
      <p:sp>
        <p:nvSpPr>
          <p:cNvPr id="6" name="TextBox 4"/>
          <p:cNvSpPr txBox="1">
            <a:spLocks noChangeArrowheads="1"/>
          </p:cNvSpPr>
          <p:nvPr/>
        </p:nvSpPr>
        <p:spPr bwMode="auto">
          <a:xfrm>
            <a:off x="457200" y="685800"/>
            <a:ext cx="8382000" cy="476250"/>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IPEDS HR Survey</a:t>
            </a:r>
            <a:endParaRPr lang="en-US" sz="2400" dirty="0">
              <a:solidFill>
                <a:srgbClr val="F4702F"/>
              </a:solidFill>
              <a:latin typeface="Verdana"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6"/>
          <p:cNvSpPr>
            <a:spLocks noChangeArrowheads="1"/>
          </p:cNvSpPr>
          <p:nvPr/>
        </p:nvSpPr>
        <p:spPr bwMode="auto">
          <a:xfrm>
            <a:off x="457200" y="1791592"/>
            <a:ext cx="8305800" cy="3416320"/>
          </a:xfrm>
          <a:prstGeom prst="rect">
            <a:avLst/>
          </a:prstGeom>
          <a:noFill/>
          <a:ln w="9525">
            <a:noFill/>
            <a:miter lim="800000"/>
            <a:headEnd/>
            <a:tailEnd/>
          </a:ln>
        </p:spPr>
        <p:txBody>
          <a:bodyPr wrap="square">
            <a:spAutoFit/>
          </a:bodyPr>
          <a:lstStyle/>
          <a:p>
            <a:pPr indent="119063" eaLnBrk="0" hangingPunct="0">
              <a:buSzPct val="75000"/>
              <a:buFont typeface="Arial" pitchFamily="34" charset="0"/>
              <a:buChar char="•"/>
              <a:defRPr/>
            </a:pPr>
            <a:r>
              <a:rPr lang="en-US" dirty="0" smtClean="0">
                <a:latin typeface="Verdana" pitchFamily="34" charset="0"/>
              </a:rPr>
              <a:t>SOC Code or no SOC Code?</a:t>
            </a:r>
          </a:p>
          <a:p>
            <a:pPr indent="119063" eaLnBrk="0" hangingPunct="0">
              <a:buSzPct val="75000"/>
              <a:buFont typeface="Arial" pitchFamily="34" charset="0"/>
              <a:buChar char="•"/>
              <a:defRPr/>
            </a:pPr>
            <a:endParaRPr lang="en-US" dirty="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Except for faculty, IPEDS groups are tied to SOC codes</a:t>
            </a:r>
            <a:br>
              <a:rPr lang="en-US" dirty="0" smtClean="0">
                <a:latin typeface="Verdana" pitchFamily="34" charset="0"/>
              </a:rPr>
            </a:br>
            <a:r>
              <a:rPr lang="en-US" dirty="0" smtClean="0">
                <a:latin typeface="Verdana" pitchFamily="34" charset="0"/>
              </a:rPr>
              <a:t>(Standard Occupational Classification, last updated in 2018)</a:t>
            </a:r>
          </a:p>
          <a:p>
            <a:pPr indent="119063" eaLnBrk="0" hangingPunct="0">
              <a:buSzPct val="75000"/>
              <a:buFont typeface="Arial" pitchFamily="34" charset="0"/>
              <a:buChar char="•"/>
              <a:defRPr/>
            </a:pPr>
            <a:endParaRPr lang="en-US" dirty="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While this is true, assigning the full six-digit SOC code to each position is not required to complete the survey.</a:t>
            </a:r>
          </a:p>
          <a:p>
            <a:pPr indent="119063" eaLnBrk="0" hangingPunct="0">
              <a:buSzPct val="75000"/>
              <a:buFont typeface="Arial" pitchFamily="34" charset="0"/>
              <a:buChar char="•"/>
              <a:defRPr/>
            </a:pPr>
            <a:endParaRPr lang="en-US" dirty="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The four-digit SOC code is easier to assign and doesn’t take as long, but it’s not as useful for salary surveys.</a:t>
            </a:r>
            <a:endParaRPr lang="en-US" dirty="0" smtClean="0">
              <a:latin typeface="Verdana" pitchFamily="34" charset="0"/>
            </a:endParaRPr>
          </a:p>
          <a:p>
            <a:pPr indent="119063" eaLnBrk="0" hangingPunct="0">
              <a:buSzPct val="75000"/>
              <a:buFont typeface="Arial" pitchFamily="34" charset="0"/>
              <a:buChar char="•"/>
              <a:defRPr/>
            </a:pPr>
            <a:endParaRPr lang="en-US" dirty="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Therefore, while </a:t>
            </a:r>
            <a:r>
              <a:rPr lang="en-US" dirty="0" smtClean="0">
                <a:latin typeface="Verdana" pitchFamily="34" charset="0"/>
              </a:rPr>
              <a:t>the SOC can be used, it’s not required.</a:t>
            </a:r>
            <a:endParaRPr lang="en-US" dirty="0">
              <a:latin typeface="Verdana" pitchFamily="34" charset="0"/>
            </a:endParaRPr>
          </a:p>
        </p:txBody>
      </p:sp>
      <p:sp>
        <p:nvSpPr>
          <p:cNvPr id="6" name="TextBox 4"/>
          <p:cNvSpPr txBox="1">
            <a:spLocks noChangeArrowheads="1"/>
          </p:cNvSpPr>
          <p:nvPr/>
        </p:nvSpPr>
        <p:spPr bwMode="auto">
          <a:xfrm>
            <a:off x="457200" y="685800"/>
            <a:ext cx="8382000" cy="461665"/>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Remaining IPEDS Categories</a:t>
            </a:r>
          </a:p>
        </p:txBody>
      </p:sp>
    </p:spTree>
    <p:extLst>
      <p:ext uri="{BB962C8B-B14F-4D97-AF65-F5344CB8AC3E}">
        <p14:creationId xmlns:p14="http://schemas.microsoft.com/office/powerpoint/2010/main" val="119004313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6"/>
          <p:cNvSpPr>
            <a:spLocks noChangeArrowheads="1"/>
          </p:cNvSpPr>
          <p:nvPr/>
        </p:nvSpPr>
        <p:spPr bwMode="auto">
          <a:xfrm>
            <a:off x="457200" y="1371600"/>
            <a:ext cx="8305800" cy="4385816"/>
          </a:xfrm>
          <a:prstGeom prst="rect">
            <a:avLst/>
          </a:prstGeom>
          <a:noFill/>
          <a:ln w="9525">
            <a:noFill/>
            <a:miter lim="800000"/>
            <a:headEnd/>
            <a:tailEnd/>
          </a:ln>
        </p:spPr>
        <p:txBody>
          <a:bodyPr wrap="square">
            <a:spAutoFit/>
          </a:bodyPr>
          <a:lstStyle/>
          <a:p>
            <a:pPr indent="119063" eaLnBrk="0" hangingPunct="0">
              <a:lnSpc>
                <a:spcPct val="150000"/>
              </a:lnSpc>
              <a:buSzPct val="75000"/>
              <a:buFont typeface="Arial" pitchFamily="34" charset="0"/>
              <a:buChar char="•"/>
              <a:defRPr/>
            </a:pPr>
            <a:r>
              <a:rPr lang="en-US" dirty="0" smtClean="0">
                <a:latin typeface="Verdana" pitchFamily="34" charset="0"/>
              </a:rPr>
              <a:t>Instructional Staff (already discussed)</a:t>
            </a:r>
          </a:p>
          <a:p>
            <a:pPr indent="119063" eaLnBrk="0" hangingPunct="0">
              <a:lnSpc>
                <a:spcPct val="150000"/>
              </a:lnSpc>
              <a:buSzPct val="75000"/>
              <a:buFont typeface="Arial" pitchFamily="34" charset="0"/>
              <a:buChar char="•"/>
              <a:defRPr/>
            </a:pPr>
            <a:r>
              <a:rPr lang="en-US" dirty="0" smtClean="0">
                <a:latin typeface="Verdana" pitchFamily="34" charset="0"/>
              </a:rPr>
              <a:t>Research Staff</a:t>
            </a:r>
          </a:p>
          <a:p>
            <a:pPr indent="119063" eaLnBrk="0" hangingPunct="0">
              <a:lnSpc>
                <a:spcPct val="150000"/>
              </a:lnSpc>
              <a:buSzPct val="75000"/>
              <a:buFont typeface="Arial" pitchFamily="34" charset="0"/>
              <a:buChar char="•"/>
              <a:defRPr/>
            </a:pPr>
            <a:r>
              <a:rPr lang="en-US" dirty="0" smtClean="0">
                <a:latin typeface="Verdana" pitchFamily="34" charset="0"/>
              </a:rPr>
              <a:t>Public Service Staff</a:t>
            </a:r>
          </a:p>
          <a:p>
            <a:pPr indent="119063" eaLnBrk="0" hangingPunct="0">
              <a:lnSpc>
                <a:spcPct val="150000"/>
              </a:lnSpc>
              <a:buSzPct val="75000"/>
              <a:buFont typeface="Arial" pitchFamily="34" charset="0"/>
              <a:buChar char="•"/>
              <a:defRPr/>
            </a:pPr>
            <a:r>
              <a:rPr lang="en-US" dirty="0" smtClean="0">
                <a:latin typeface="Verdana" pitchFamily="34" charset="0"/>
              </a:rPr>
              <a:t>Archivists, Curators and Museum Technicians (25-4010)</a:t>
            </a:r>
          </a:p>
          <a:p>
            <a:pPr indent="119063" eaLnBrk="0" hangingPunct="0">
              <a:lnSpc>
                <a:spcPct val="150000"/>
              </a:lnSpc>
              <a:buSzPct val="75000"/>
              <a:buFont typeface="Arial" pitchFamily="34" charset="0"/>
              <a:buChar char="•"/>
              <a:defRPr/>
            </a:pPr>
            <a:r>
              <a:rPr lang="en-US" dirty="0" smtClean="0">
                <a:latin typeface="Verdana" pitchFamily="34" charset="0"/>
              </a:rPr>
              <a:t>Librarians and Media Collections Specialists (25-4020)</a:t>
            </a:r>
          </a:p>
          <a:p>
            <a:pPr indent="119063" eaLnBrk="0" hangingPunct="0">
              <a:lnSpc>
                <a:spcPct val="150000"/>
              </a:lnSpc>
              <a:buSzPct val="75000"/>
              <a:buFont typeface="Arial" pitchFamily="34" charset="0"/>
              <a:buChar char="•"/>
              <a:defRPr/>
            </a:pPr>
            <a:r>
              <a:rPr lang="en-US" dirty="0" smtClean="0">
                <a:latin typeface="Verdana" pitchFamily="34" charset="0"/>
              </a:rPr>
              <a:t>Library Technicians (25-4030)</a:t>
            </a:r>
          </a:p>
          <a:p>
            <a:pPr indent="119063" eaLnBrk="0" hangingPunct="0">
              <a:lnSpc>
                <a:spcPct val="150000"/>
              </a:lnSpc>
              <a:buSzPct val="75000"/>
              <a:buFont typeface="Arial" pitchFamily="34" charset="0"/>
              <a:buChar char="•"/>
              <a:defRPr/>
            </a:pPr>
            <a:r>
              <a:rPr lang="en-US" dirty="0" smtClean="0">
                <a:latin typeface="Verdana" pitchFamily="34" charset="0"/>
              </a:rPr>
              <a:t>Student and Academic Affairs and Other Education Services</a:t>
            </a:r>
          </a:p>
          <a:p>
            <a:pPr lvl="1" indent="119063" eaLnBrk="0" hangingPunct="0">
              <a:buSzPct val="75000"/>
              <a:buFont typeface="Arial" pitchFamily="34" charset="0"/>
              <a:buChar char="•"/>
              <a:defRPr/>
            </a:pPr>
            <a:r>
              <a:rPr lang="en-US" dirty="0" smtClean="0">
                <a:latin typeface="Verdana" pitchFamily="34" charset="0"/>
              </a:rPr>
              <a:t>25-2000-Preschool, elementary, middle, secondary, special education teachers</a:t>
            </a:r>
            <a:endParaRPr lang="en-US" dirty="0" smtClean="0">
              <a:latin typeface="Verdana" pitchFamily="34" charset="0"/>
            </a:endParaRPr>
          </a:p>
          <a:p>
            <a:pPr lvl="1" indent="119063" eaLnBrk="0" hangingPunct="0">
              <a:buSzPct val="75000"/>
              <a:buFont typeface="Arial" pitchFamily="34" charset="0"/>
              <a:buChar char="•"/>
              <a:defRPr/>
            </a:pPr>
            <a:r>
              <a:rPr lang="en-US" dirty="0" smtClean="0">
                <a:latin typeface="Verdana" pitchFamily="34" charset="0"/>
              </a:rPr>
              <a:t>25-3000-Other teachers and instructors</a:t>
            </a:r>
            <a:endParaRPr lang="en-US" dirty="0" smtClean="0">
              <a:latin typeface="Verdana" pitchFamily="34" charset="0"/>
            </a:endParaRPr>
          </a:p>
          <a:p>
            <a:pPr lvl="1" indent="119063" eaLnBrk="0" hangingPunct="0">
              <a:buSzPct val="75000"/>
              <a:buFont typeface="Arial" pitchFamily="34" charset="0"/>
              <a:buChar char="•"/>
              <a:defRPr/>
            </a:pPr>
            <a:r>
              <a:rPr lang="en-US" dirty="0" smtClean="0">
                <a:latin typeface="Verdana" pitchFamily="34" charset="0"/>
              </a:rPr>
              <a:t>25-9000-Other educational, instruction, and library occupations</a:t>
            </a:r>
            <a:endParaRPr lang="en-US" dirty="0" smtClean="0">
              <a:latin typeface="Verdana" pitchFamily="34" charset="0"/>
            </a:endParaRPr>
          </a:p>
          <a:p>
            <a:pPr lvl="1" indent="119063" eaLnBrk="0" hangingPunct="0">
              <a:buSzPct val="75000"/>
              <a:buFont typeface="Arial" pitchFamily="34" charset="0"/>
              <a:buChar char="•"/>
              <a:defRPr/>
            </a:pPr>
            <a:endParaRPr lang="en-US" dirty="0" smtClean="0">
              <a:latin typeface="Verdana" pitchFamily="34" charset="0"/>
            </a:endParaRPr>
          </a:p>
        </p:txBody>
      </p:sp>
      <p:sp>
        <p:nvSpPr>
          <p:cNvPr id="6" name="TextBox 4"/>
          <p:cNvSpPr txBox="1">
            <a:spLocks noChangeArrowheads="1"/>
          </p:cNvSpPr>
          <p:nvPr/>
        </p:nvSpPr>
        <p:spPr bwMode="auto">
          <a:xfrm>
            <a:off x="457200" y="685800"/>
            <a:ext cx="8382000" cy="461665"/>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Other Categories - University focused</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6"/>
          <p:cNvSpPr>
            <a:spLocks noChangeArrowheads="1"/>
          </p:cNvSpPr>
          <p:nvPr/>
        </p:nvSpPr>
        <p:spPr bwMode="auto">
          <a:xfrm>
            <a:off x="457200" y="1371600"/>
            <a:ext cx="8305800" cy="4662815"/>
          </a:xfrm>
          <a:prstGeom prst="rect">
            <a:avLst/>
          </a:prstGeom>
          <a:noFill/>
          <a:ln w="9525">
            <a:noFill/>
            <a:miter lim="800000"/>
            <a:headEnd/>
            <a:tailEnd/>
          </a:ln>
        </p:spPr>
        <p:txBody>
          <a:bodyPr wrap="square">
            <a:spAutoFit/>
          </a:bodyPr>
          <a:lstStyle/>
          <a:p>
            <a:pPr indent="119063" eaLnBrk="0" hangingPunct="0">
              <a:lnSpc>
                <a:spcPct val="150000"/>
              </a:lnSpc>
              <a:buSzPct val="75000"/>
              <a:buFont typeface="Arial" pitchFamily="34" charset="0"/>
              <a:buChar char="•"/>
              <a:defRPr/>
            </a:pPr>
            <a:r>
              <a:rPr lang="en-US" dirty="0" smtClean="0">
                <a:latin typeface="Verdana" pitchFamily="34" charset="0"/>
              </a:rPr>
              <a:t>Management Occupations 11-0000</a:t>
            </a:r>
          </a:p>
          <a:p>
            <a:pPr indent="119063" eaLnBrk="0" hangingPunct="0">
              <a:lnSpc>
                <a:spcPct val="150000"/>
              </a:lnSpc>
              <a:buSzPct val="75000"/>
              <a:buFont typeface="Arial" pitchFamily="34" charset="0"/>
              <a:buChar char="•"/>
              <a:defRPr/>
            </a:pPr>
            <a:r>
              <a:rPr lang="en-US" dirty="0" smtClean="0">
                <a:latin typeface="Verdana" pitchFamily="34" charset="0"/>
              </a:rPr>
              <a:t>Business and Financial Operations 13-0000</a:t>
            </a:r>
          </a:p>
          <a:p>
            <a:pPr indent="119063" eaLnBrk="0" hangingPunct="0">
              <a:lnSpc>
                <a:spcPct val="150000"/>
              </a:lnSpc>
              <a:buSzPct val="75000"/>
              <a:buFont typeface="Arial" pitchFamily="34" charset="0"/>
              <a:buChar char="•"/>
              <a:defRPr/>
            </a:pPr>
            <a:r>
              <a:rPr lang="en-US" dirty="0" smtClean="0">
                <a:latin typeface="Verdana" pitchFamily="34" charset="0"/>
              </a:rPr>
              <a:t>Computer, </a:t>
            </a:r>
            <a:r>
              <a:rPr lang="en-US" dirty="0" smtClean="0">
                <a:latin typeface="Verdana" pitchFamily="34" charset="0"/>
              </a:rPr>
              <a:t>Engineering, </a:t>
            </a:r>
            <a:r>
              <a:rPr lang="en-US" dirty="0" smtClean="0">
                <a:latin typeface="Verdana" pitchFamily="34" charset="0"/>
              </a:rPr>
              <a:t>and Science Occupations </a:t>
            </a:r>
          </a:p>
          <a:p>
            <a:pPr lvl="1" indent="119063" eaLnBrk="0" hangingPunct="0">
              <a:buSzPct val="75000"/>
              <a:buFont typeface="Arial" pitchFamily="34" charset="0"/>
              <a:buChar char="•"/>
              <a:defRPr/>
            </a:pPr>
            <a:r>
              <a:rPr lang="en-US" dirty="0" smtClean="0">
                <a:latin typeface="Verdana" pitchFamily="34" charset="0"/>
              </a:rPr>
              <a:t>15-0000-Computer and mathematical occupations</a:t>
            </a:r>
            <a:endParaRPr lang="en-US" dirty="0" smtClean="0">
              <a:latin typeface="Verdana" pitchFamily="34" charset="0"/>
            </a:endParaRPr>
          </a:p>
          <a:p>
            <a:pPr lvl="1" indent="119063" eaLnBrk="0" hangingPunct="0">
              <a:buSzPct val="75000"/>
              <a:buFont typeface="Arial" pitchFamily="34" charset="0"/>
              <a:buChar char="•"/>
              <a:defRPr/>
            </a:pPr>
            <a:r>
              <a:rPr lang="en-US" dirty="0" smtClean="0">
                <a:latin typeface="Verdana" pitchFamily="34" charset="0"/>
              </a:rPr>
              <a:t>17-0000-Architecture and engineering occupations</a:t>
            </a:r>
          </a:p>
          <a:p>
            <a:pPr lvl="1" indent="119063" eaLnBrk="0" hangingPunct="0">
              <a:buSzPct val="75000"/>
              <a:buFont typeface="Arial" pitchFamily="34" charset="0"/>
              <a:buChar char="•"/>
              <a:defRPr/>
            </a:pPr>
            <a:r>
              <a:rPr lang="en-US" dirty="0" smtClean="0">
                <a:latin typeface="Verdana" pitchFamily="34" charset="0"/>
              </a:rPr>
              <a:t>19-0000-Life, physical, and social science occupations</a:t>
            </a:r>
            <a:br>
              <a:rPr lang="en-US" dirty="0" smtClean="0">
                <a:latin typeface="Verdana" pitchFamily="34" charset="0"/>
              </a:rPr>
            </a:br>
            <a:endParaRPr lang="en-US" dirty="0" smtClean="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Community, Social Service, </a:t>
            </a:r>
            <a:r>
              <a:rPr lang="en-US" dirty="0" smtClean="0">
                <a:latin typeface="Verdana" pitchFamily="34" charset="0"/>
              </a:rPr>
              <a:t>Legal, </a:t>
            </a:r>
            <a:r>
              <a:rPr lang="en-US" dirty="0" smtClean="0">
                <a:latin typeface="Verdana" pitchFamily="34" charset="0"/>
              </a:rPr>
              <a:t>Arts, Design, Entertainment, </a:t>
            </a:r>
            <a:r>
              <a:rPr lang="en-US" dirty="0" smtClean="0">
                <a:latin typeface="Verdana" pitchFamily="34" charset="0"/>
              </a:rPr>
              <a:t>Sports, </a:t>
            </a:r>
            <a:r>
              <a:rPr lang="en-US" dirty="0" smtClean="0">
                <a:latin typeface="Verdana" pitchFamily="34" charset="0"/>
              </a:rPr>
              <a:t>and Media Occupations</a:t>
            </a:r>
          </a:p>
          <a:p>
            <a:pPr lvl="1" indent="119063" eaLnBrk="0" hangingPunct="0">
              <a:buSzPct val="75000"/>
              <a:buFont typeface="Arial" pitchFamily="34" charset="0"/>
              <a:buChar char="•"/>
              <a:defRPr/>
            </a:pPr>
            <a:r>
              <a:rPr lang="en-US" dirty="0" smtClean="0">
                <a:latin typeface="Verdana" pitchFamily="34" charset="0"/>
              </a:rPr>
              <a:t>21-0000-Community and social service occupations</a:t>
            </a:r>
            <a:endParaRPr lang="en-US" dirty="0" smtClean="0">
              <a:latin typeface="Verdana" pitchFamily="34" charset="0"/>
            </a:endParaRPr>
          </a:p>
          <a:p>
            <a:pPr lvl="1" indent="119063" eaLnBrk="0" hangingPunct="0">
              <a:buSzPct val="75000"/>
              <a:buFont typeface="Arial" pitchFamily="34" charset="0"/>
              <a:buChar char="•"/>
              <a:defRPr/>
            </a:pPr>
            <a:r>
              <a:rPr lang="en-US" dirty="0" smtClean="0">
                <a:latin typeface="Verdana" pitchFamily="34" charset="0"/>
              </a:rPr>
              <a:t>23-0000-Legal occupations</a:t>
            </a:r>
            <a:endParaRPr lang="en-US" dirty="0" smtClean="0">
              <a:latin typeface="Verdana" pitchFamily="34" charset="0"/>
            </a:endParaRPr>
          </a:p>
          <a:p>
            <a:pPr lvl="1" indent="119063" eaLnBrk="0" hangingPunct="0">
              <a:buSzPct val="75000"/>
              <a:buFont typeface="Arial" pitchFamily="34" charset="0"/>
              <a:buChar char="•"/>
              <a:defRPr/>
            </a:pPr>
            <a:r>
              <a:rPr lang="en-US" dirty="0" smtClean="0">
                <a:latin typeface="Verdana" pitchFamily="34" charset="0"/>
              </a:rPr>
              <a:t>27-0000-Arts, Design, Entertainment, Sports, and Media Occupations</a:t>
            </a:r>
            <a:endParaRPr lang="en-US" dirty="0" smtClean="0">
              <a:latin typeface="Verdana" pitchFamily="34" charset="0"/>
            </a:endParaRPr>
          </a:p>
          <a:p>
            <a:pPr lvl="1" eaLnBrk="0" hangingPunct="0">
              <a:buSzPct val="75000"/>
              <a:defRPr/>
            </a:pPr>
            <a:endParaRPr lang="en-US" dirty="0" smtClean="0">
              <a:latin typeface="Verdana" pitchFamily="34" charset="0"/>
            </a:endParaRPr>
          </a:p>
          <a:p>
            <a:pPr lvl="1" indent="119063" eaLnBrk="0" hangingPunct="0">
              <a:buSzPct val="75000"/>
              <a:buFont typeface="Arial" pitchFamily="34" charset="0"/>
              <a:buChar char="•"/>
              <a:defRPr/>
            </a:pPr>
            <a:endParaRPr lang="en-US" dirty="0" smtClean="0">
              <a:latin typeface="Verdana" pitchFamily="34" charset="0"/>
            </a:endParaRPr>
          </a:p>
        </p:txBody>
      </p:sp>
      <p:sp>
        <p:nvSpPr>
          <p:cNvPr id="6" name="TextBox 4"/>
          <p:cNvSpPr txBox="1">
            <a:spLocks noChangeArrowheads="1"/>
          </p:cNvSpPr>
          <p:nvPr/>
        </p:nvSpPr>
        <p:spPr bwMode="auto">
          <a:xfrm>
            <a:off x="457200" y="685800"/>
            <a:ext cx="8382000" cy="461665"/>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Other Categories – Business Focused</a:t>
            </a:r>
          </a:p>
        </p:txBody>
      </p:sp>
    </p:spTree>
    <p:extLst>
      <p:ext uri="{BB962C8B-B14F-4D97-AF65-F5344CB8AC3E}">
        <p14:creationId xmlns:p14="http://schemas.microsoft.com/office/powerpoint/2010/main" val="63494531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6"/>
          <p:cNvSpPr>
            <a:spLocks noChangeArrowheads="1"/>
          </p:cNvSpPr>
          <p:nvPr/>
        </p:nvSpPr>
        <p:spPr bwMode="auto">
          <a:xfrm>
            <a:off x="457200" y="1371600"/>
            <a:ext cx="8305800" cy="5355312"/>
          </a:xfrm>
          <a:prstGeom prst="rect">
            <a:avLst/>
          </a:prstGeom>
          <a:noFill/>
          <a:ln w="9525">
            <a:noFill/>
            <a:miter lim="800000"/>
            <a:headEnd/>
            <a:tailEnd/>
          </a:ln>
        </p:spPr>
        <p:txBody>
          <a:bodyPr wrap="square">
            <a:spAutoFit/>
          </a:bodyPr>
          <a:lstStyle/>
          <a:p>
            <a:pPr indent="119063" eaLnBrk="0" hangingPunct="0">
              <a:lnSpc>
                <a:spcPct val="150000"/>
              </a:lnSpc>
              <a:buSzPct val="75000"/>
              <a:buFont typeface="Arial" pitchFamily="34" charset="0"/>
              <a:buChar char="•"/>
              <a:defRPr/>
            </a:pPr>
            <a:r>
              <a:rPr lang="en-US" dirty="0" smtClean="0">
                <a:latin typeface="Verdana" pitchFamily="34" charset="0"/>
              </a:rPr>
              <a:t>Healthcare Practitioners and Technical Occupations 29-0000</a:t>
            </a:r>
          </a:p>
          <a:p>
            <a:pPr indent="119063" eaLnBrk="0" hangingPunct="0">
              <a:buSzPct val="75000"/>
              <a:buFont typeface="Arial" pitchFamily="34" charset="0"/>
              <a:buChar char="•"/>
              <a:defRPr/>
            </a:pPr>
            <a:r>
              <a:rPr lang="en-US" dirty="0" smtClean="0">
                <a:latin typeface="Verdana" pitchFamily="34" charset="0"/>
              </a:rPr>
              <a:t>Service Occupations </a:t>
            </a:r>
          </a:p>
          <a:p>
            <a:pPr lvl="1" indent="119063" eaLnBrk="0" hangingPunct="0">
              <a:buSzPct val="75000"/>
              <a:buFont typeface="Arial" pitchFamily="34" charset="0"/>
              <a:buChar char="•"/>
              <a:defRPr/>
            </a:pPr>
            <a:r>
              <a:rPr lang="en-US" dirty="0" smtClean="0">
                <a:latin typeface="Verdana" pitchFamily="34" charset="0"/>
              </a:rPr>
              <a:t>31-0000-Healthcare support occupations</a:t>
            </a:r>
            <a:endParaRPr lang="en-US" dirty="0" smtClean="0">
              <a:latin typeface="Verdana" pitchFamily="34" charset="0"/>
            </a:endParaRPr>
          </a:p>
          <a:p>
            <a:pPr lvl="1" indent="119063" eaLnBrk="0" hangingPunct="0">
              <a:buSzPct val="75000"/>
              <a:buFont typeface="Arial" pitchFamily="34" charset="0"/>
              <a:buChar char="•"/>
              <a:defRPr/>
            </a:pPr>
            <a:r>
              <a:rPr lang="en-US" dirty="0" smtClean="0">
                <a:latin typeface="Verdana" pitchFamily="34" charset="0"/>
              </a:rPr>
              <a:t>33-0000-Protective service occupations</a:t>
            </a:r>
            <a:endParaRPr lang="en-US" dirty="0" smtClean="0">
              <a:latin typeface="Verdana" pitchFamily="34" charset="0"/>
            </a:endParaRPr>
          </a:p>
          <a:p>
            <a:pPr lvl="1" indent="119063" eaLnBrk="0" hangingPunct="0">
              <a:buSzPct val="75000"/>
              <a:buFont typeface="Arial" pitchFamily="34" charset="0"/>
              <a:buChar char="•"/>
              <a:defRPr/>
            </a:pPr>
            <a:r>
              <a:rPr lang="en-US" dirty="0" smtClean="0">
                <a:latin typeface="Verdana" pitchFamily="34" charset="0"/>
              </a:rPr>
              <a:t>35-0000-Food preparation and serving related occupations</a:t>
            </a:r>
            <a:endParaRPr lang="en-US" dirty="0" smtClean="0">
              <a:latin typeface="Verdana" pitchFamily="34" charset="0"/>
            </a:endParaRPr>
          </a:p>
          <a:p>
            <a:pPr lvl="1" indent="119063" eaLnBrk="0" hangingPunct="0">
              <a:buSzPct val="75000"/>
              <a:buFont typeface="Arial" pitchFamily="34" charset="0"/>
              <a:buChar char="•"/>
              <a:defRPr/>
            </a:pPr>
            <a:r>
              <a:rPr lang="en-US" dirty="0" smtClean="0">
                <a:latin typeface="Verdana" pitchFamily="34" charset="0"/>
              </a:rPr>
              <a:t>37-0000-Building and grounds cleaning and maintenance occupations</a:t>
            </a:r>
            <a:endParaRPr lang="en-US" dirty="0" smtClean="0">
              <a:latin typeface="Verdana" pitchFamily="34" charset="0"/>
            </a:endParaRPr>
          </a:p>
          <a:p>
            <a:pPr lvl="1" indent="119063" eaLnBrk="0" hangingPunct="0">
              <a:buSzPct val="75000"/>
              <a:buFont typeface="Arial" pitchFamily="34" charset="0"/>
              <a:buChar char="•"/>
              <a:defRPr/>
            </a:pPr>
            <a:r>
              <a:rPr lang="en-US" dirty="0" smtClean="0">
                <a:latin typeface="Verdana" pitchFamily="34" charset="0"/>
              </a:rPr>
              <a:t>39-0000-Personal care and service occupations</a:t>
            </a:r>
            <a:endParaRPr lang="en-US" dirty="0" smtClean="0">
              <a:latin typeface="Verdana" pitchFamily="34" charset="0"/>
            </a:endParaRPr>
          </a:p>
          <a:p>
            <a:pPr indent="119063" eaLnBrk="0" hangingPunct="0">
              <a:lnSpc>
                <a:spcPct val="150000"/>
              </a:lnSpc>
              <a:buSzPct val="75000"/>
              <a:buFont typeface="Arial" pitchFamily="34" charset="0"/>
              <a:buChar char="•"/>
              <a:defRPr/>
            </a:pPr>
            <a:r>
              <a:rPr lang="en-US" dirty="0" smtClean="0">
                <a:latin typeface="Verdana" pitchFamily="34" charset="0"/>
              </a:rPr>
              <a:t>Sales and Related Occupations 41-0000</a:t>
            </a:r>
          </a:p>
          <a:p>
            <a:pPr indent="119063" eaLnBrk="0" hangingPunct="0">
              <a:lnSpc>
                <a:spcPct val="150000"/>
              </a:lnSpc>
              <a:buSzPct val="75000"/>
              <a:buFont typeface="Arial" pitchFamily="34" charset="0"/>
              <a:buChar char="•"/>
              <a:defRPr/>
            </a:pPr>
            <a:r>
              <a:rPr lang="en-US" dirty="0" smtClean="0">
                <a:latin typeface="Verdana" pitchFamily="34" charset="0"/>
              </a:rPr>
              <a:t>Office and Administrative Support Occupations 43—0000</a:t>
            </a:r>
          </a:p>
          <a:p>
            <a:pPr indent="119063" eaLnBrk="0" hangingPunct="0">
              <a:buSzPct val="75000"/>
              <a:buFont typeface="Arial" pitchFamily="34" charset="0"/>
              <a:buChar char="•"/>
              <a:defRPr/>
            </a:pPr>
            <a:r>
              <a:rPr lang="en-US" dirty="0" smtClean="0">
                <a:latin typeface="Verdana" pitchFamily="34" charset="0"/>
              </a:rPr>
              <a:t>Natural Resources, Construction, and Maintenance Occupations</a:t>
            </a:r>
          </a:p>
          <a:p>
            <a:pPr lvl="1" indent="119063" eaLnBrk="0" hangingPunct="0">
              <a:buSzPct val="75000"/>
              <a:buFont typeface="Arial" pitchFamily="34" charset="0"/>
              <a:buChar char="•"/>
              <a:defRPr/>
            </a:pPr>
            <a:r>
              <a:rPr lang="en-US" dirty="0" smtClean="0">
                <a:latin typeface="Verdana" pitchFamily="34" charset="0"/>
              </a:rPr>
              <a:t>45-0000-Farming, fishing, and forestry occupations</a:t>
            </a:r>
            <a:endParaRPr lang="en-US" dirty="0" smtClean="0">
              <a:latin typeface="Verdana" pitchFamily="34" charset="0"/>
            </a:endParaRPr>
          </a:p>
          <a:p>
            <a:pPr lvl="1" indent="119063" eaLnBrk="0" hangingPunct="0">
              <a:buSzPct val="75000"/>
              <a:buFont typeface="Arial" pitchFamily="34" charset="0"/>
              <a:buChar char="•"/>
              <a:defRPr/>
            </a:pPr>
            <a:r>
              <a:rPr lang="en-US" dirty="0" smtClean="0">
                <a:latin typeface="Verdana" pitchFamily="34" charset="0"/>
              </a:rPr>
              <a:t>47-0000-Construction and extraction occupations</a:t>
            </a:r>
            <a:endParaRPr lang="en-US" dirty="0" smtClean="0">
              <a:latin typeface="Verdana" pitchFamily="34" charset="0"/>
            </a:endParaRPr>
          </a:p>
          <a:p>
            <a:pPr lvl="1" indent="119063" eaLnBrk="0" hangingPunct="0">
              <a:buSzPct val="75000"/>
              <a:buFont typeface="Arial" pitchFamily="34" charset="0"/>
              <a:buChar char="•"/>
              <a:defRPr/>
            </a:pPr>
            <a:r>
              <a:rPr lang="en-US" dirty="0" smtClean="0">
                <a:latin typeface="Verdana" pitchFamily="34" charset="0"/>
              </a:rPr>
              <a:t>49-0000-Installation, maintenance, and repair occupations</a:t>
            </a:r>
            <a:endParaRPr lang="en-US" dirty="0" smtClean="0">
              <a:latin typeface="Verdana" pitchFamily="34" charset="0"/>
            </a:endParaRPr>
          </a:p>
          <a:p>
            <a:pPr indent="119063" eaLnBrk="0" hangingPunct="0">
              <a:lnSpc>
                <a:spcPct val="150000"/>
              </a:lnSpc>
              <a:buSzPct val="75000"/>
              <a:buFont typeface="Arial" pitchFamily="34" charset="0"/>
              <a:buChar char="•"/>
              <a:defRPr/>
            </a:pPr>
            <a:r>
              <a:rPr lang="en-US" dirty="0" smtClean="0">
                <a:latin typeface="Verdana" pitchFamily="34" charset="0"/>
              </a:rPr>
              <a:t>Production, Transportation, and Material Moving Occupations </a:t>
            </a:r>
          </a:p>
          <a:p>
            <a:pPr lvl="1" indent="119063" eaLnBrk="0" hangingPunct="0">
              <a:buSzPct val="75000"/>
              <a:buFont typeface="Arial" pitchFamily="34" charset="0"/>
              <a:buChar char="•"/>
              <a:defRPr/>
            </a:pPr>
            <a:r>
              <a:rPr lang="en-US" dirty="0" smtClean="0">
                <a:latin typeface="Verdana" pitchFamily="34" charset="0"/>
              </a:rPr>
              <a:t>51-0000-Production occupations</a:t>
            </a:r>
            <a:endParaRPr lang="en-US" dirty="0" smtClean="0">
              <a:latin typeface="Verdana" pitchFamily="34" charset="0"/>
            </a:endParaRPr>
          </a:p>
          <a:p>
            <a:pPr lvl="1" indent="119063" eaLnBrk="0" hangingPunct="0">
              <a:buSzPct val="75000"/>
              <a:buFont typeface="Arial" pitchFamily="34" charset="0"/>
              <a:buChar char="•"/>
              <a:defRPr/>
            </a:pPr>
            <a:r>
              <a:rPr lang="en-US" dirty="0" smtClean="0">
                <a:latin typeface="Verdana" pitchFamily="34" charset="0"/>
              </a:rPr>
              <a:t>53-0000-Transportation and material moving occupations</a:t>
            </a:r>
            <a:endParaRPr lang="en-US" dirty="0" smtClean="0">
              <a:latin typeface="Verdana" pitchFamily="34" charset="0"/>
            </a:endParaRPr>
          </a:p>
        </p:txBody>
      </p:sp>
      <p:sp>
        <p:nvSpPr>
          <p:cNvPr id="6" name="TextBox 4"/>
          <p:cNvSpPr txBox="1">
            <a:spLocks noChangeArrowheads="1"/>
          </p:cNvSpPr>
          <p:nvPr/>
        </p:nvSpPr>
        <p:spPr bwMode="auto">
          <a:xfrm>
            <a:off x="457200" y="685800"/>
            <a:ext cx="8382000" cy="461665"/>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Other Categories – Operations</a:t>
            </a:r>
          </a:p>
        </p:txBody>
      </p:sp>
    </p:spTree>
    <p:extLst>
      <p:ext uri="{BB962C8B-B14F-4D97-AF65-F5344CB8AC3E}">
        <p14:creationId xmlns:p14="http://schemas.microsoft.com/office/powerpoint/2010/main" val="4191657074"/>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6"/>
          <p:cNvSpPr>
            <a:spLocks noChangeArrowheads="1"/>
          </p:cNvSpPr>
          <p:nvPr/>
        </p:nvSpPr>
        <p:spPr bwMode="auto">
          <a:xfrm>
            <a:off x="457200" y="1371600"/>
            <a:ext cx="8305800" cy="5632311"/>
          </a:xfrm>
          <a:prstGeom prst="rect">
            <a:avLst/>
          </a:prstGeom>
          <a:noFill/>
          <a:ln w="9525">
            <a:noFill/>
            <a:miter lim="800000"/>
            <a:headEnd/>
            <a:tailEnd/>
          </a:ln>
        </p:spPr>
        <p:txBody>
          <a:bodyPr wrap="square">
            <a:spAutoFit/>
          </a:bodyPr>
          <a:lstStyle/>
          <a:p>
            <a:pPr indent="119063" eaLnBrk="0" hangingPunct="0">
              <a:buSzPct val="75000"/>
              <a:buFont typeface="Arial" pitchFamily="34" charset="0"/>
              <a:buChar char="•"/>
              <a:defRPr/>
            </a:pPr>
            <a:r>
              <a:rPr lang="en-US" dirty="0" smtClean="0">
                <a:latin typeface="Verdana" pitchFamily="34" charset="0"/>
              </a:rPr>
              <a:t>Salary outlays for instructional faculty are based on months worked and faculty rank.</a:t>
            </a:r>
            <a:br>
              <a:rPr lang="en-US" dirty="0" smtClean="0">
                <a:latin typeface="Verdana" pitchFamily="34" charset="0"/>
              </a:rPr>
            </a:br>
            <a:endParaRPr lang="en-US" dirty="0" smtClean="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Salary outlays for other groups are totals only.</a:t>
            </a:r>
            <a:br>
              <a:rPr lang="en-US" dirty="0" smtClean="0">
                <a:latin typeface="Verdana" pitchFamily="34" charset="0"/>
              </a:rPr>
            </a:br>
            <a:endParaRPr lang="en-US" dirty="0" smtClean="0">
              <a:latin typeface="Verdana" pitchFamily="34" charset="0"/>
            </a:endParaRPr>
          </a:p>
          <a:p>
            <a:pPr indent="119063" eaLnBrk="0" hangingPunct="0">
              <a:buSzPct val="75000"/>
              <a:buFont typeface="Arial" pitchFamily="34" charset="0"/>
              <a:buChar char="•"/>
              <a:defRPr/>
            </a:pPr>
            <a:r>
              <a:rPr lang="en-US" dirty="0">
                <a:latin typeface="Verdana" pitchFamily="34" charset="0"/>
              </a:rPr>
              <a:t>Counts of part-time employees are collected in the same framework</a:t>
            </a:r>
            <a:r>
              <a:rPr lang="en-US" dirty="0" smtClean="0">
                <a:latin typeface="Verdana" pitchFamily="34" charset="0"/>
              </a:rPr>
              <a:t>.</a:t>
            </a:r>
            <a:br>
              <a:rPr lang="en-US" dirty="0" smtClean="0">
                <a:latin typeface="Verdana" pitchFamily="34" charset="0"/>
              </a:rPr>
            </a:br>
            <a:endParaRPr lang="en-US" dirty="0" smtClean="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Graduate student employees are grouped into teaching, research, and all others.</a:t>
            </a:r>
            <a:br>
              <a:rPr lang="en-US" dirty="0" smtClean="0">
                <a:latin typeface="Verdana" pitchFamily="34" charset="0"/>
              </a:rPr>
            </a:br>
            <a:endParaRPr lang="en-US" dirty="0" smtClean="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Newly hired:</a:t>
            </a:r>
          </a:p>
          <a:p>
            <a:pPr lvl="1" indent="119063" eaLnBrk="0" hangingPunct="0">
              <a:buSzPct val="75000"/>
              <a:buFont typeface="Arial" pitchFamily="34" charset="0"/>
              <a:buChar char="•"/>
              <a:defRPr/>
            </a:pPr>
            <a:r>
              <a:rPr lang="en-US" dirty="0" smtClean="0">
                <a:latin typeface="Verdana" pitchFamily="34" charset="0"/>
              </a:rPr>
              <a:t>Includes new hires into full-time regular/permanent positions. </a:t>
            </a:r>
          </a:p>
          <a:p>
            <a:pPr lvl="1" indent="119063" eaLnBrk="0" hangingPunct="0">
              <a:buSzPct val="75000"/>
              <a:buFont typeface="Arial" pitchFamily="34" charset="0"/>
              <a:buChar char="•"/>
              <a:defRPr/>
            </a:pPr>
            <a:r>
              <a:rPr lang="en-US" dirty="0" smtClean="0">
                <a:latin typeface="Verdana" pitchFamily="34" charset="0"/>
              </a:rPr>
              <a:t>If someone went from p-t to f-t they would count as a new hire.</a:t>
            </a:r>
          </a:p>
          <a:p>
            <a:pPr lvl="1" indent="119063" eaLnBrk="0" hangingPunct="0">
              <a:buSzPct val="75000"/>
              <a:buFont typeface="Arial" pitchFamily="34" charset="0"/>
              <a:buChar char="•"/>
              <a:defRPr/>
            </a:pPr>
            <a:r>
              <a:rPr lang="en-US" dirty="0" smtClean="0">
                <a:latin typeface="Verdana" pitchFamily="34" charset="0"/>
              </a:rPr>
              <a:t>If someone went from temporary full-time to regular full-time they would count as a new hire.</a:t>
            </a:r>
          </a:p>
          <a:p>
            <a:pPr lvl="1" indent="119063" eaLnBrk="0" hangingPunct="0">
              <a:buSzPct val="75000"/>
              <a:buFont typeface="Arial" pitchFamily="34" charset="0"/>
              <a:buChar char="•"/>
              <a:defRPr/>
            </a:pPr>
            <a:r>
              <a:rPr lang="en-US" dirty="0" smtClean="0">
                <a:latin typeface="Verdana" pitchFamily="34" charset="0"/>
              </a:rPr>
              <a:t>If someone was hired into a full-time regular position and they left in the same period (within that year) </a:t>
            </a:r>
          </a:p>
          <a:p>
            <a:pPr lvl="1" indent="119063" eaLnBrk="0" hangingPunct="0">
              <a:buSzPct val="75000"/>
              <a:buFont typeface="Arial" pitchFamily="34" charset="0"/>
              <a:buChar char="•"/>
              <a:defRPr/>
            </a:pPr>
            <a:r>
              <a:rPr lang="en-US" dirty="0" smtClean="0">
                <a:latin typeface="Verdana" pitchFamily="34" charset="0"/>
              </a:rPr>
              <a:t>Uses the same categories</a:t>
            </a:r>
          </a:p>
          <a:p>
            <a:pPr eaLnBrk="0" hangingPunct="0">
              <a:buSzPct val="75000"/>
              <a:defRPr/>
            </a:pPr>
            <a:endParaRPr lang="en-US" dirty="0">
              <a:latin typeface="Verdana" pitchFamily="34" charset="0"/>
            </a:endParaRPr>
          </a:p>
          <a:p>
            <a:pPr indent="119063" eaLnBrk="0" hangingPunct="0">
              <a:buSzPct val="75000"/>
              <a:buFont typeface="Arial" pitchFamily="34" charset="0"/>
              <a:buChar char="•"/>
              <a:defRPr/>
            </a:pPr>
            <a:endParaRPr lang="en-US" dirty="0" smtClean="0">
              <a:latin typeface="Verdana" pitchFamily="34" charset="0"/>
            </a:endParaRPr>
          </a:p>
        </p:txBody>
      </p:sp>
      <p:sp>
        <p:nvSpPr>
          <p:cNvPr id="6" name="TextBox 4"/>
          <p:cNvSpPr txBox="1">
            <a:spLocks noChangeArrowheads="1"/>
          </p:cNvSpPr>
          <p:nvPr/>
        </p:nvSpPr>
        <p:spPr bwMode="auto">
          <a:xfrm>
            <a:off x="457200" y="685800"/>
            <a:ext cx="8382000" cy="461665"/>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Remainder of the Survey</a:t>
            </a:r>
          </a:p>
        </p:txBody>
      </p:sp>
    </p:spTree>
    <p:extLst>
      <p:ext uri="{BB962C8B-B14F-4D97-AF65-F5344CB8AC3E}">
        <p14:creationId xmlns:p14="http://schemas.microsoft.com/office/powerpoint/2010/main" val="3012904321"/>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6"/>
          <p:cNvSpPr>
            <a:spLocks noChangeArrowheads="1"/>
          </p:cNvSpPr>
          <p:nvPr/>
        </p:nvSpPr>
        <p:spPr bwMode="auto">
          <a:xfrm>
            <a:off x="457200" y="1371600"/>
            <a:ext cx="8305800" cy="5078313"/>
          </a:xfrm>
          <a:prstGeom prst="rect">
            <a:avLst/>
          </a:prstGeom>
          <a:noFill/>
          <a:ln w="9525">
            <a:noFill/>
            <a:miter lim="800000"/>
            <a:headEnd/>
            <a:tailEnd/>
          </a:ln>
        </p:spPr>
        <p:txBody>
          <a:bodyPr wrap="square">
            <a:spAutoFit/>
          </a:bodyPr>
          <a:lstStyle/>
          <a:p>
            <a:pPr eaLnBrk="0" hangingPunct="0">
              <a:buSzPct val="75000"/>
              <a:defRPr/>
            </a:pPr>
            <a:r>
              <a:rPr lang="en-US" dirty="0" smtClean="0">
                <a:latin typeface="Verdana" pitchFamily="34" charset="0"/>
              </a:rPr>
              <a:t>Helpful sources:</a:t>
            </a:r>
          </a:p>
          <a:p>
            <a:pPr eaLnBrk="0" hangingPunct="0">
              <a:buSzPct val="75000"/>
              <a:defRPr/>
            </a:pPr>
            <a:endParaRPr lang="en-US" dirty="0">
              <a:latin typeface="Verdana" pitchFamily="34" charset="0"/>
            </a:endParaRPr>
          </a:p>
          <a:p>
            <a:pPr eaLnBrk="0" hangingPunct="0">
              <a:buSzPct val="75000"/>
              <a:defRPr/>
            </a:pPr>
            <a:r>
              <a:rPr lang="en-US" dirty="0" smtClean="0">
                <a:latin typeface="Verdana" pitchFamily="34" charset="0"/>
              </a:rPr>
              <a:t>Data Collection: (must have IPEDS login)</a:t>
            </a:r>
          </a:p>
          <a:p>
            <a:pPr eaLnBrk="0" hangingPunct="0">
              <a:buSzPct val="75000"/>
              <a:defRPr/>
            </a:pPr>
            <a:r>
              <a:rPr lang="en-US" dirty="0">
                <a:latin typeface="Verdana" pitchFamily="34" charset="0"/>
                <a:hlinkClick r:id="rId3"/>
              </a:rPr>
              <a:t>https://</a:t>
            </a:r>
            <a:r>
              <a:rPr lang="en-US" dirty="0" smtClean="0">
                <a:latin typeface="Verdana" pitchFamily="34" charset="0"/>
                <a:hlinkClick r:id="rId3"/>
              </a:rPr>
              <a:t>surveys.nces.ed.gov/IPEDS/UserSurveys.aspx</a:t>
            </a:r>
            <a:endParaRPr lang="en-US" dirty="0" smtClean="0">
              <a:latin typeface="Verdana" pitchFamily="34" charset="0"/>
            </a:endParaRPr>
          </a:p>
          <a:p>
            <a:pPr eaLnBrk="0" hangingPunct="0">
              <a:buSzPct val="75000"/>
              <a:defRPr/>
            </a:pPr>
            <a:endParaRPr lang="en-US" dirty="0" smtClean="0">
              <a:latin typeface="Verdana" pitchFamily="34" charset="0"/>
            </a:endParaRPr>
          </a:p>
          <a:p>
            <a:pPr eaLnBrk="0" hangingPunct="0">
              <a:buSzPct val="75000"/>
              <a:defRPr/>
            </a:pPr>
            <a:endParaRPr lang="en-US" dirty="0" smtClean="0">
              <a:latin typeface="Verdana" pitchFamily="34" charset="0"/>
            </a:endParaRPr>
          </a:p>
          <a:p>
            <a:pPr eaLnBrk="0" hangingPunct="0">
              <a:buSzPct val="75000"/>
              <a:defRPr/>
            </a:pPr>
            <a:r>
              <a:rPr lang="en-US" dirty="0">
                <a:latin typeface="Verdana" pitchFamily="34" charset="0"/>
              </a:rPr>
              <a:t>Copy of survey: </a:t>
            </a:r>
            <a:r>
              <a:rPr lang="en-US" dirty="0">
                <a:latin typeface="Verdana" pitchFamily="34" charset="0"/>
                <a:hlinkClick r:id="rId4"/>
              </a:rPr>
              <a:t>https://</a:t>
            </a:r>
            <a:r>
              <a:rPr lang="en-US" dirty="0" smtClean="0">
                <a:latin typeface="Verdana" pitchFamily="34" charset="0"/>
                <a:hlinkClick r:id="rId4"/>
              </a:rPr>
              <a:t>surveys.nces.ed.gov/IPEDS/Downloads/Forms/package_1_43.pdf</a:t>
            </a:r>
            <a:endParaRPr lang="en-US" dirty="0" smtClean="0">
              <a:latin typeface="Verdana" pitchFamily="34" charset="0"/>
            </a:endParaRPr>
          </a:p>
          <a:p>
            <a:pPr eaLnBrk="0" hangingPunct="0">
              <a:buSzPct val="75000"/>
              <a:defRPr/>
            </a:pPr>
            <a:endParaRPr lang="en-US" dirty="0">
              <a:latin typeface="Verdana" pitchFamily="34" charset="0"/>
            </a:endParaRPr>
          </a:p>
          <a:p>
            <a:pPr eaLnBrk="0" hangingPunct="0">
              <a:buSzPct val="75000"/>
              <a:defRPr/>
            </a:pPr>
            <a:r>
              <a:rPr lang="en-US" dirty="0" smtClean="0">
                <a:latin typeface="Verdana" pitchFamily="34" charset="0"/>
              </a:rPr>
              <a:t>History of IPEDS: (light reading before bed)</a:t>
            </a:r>
          </a:p>
          <a:p>
            <a:pPr eaLnBrk="0" hangingPunct="0">
              <a:buSzPct val="75000"/>
              <a:defRPr/>
            </a:pPr>
            <a:endParaRPr lang="en-US" dirty="0">
              <a:latin typeface="Verdana" pitchFamily="34" charset="0"/>
            </a:endParaRPr>
          </a:p>
          <a:p>
            <a:pPr eaLnBrk="0" hangingPunct="0">
              <a:buSzPct val="75000"/>
              <a:defRPr/>
            </a:pPr>
            <a:r>
              <a:rPr lang="en-US" dirty="0">
                <a:latin typeface="Verdana" pitchFamily="34" charset="0"/>
                <a:hlinkClick r:id="rId5"/>
              </a:rPr>
              <a:t>https://</a:t>
            </a:r>
            <a:r>
              <a:rPr lang="en-US" dirty="0" smtClean="0">
                <a:latin typeface="Verdana" pitchFamily="34" charset="0"/>
                <a:hlinkClick r:id="rId5"/>
              </a:rPr>
              <a:t>nces.ed.gov/ipeds/pdf/NPEC/data/NPEC_Paper_IPEDS_History_and_Origins_2018.pdf</a:t>
            </a:r>
            <a:endParaRPr lang="en-US" dirty="0" smtClean="0">
              <a:latin typeface="Verdana" pitchFamily="34" charset="0"/>
            </a:endParaRPr>
          </a:p>
          <a:p>
            <a:pPr eaLnBrk="0" hangingPunct="0">
              <a:buSzPct val="75000"/>
              <a:defRPr/>
            </a:pPr>
            <a:endParaRPr lang="en-US" dirty="0">
              <a:latin typeface="Verdana" pitchFamily="34" charset="0"/>
            </a:endParaRPr>
          </a:p>
          <a:p>
            <a:pPr eaLnBrk="0" hangingPunct="0">
              <a:buSzPct val="75000"/>
              <a:defRPr/>
            </a:pPr>
            <a:r>
              <a:rPr lang="en-US" dirty="0" smtClean="0">
                <a:latin typeface="Verdana" pitchFamily="34" charset="0"/>
              </a:rPr>
              <a:t>Contact Melissa Welborn at </a:t>
            </a:r>
            <a:r>
              <a:rPr lang="en-US" dirty="0" smtClean="0">
                <a:latin typeface="Verdana" pitchFamily="34" charset="0"/>
                <a:hlinkClick r:id="rId6"/>
              </a:rPr>
              <a:t>welbor4@Clemson.edu</a:t>
            </a:r>
            <a:r>
              <a:rPr lang="en-US" dirty="0" smtClean="0">
                <a:latin typeface="Verdana" pitchFamily="34" charset="0"/>
              </a:rPr>
              <a:t> or 864-656-1589 for a copy of the presentation.</a:t>
            </a:r>
            <a:endParaRPr lang="en-US" dirty="0">
              <a:latin typeface="Verdana" pitchFamily="34" charset="0"/>
            </a:endParaRPr>
          </a:p>
          <a:p>
            <a:pPr indent="119063" eaLnBrk="0" hangingPunct="0">
              <a:buSzPct val="75000"/>
              <a:buFont typeface="Arial" pitchFamily="34" charset="0"/>
              <a:buChar char="•"/>
              <a:defRPr/>
            </a:pPr>
            <a:endParaRPr lang="en-US" dirty="0" smtClean="0">
              <a:latin typeface="Verdana" pitchFamily="34" charset="0"/>
            </a:endParaRPr>
          </a:p>
        </p:txBody>
      </p:sp>
      <p:sp>
        <p:nvSpPr>
          <p:cNvPr id="6" name="TextBox 4"/>
          <p:cNvSpPr txBox="1">
            <a:spLocks noChangeArrowheads="1"/>
          </p:cNvSpPr>
          <p:nvPr/>
        </p:nvSpPr>
        <p:spPr bwMode="auto">
          <a:xfrm>
            <a:off x="457200" y="757535"/>
            <a:ext cx="8382000" cy="461665"/>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Questions? </a:t>
            </a:r>
          </a:p>
        </p:txBody>
      </p:sp>
    </p:spTree>
    <p:extLst>
      <p:ext uri="{BB962C8B-B14F-4D97-AF65-F5344CB8AC3E}">
        <p14:creationId xmlns:p14="http://schemas.microsoft.com/office/powerpoint/2010/main" val="368526043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4"/>
          <p:cNvSpPr txBox="1">
            <a:spLocks noChangeArrowheads="1"/>
          </p:cNvSpPr>
          <p:nvPr/>
        </p:nvSpPr>
        <p:spPr bwMode="auto">
          <a:xfrm>
            <a:off x="457200" y="685800"/>
            <a:ext cx="8382000" cy="476250"/>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History of HR Survey</a:t>
            </a:r>
            <a:endParaRPr lang="en-US" sz="2400" dirty="0">
              <a:solidFill>
                <a:srgbClr val="F4702F"/>
              </a:solidFill>
              <a:latin typeface="Verdana" pitchFamily="34" charset="0"/>
            </a:endParaRPr>
          </a:p>
        </p:txBody>
      </p:sp>
      <p:grpSp>
        <p:nvGrpSpPr>
          <p:cNvPr id="73" name="Group 72"/>
          <p:cNvGrpSpPr/>
          <p:nvPr/>
        </p:nvGrpSpPr>
        <p:grpSpPr>
          <a:xfrm>
            <a:off x="-152400" y="1162050"/>
            <a:ext cx="9920385" cy="6544087"/>
            <a:chOff x="0" y="0"/>
            <a:chExt cx="9920385" cy="6536871"/>
          </a:xfrm>
        </p:grpSpPr>
        <p:grpSp>
          <p:nvGrpSpPr>
            <p:cNvPr id="74" name="Group 73" descr="Infographic chart with milestone descriptions adjacent to milestone dates in teardrop shapes. A curvy line with an arrow pointing rightward illustrates the direction of the timeline. The current year for the milestones track the path. ">
              <a:extLst>
                <a:ext uri="{FF2B5EF4-FFF2-40B4-BE49-F238E27FC236}">
                  <a16:creationId xmlns:a16="http://schemas.microsoft.com/office/drawing/2014/main" id="{699EFCB9-AF13-4A25-AA3F-AC710F9953E6}"/>
                </a:ext>
              </a:extLst>
            </p:cNvPr>
            <p:cNvGrpSpPr/>
            <p:nvPr/>
          </p:nvGrpSpPr>
          <p:grpSpPr>
            <a:xfrm>
              <a:off x="0" y="0"/>
              <a:ext cx="9920385" cy="6536871"/>
              <a:chOff x="0" y="0"/>
              <a:chExt cx="10114772" cy="6564085"/>
            </a:xfrm>
          </p:grpSpPr>
          <p:grpSp>
            <p:nvGrpSpPr>
              <p:cNvPr id="79" name="Group 78" descr="Infographic chart with milestone descriptions adjacent to milestone dates in teardrop shapes. A curvy line with an arrow pointing rightward illustrates the direction of the timeline. The current year for the milestones track the path. ">
                <a:extLst>
                  <a:ext uri="{FF2B5EF4-FFF2-40B4-BE49-F238E27FC236}">
                    <a16:creationId xmlns:a16="http://schemas.microsoft.com/office/drawing/2014/main" id="{F54B38D2-0536-40C7-AE68-CF4EA8C1920C}"/>
                  </a:ext>
                </a:extLst>
              </p:cNvPr>
              <p:cNvGrpSpPr/>
              <p:nvPr/>
            </p:nvGrpSpPr>
            <p:grpSpPr>
              <a:xfrm>
                <a:off x="0" y="0"/>
                <a:ext cx="10114772" cy="6564085"/>
                <a:chOff x="0" y="0"/>
                <a:chExt cx="10114772" cy="6564085"/>
              </a:xfrm>
            </p:grpSpPr>
            <p:grpSp>
              <p:nvGrpSpPr>
                <p:cNvPr id="86" name="Group 85" descr="Infographic chart with milestone descriptions adjacent to milestone dates in teardrop shapes. A curvy line with an arrow pointing rightward illustrates the direction of the timeline. The current year for the milestones track the path. ">
                  <a:extLst>
                    <a:ext uri="{FF2B5EF4-FFF2-40B4-BE49-F238E27FC236}">
                      <a16:creationId xmlns:a16="http://schemas.microsoft.com/office/drawing/2014/main" id="{98A13FF1-578F-493F-A217-7B9AAD4B2602}"/>
                    </a:ext>
                  </a:extLst>
                </p:cNvPr>
                <p:cNvGrpSpPr/>
                <p:nvPr/>
              </p:nvGrpSpPr>
              <p:grpSpPr>
                <a:xfrm>
                  <a:off x="0" y="0"/>
                  <a:ext cx="10114772" cy="6564085"/>
                  <a:chOff x="0" y="0"/>
                  <a:chExt cx="10114772" cy="6564085"/>
                </a:xfrm>
              </p:grpSpPr>
              <p:grpSp>
                <p:nvGrpSpPr>
                  <p:cNvPr id="91" name="Group 90" descr="Roadmap shape with arrow head showing flow from left to right and top to bottom, with the arrow in the bottom right">
                    <a:extLst>
                      <a:ext uri="{FF2B5EF4-FFF2-40B4-BE49-F238E27FC236}">
                        <a16:creationId xmlns:a16="http://schemas.microsoft.com/office/drawing/2014/main" id="{16763858-5DA2-4F91-8406-D66F5DC27D39}"/>
                      </a:ext>
                    </a:extLst>
                  </p:cNvPr>
                  <p:cNvGrpSpPr/>
                  <p:nvPr/>
                </p:nvGrpSpPr>
                <p:grpSpPr>
                  <a:xfrm>
                    <a:off x="0" y="0"/>
                    <a:ext cx="9602751" cy="6356480"/>
                    <a:chOff x="0" y="0"/>
                    <a:chExt cx="9602751" cy="6356480"/>
                  </a:xfrm>
                </p:grpSpPr>
                <p:sp>
                  <p:nvSpPr>
                    <p:cNvPr id="134" name="Rectangle 12" descr="Curvy line">
                      <a:extLst>
                        <a:ext uri="{FF2B5EF4-FFF2-40B4-BE49-F238E27FC236}">
                          <a16:creationId xmlns:a16="http://schemas.microsoft.com/office/drawing/2014/main" id="{65BDB798-9989-41F6-ADC7-8A1EBFAA6BCA}"/>
                        </a:ext>
                      </a:extLst>
                    </p:cNvPr>
                    <p:cNvSpPr/>
                    <p:nvPr/>
                  </p:nvSpPr>
                  <p:spPr>
                    <a:xfrm>
                      <a:off x="0" y="0"/>
                      <a:ext cx="8178985" cy="6356480"/>
                    </a:xfrm>
                    <a:custGeom>
                      <a:avLst/>
                      <a:gdLst>
                        <a:gd name="connsiteX0" fmla="*/ 0 w 685800"/>
                        <a:gd name="connsiteY0" fmla="*/ 0 h 3781425"/>
                        <a:gd name="connsiteX1" fmla="*/ 685800 w 685800"/>
                        <a:gd name="connsiteY1" fmla="*/ 0 h 3781425"/>
                        <a:gd name="connsiteX2" fmla="*/ 685800 w 685800"/>
                        <a:gd name="connsiteY2" fmla="*/ 3781425 h 3781425"/>
                        <a:gd name="connsiteX3" fmla="*/ 0 w 685800"/>
                        <a:gd name="connsiteY3" fmla="*/ 3781425 h 3781425"/>
                        <a:gd name="connsiteX4" fmla="*/ 0 w 685800"/>
                        <a:gd name="connsiteY4" fmla="*/ 0 h 3781425"/>
                        <a:gd name="connsiteX0" fmla="*/ 0 w 705125"/>
                        <a:gd name="connsiteY0" fmla="*/ 0 h 3781425"/>
                        <a:gd name="connsiteX1" fmla="*/ 685800 w 705125"/>
                        <a:gd name="connsiteY1" fmla="*/ 0 h 3781425"/>
                        <a:gd name="connsiteX2" fmla="*/ 704850 w 705125"/>
                        <a:gd name="connsiteY2" fmla="*/ 809625 h 3781425"/>
                        <a:gd name="connsiteX3" fmla="*/ 685800 w 705125"/>
                        <a:gd name="connsiteY3" fmla="*/ 3781425 h 3781425"/>
                        <a:gd name="connsiteX4" fmla="*/ 0 w 705125"/>
                        <a:gd name="connsiteY4" fmla="*/ 3781425 h 3781425"/>
                        <a:gd name="connsiteX5" fmla="*/ 0 w 705125"/>
                        <a:gd name="connsiteY5" fmla="*/ 0 h 3781425"/>
                        <a:gd name="connsiteX0" fmla="*/ 104775 w 809900"/>
                        <a:gd name="connsiteY0" fmla="*/ 0 h 3781425"/>
                        <a:gd name="connsiteX1" fmla="*/ 790575 w 809900"/>
                        <a:gd name="connsiteY1" fmla="*/ 0 h 3781425"/>
                        <a:gd name="connsiteX2" fmla="*/ 809625 w 809900"/>
                        <a:gd name="connsiteY2" fmla="*/ 809625 h 3781425"/>
                        <a:gd name="connsiteX3" fmla="*/ 790575 w 809900"/>
                        <a:gd name="connsiteY3" fmla="*/ 3781425 h 3781425"/>
                        <a:gd name="connsiteX4" fmla="*/ 104775 w 809900"/>
                        <a:gd name="connsiteY4" fmla="*/ 3781425 h 3781425"/>
                        <a:gd name="connsiteX5" fmla="*/ 0 w 809900"/>
                        <a:gd name="connsiteY5" fmla="*/ 809625 h 3781425"/>
                        <a:gd name="connsiteX6" fmla="*/ 104775 w 809900"/>
                        <a:gd name="connsiteY6" fmla="*/ 0 h 3781425"/>
                        <a:gd name="connsiteX0" fmla="*/ 104775 w 866775"/>
                        <a:gd name="connsiteY0" fmla="*/ 0 h 3781425"/>
                        <a:gd name="connsiteX1" fmla="*/ 790575 w 866775"/>
                        <a:gd name="connsiteY1" fmla="*/ 0 h 3781425"/>
                        <a:gd name="connsiteX2" fmla="*/ 809625 w 866775"/>
                        <a:gd name="connsiteY2" fmla="*/ 809625 h 3781425"/>
                        <a:gd name="connsiteX3" fmla="*/ 866775 w 866775"/>
                        <a:gd name="connsiteY3" fmla="*/ 2171700 h 3781425"/>
                        <a:gd name="connsiteX4" fmla="*/ 790575 w 866775"/>
                        <a:gd name="connsiteY4" fmla="*/ 3781425 h 3781425"/>
                        <a:gd name="connsiteX5" fmla="*/ 104775 w 866775"/>
                        <a:gd name="connsiteY5" fmla="*/ 3781425 h 3781425"/>
                        <a:gd name="connsiteX6" fmla="*/ 0 w 866775"/>
                        <a:gd name="connsiteY6" fmla="*/ 809625 h 3781425"/>
                        <a:gd name="connsiteX7" fmla="*/ 104775 w 866775"/>
                        <a:gd name="connsiteY7" fmla="*/ 0 h 3781425"/>
                        <a:gd name="connsiteX0" fmla="*/ 107604 w 869604"/>
                        <a:gd name="connsiteY0" fmla="*/ 0 h 3781425"/>
                        <a:gd name="connsiteX1" fmla="*/ 793404 w 869604"/>
                        <a:gd name="connsiteY1" fmla="*/ 0 h 3781425"/>
                        <a:gd name="connsiteX2" fmla="*/ 812454 w 869604"/>
                        <a:gd name="connsiteY2" fmla="*/ 809625 h 3781425"/>
                        <a:gd name="connsiteX3" fmla="*/ 869604 w 869604"/>
                        <a:gd name="connsiteY3" fmla="*/ 2171700 h 3781425"/>
                        <a:gd name="connsiteX4" fmla="*/ 793404 w 869604"/>
                        <a:gd name="connsiteY4" fmla="*/ 3781425 h 3781425"/>
                        <a:gd name="connsiteX5" fmla="*/ 107604 w 869604"/>
                        <a:gd name="connsiteY5" fmla="*/ 3781425 h 3781425"/>
                        <a:gd name="connsiteX6" fmla="*/ 21879 w 869604"/>
                        <a:gd name="connsiteY6" fmla="*/ 2219325 h 3781425"/>
                        <a:gd name="connsiteX7" fmla="*/ 2829 w 869604"/>
                        <a:gd name="connsiteY7" fmla="*/ 809625 h 3781425"/>
                        <a:gd name="connsiteX8" fmla="*/ 107604 w 869604"/>
                        <a:gd name="connsiteY8" fmla="*/ 0 h 3781425"/>
                        <a:gd name="connsiteX0" fmla="*/ 107604 w 2222159"/>
                        <a:gd name="connsiteY0" fmla="*/ 0 h 3781425"/>
                        <a:gd name="connsiteX1" fmla="*/ 793404 w 2222159"/>
                        <a:gd name="connsiteY1" fmla="*/ 0 h 3781425"/>
                        <a:gd name="connsiteX2" fmla="*/ 2222154 w 2222159"/>
                        <a:gd name="connsiteY2" fmla="*/ 1009650 h 3781425"/>
                        <a:gd name="connsiteX3" fmla="*/ 869604 w 2222159"/>
                        <a:gd name="connsiteY3" fmla="*/ 2171700 h 3781425"/>
                        <a:gd name="connsiteX4" fmla="*/ 793404 w 2222159"/>
                        <a:gd name="connsiteY4" fmla="*/ 3781425 h 3781425"/>
                        <a:gd name="connsiteX5" fmla="*/ 107604 w 2222159"/>
                        <a:gd name="connsiteY5" fmla="*/ 3781425 h 3781425"/>
                        <a:gd name="connsiteX6" fmla="*/ 21879 w 2222159"/>
                        <a:gd name="connsiteY6" fmla="*/ 2219325 h 3781425"/>
                        <a:gd name="connsiteX7" fmla="*/ 2829 w 2222159"/>
                        <a:gd name="connsiteY7" fmla="*/ 809625 h 3781425"/>
                        <a:gd name="connsiteX8" fmla="*/ 107604 w 2222159"/>
                        <a:gd name="connsiteY8" fmla="*/ 0 h 3781425"/>
                        <a:gd name="connsiteX0" fmla="*/ 85837 w 2200392"/>
                        <a:gd name="connsiteY0" fmla="*/ 0 h 3781425"/>
                        <a:gd name="connsiteX1" fmla="*/ 771637 w 2200392"/>
                        <a:gd name="connsiteY1" fmla="*/ 0 h 3781425"/>
                        <a:gd name="connsiteX2" fmla="*/ 2200387 w 2200392"/>
                        <a:gd name="connsiteY2" fmla="*/ 1009650 h 3781425"/>
                        <a:gd name="connsiteX3" fmla="*/ 847837 w 2200392"/>
                        <a:gd name="connsiteY3" fmla="*/ 2171700 h 3781425"/>
                        <a:gd name="connsiteX4" fmla="*/ 771637 w 2200392"/>
                        <a:gd name="connsiteY4" fmla="*/ 3781425 h 3781425"/>
                        <a:gd name="connsiteX5" fmla="*/ 85837 w 2200392"/>
                        <a:gd name="connsiteY5" fmla="*/ 3781425 h 3781425"/>
                        <a:gd name="connsiteX6" fmla="*/ 112 w 2200392"/>
                        <a:gd name="connsiteY6" fmla="*/ 2219325 h 3781425"/>
                        <a:gd name="connsiteX7" fmla="*/ 2038462 w 2200392"/>
                        <a:gd name="connsiteY7" fmla="*/ 1000125 h 3781425"/>
                        <a:gd name="connsiteX8" fmla="*/ 85837 w 2200392"/>
                        <a:gd name="connsiteY8" fmla="*/ 0 h 3781425"/>
                        <a:gd name="connsiteX0" fmla="*/ 266812 w 2200392"/>
                        <a:gd name="connsiteY0" fmla="*/ 800100 h 3781425"/>
                        <a:gd name="connsiteX1" fmla="*/ 771637 w 2200392"/>
                        <a:gd name="connsiteY1" fmla="*/ 0 h 3781425"/>
                        <a:gd name="connsiteX2" fmla="*/ 2200387 w 2200392"/>
                        <a:gd name="connsiteY2" fmla="*/ 1009650 h 3781425"/>
                        <a:gd name="connsiteX3" fmla="*/ 847837 w 2200392"/>
                        <a:gd name="connsiteY3" fmla="*/ 2171700 h 3781425"/>
                        <a:gd name="connsiteX4" fmla="*/ 771637 w 2200392"/>
                        <a:gd name="connsiteY4" fmla="*/ 3781425 h 3781425"/>
                        <a:gd name="connsiteX5" fmla="*/ 85837 w 2200392"/>
                        <a:gd name="connsiteY5" fmla="*/ 3781425 h 3781425"/>
                        <a:gd name="connsiteX6" fmla="*/ 112 w 2200392"/>
                        <a:gd name="connsiteY6" fmla="*/ 2219325 h 3781425"/>
                        <a:gd name="connsiteX7" fmla="*/ 2038462 w 2200392"/>
                        <a:gd name="connsiteY7" fmla="*/ 1000125 h 3781425"/>
                        <a:gd name="connsiteX8" fmla="*/ 266812 w 2200392"/>
                        <a:gd name="connsiteY8" fmla="*/ 800100 h 3781425"/>
                        <a:gd name="connsiteX0" fmla="*/ 266812 w 2200392"/>
                        <a:gd name="connsiteY0" fmla="*/ 657225 h 3638550"/>
                        <a:gd name="connsiteX1" fmla="*/ 704962 w 2200392"/>
                        <a:gd name="connsiteY1" fmla="*/ 0 h 3638550"/>
                        <a:gd name="connsiteX2" fmla="*/ 2200387 w 2200392"/>
                        <a:gd name="connsiteY2" fmla="*/ 866775 h 3638550"/>
                        <a:gd name="connsiteX3" fmla="*/ 847837 w 2200392"/>
                        <a:gd name="connsiteY3" fmla="*/ 2028825 h 3638550"/>
                        <a:gd name="connsiteX4" fmla="*/ 771637 w 2200392"/>
                        <a:gd name="connsiteY4" fmla="*/ 3638550 h 3638550"/>
                        <a:gd name="connsiteX5" fmla="*/ 85837 w 2200392"/>
                        <a:gd name="connsiteY5" fmla="*/ 3638550 h 3638550"/>
                        <a:gd name="connsiteX6" fmla="*/ 112 w 2200392"/>
                        <a:gd name="connsiteY6" fmla="*/ 2076450 h 3638550"/>
                        <a:gd name="connsiteX7" fmla="*/ 2038462 w 2200392"/>
                        <a:gd name="connsiteY7" fmla="*/ 857250 h 3638550"/>
                        <a:gd name="connsiteX8" fmla="*/ 266812 w 2200392"/>
                        <a:gd name="connsiteY8" fmla="*/ 657225 h 3638550"/>
                        <a:gd name="connsiteX0" fmla="*/ 266812 w 2200392"/>
                        <a:gd name="connsiteY0" fmla="*/ 590550 h 3571875"/>
                        <a:gd name="connsiteX1" fmla="*/ 704962 w 2200392"/>
                        <a:gd name="connsiteY1" fmla="*/ 0 h 3571875"/>
                        <a:gd name="connsiteX2" fmla="*/ 2200387 w 2200392"/>
                        <a:gd name="connsiteY2" fmla="*/ 800100 h 3571875"/>
                        <a:gd name="connsiteX3" fmla="*/ 847837 w 2200392"/>
                        <a:gd name="connsiteY3" fmla="*/ 1962150 h 3571875"/>
                        <a:gd name="connsiteX4" fmla="*/ 771637 w 2200392"/>
                        <a:gd name="connsiteY4" fmla="*/ 3571875 h 3571875"/>
                        <a:gd name="connsiteX5" fmla="*/ 85837 w 2200392"/>
                        <a:gd name="connsiteY5" fmla="*/ 3571875 h 3571875"/>
                        <a:gd name="connsiteX6" fmla="*/ 112 w 2200392"/>
                        <a:gd name="connsiteY6" fmla="*/ 2009775 h 3571875"/>
                        <a:gd name="connsiteX7" fmla="*/ 2038462 w 2200392"/>
                        <a:gd name="connsiteY7" fmla="*/ 790575 h 3571875"/>
                        <a:gd name="connsiteX8" fmla="*/ 266812 w 2200392"/>
                        <a:gd name="connsiteY8" fmla="*/ 590550 h 3571875"/>
                        <a:gd name="connsiteX0" fmla="*/ 266812 w 2200393"/>
                        <a:gd name="connsiteY0" fmla="*/ 590550 h 3571875"/>
                        <a:gd name="connsiteX1" fmla="*/ 704962 w 2200393"/>
                        <a:gd name="connsiteY1" fmla="*/ 0 h 3571875"/>
                        <a:gd name="connsiteX2" fmla="*/ 2200387 w 2200393"/>
                        <a:gd name="connsiteY2" fmla="*/ 800100 h 3571875"/>
                        <a:gd name="connsiteX3" fmla="*/ 847837 w 2200393"/>
                        <a:gd name="connsiteY3" fmla="*/ 1962150 h 3571875"/>
                        <a:gd name="connsiteX4" fmla="*/ 771637 w 2200393"/>
                        <a:gd name="connsiteY4" fmla="*/ 3571875 h 3571875"/>
                        <a:gd name="connsiteX5" fmla="*/ 85837 w 2200393"/>
                        <a:gd name="connsiteY5" fmla="*/ 3571875 h 3571875"/>
                        <a:gd name="connsiteX6" fmla="*/ 112 w 2200393"/>
                        <a:gd name="connsiteY6" fmla="*/ 2009775 h 3571875"/>
                        <a:gd name="connsiteX7" fmla="*/ 2038462 w 2200393"/>
                        <a:gd name="connsiteY7" fmla="*/ 790575 h 3571875"/>
                        <a:gd name="connsiteX8" fmla="*/ 266812 w 2200393"/>
                        <a:gd name="connsiteY8" fmla="*/ 590550 h 3571875"/>
                        <a:gd name="connsiteX0" fmla="*/ 266812 w 2200392"/>
                        <a:gd name="connsiteY0" fmla="*/ 123825 h 3105150"/>
                        <a:gd name="connsiteX1" fmla="*/ 390637 w 2200392"/>
                        <a:gd name="connsiteY1" fmla="*/ 0 h 3105150"/>
                        <a:gd name="connsiteX2" fmla="*/ 2200387 w 2200392"/>
                        <a:gd name="connsiteY2" fmla="*/ 333375 h 3105150"/>
                        <a:gd name="connsiteX3" fmla="*/ 847837 w 2200392"/>
                        <a:gd name="connsiteY3" fmla="*/ 1495425 h 3105150"/>
                        <a:gd name="connsiteX4" fmla="*/ 771637 w 2200392"/>
                        <a:gd name="connsiteY4" fmla="*/ 3105150 h 3105150"/>
                        <a:gd name="connsiteX5" fmla="*/ 85837 w 2200392"/>
                        <a:gd name="connsiteY5" fmla="*/ 3105150 h 3105150"/>
                        <a:gd name="connsiteX6" fmla="*/ 112 w 2200392"/>
                        <a:gd name="connsiteY6" fmla="*/ 1543050 h 3105150"/>
                        <a:gd name="connsiteX7" fmla="*/ 2038462 w 2200392"/>
                        <a:gd name="connsiteY7" fmla="*/ 323850 h 3105150"/>
                        <a:gd name="connsiteX8" fmla="*/ 266812 w 2200392"/>
                        <a:gd name="connsiteY8" fmla="*/ 123825 h 3105150"/>
                        <a:gd name="connsiteX0" fmla="*/ 266812 w 2200392"/>
                        <a:gd name="connsiteY0" fmla="*/ 123825 h 3105150"/>
                        <a:gd name="connsiteX1" fmla="*/ 238237 w 2200392"/>
                        <a:gd name="connsiteY1" fmla="*/ 0 h 3105150"/>
                        <a:gd name="connsiteX2" fmla="*/ 2200387 w 2200392"/>
                        <a:gd name="connsiteY2" fmla="*/ 333375 h 3105150"/>
                        <a:gd name="connsiteX3" fmla="*/ 847837 w 2200392"/>
                        <a:gd name="connsiteY3" fmla="*/ 1495425 h 3105150"/>
                        <a:gd name="connsiteX4" fmla="*/ 771637 w 2200392"/>
                        <a:gd name="connsiteY4" fmla="*/ 3105150 h 3105150"/>
                        <a:gd name="connsiteX5" fmla="*/ 85837 w 2200392"/>
                        <a:gd name="connsiteY5" fmla="*/ 3105150 h 3105150"/>
                        <a:gd name="connsiteX6" fmla="*/ 112 w 2200392"/>
                        <a:gd name="connsiteY6" fmla="*/ 1543050 h 3105150"/>
                        <a:gd name="connsiteX7" fmla="*/ 2038462 w 2200392"/>
                        <a:gd name="connsiteY7" fmla="*/ 323850 h 3105150"/>
                        <a:gd name="connsiteX8" fmla="*/ 266812 w 2200392"/>
                        <a:gd name="connsiteY8" fmla="*/ 123825 h 3105150"/>
                        <a:gd name="connsiteX0" fmla="*/ 266812 w 2200392"/>
                        <a:gd name="connsiteY0" fmla="*/ 133350 h 3114675"/>
                        <a:gd name="connsiteX1" fmla="*/ 266812 w 2200392"/>
                        <a:gd name="connsiteY1" fmla="*/ 0 h 3114675"/>
                        <a:gd name="connsiteX2" fmla="*/ 2200387 w 2200392"/>
                        <a:gd name="connsiteY2" fmla="*/ 342900 h 3114675"/>
                        <a:gd name="connsiteX3" fmla="*/ 847837 w 2200392"/>
                        <a:gd name="connsiteY3" fmla="*/ 1504950 h 3114675"/>
                        <a:gd name="connsiteX4" fmla="*/ 771637 w 2200392"/>
                        <a:gd name="connsiteY4" fmla="*/ 3114675 h 3114675"/>
                        <a:gd name="connsiteX5" fmla="*/ 85837 w 2200392"/>
                        <a:gd name="connsiteY5" fmla="*/ 3114675 h 3114675"/>
                        <a:gd name="connsiteX6" fmla="*/ 112 w 2200392"/>
                        <a:gd name="connsiteY6" fmla="*/ 1552575 h 3114675"/>
                        <a:gd name="connsiteX7" fmla="*/ 2038462 w 2200392"/>
                        <a:gd name="connsiteY7" fmla="*/ 333375 h 3114675"/>
                        <a:gd name="connsiteX8" fmla="*/ 266812 w 2200392"/>
                        <a:gd name="connsiteY8" fmla="*/ 133350 h 3114675"/>
                        <a:gd name="connsiteX0" fmla="*/ 266812 w 2200392"/>
                        <a:gd name="connsiteY0" fmla="*/ 76200 h 3057525"/>
                        <a:gd name="connsiteX1" fmla="*/ 276337 w 2200392"/>
                        <a:gd name="connsiteY1" fmla="*/ 0 h 3057525"/>
                        <a:gd name="connsiteX2" fmla="*/ 2200387 w 2200392"/>
                        <a:gd name="connsiteY2" fmla="*/ 285750 h 3057525"/>
                        <a:gd name="connsiteX3" fmla="*/ 847837 w 2200392"/>
                        <a:gd name="connsiteY3" fmla="*/ 1447800 h 3057525"/>
                        <a:gd name="connsiteX4" fmla="*/ 771637 w 2200392"/>
                        <a:gd name="connsiteY4" fmla="*/ 3057525 h 3057525"/>
                        <a:gd name="connsiteX5" fmla="*/ 85837 w 2200392"/>
                        <a:gd name="connsiteY5" fmla="*/ 3057525 h 3057525"/>
                        <a:gd name="connsiteX6" fmla="*/ 112 w 2200392"/>
                        <a:gd name="connsiteY6" fmla="*/ 1495425 h 3057525"/>
                        <a:gd name="connsiteX7" fmla="*/ 2038462 w 2200392"/>
                        <a:gd name="connsiteY7" fmla="*/ 276225 h 3057525"/>
                        <a:gd name="connsiteX8" fmla="*/ 266812 w 2200392"/>
                        <a:gd name="connsiteY8" fmla="*/ 76200 h 3057525"/>
                        <a:gd name="connsiteX0" fmla="*/ 266812 w 2200392"/>
                        <a:gd name="connsiteY0" fmla="*/ 76200 h 3057525"/>
                        <a:gd name="connsiteX1" fmla="*/ 276337 w 2200392"/>
                        <a:gd name="connsiteY1" fmla="*/ 0 h 3057525"/>
                        <a:gd name="connsiteX2" fmla="*/ 2200387 w 2200392"/>
                        <a:gd name="connsiteY2" fmla="*/ 285750 h 3057525"/>
                        <a:gd name="connsiteX3" fmla="*/ 847837 w 2200392"/>
                        <a:gd name="connsiteY3" fmla="*/ 1447800 h 3057525"/>
                        <a:gd name="connsiteX4" fmla="*/ 771637 w 2200392"/>
                        <a:gd name="connsiteY4" fmla="*/ 3057525 h 3057525"/>
                        <a:gd name="connsiteX5" fmla="*/ 85837 w 2200392"/>
                        <a:gd name="connsiteY5" fmla="*/ 3057525 h 3057525"/>
                        <a:gd name="connsiteX6" fmla="*/ 112 w 2200392"/>
                        <a:gd name="connsiteY6" fmla="*/ 1495425 h 3057525"/>
                        <a:gd name="connsiteX7" fmla="*/ 2038462 w 2200392"/>
                        <a:gd name="connsiteY7" fmla="*/ 276225 h 3057525"/>
                        <a:gd name="connsiteX8" fmla="*/ 266812 w 2200392"/>
                        <a:gd name="connsiteY8" fmla="*/ 76200 h 3057525"/>
                        <a:gd name="connsiteX0" fmla="*/ 266812 w 2200392"/>
                        <a:gd name="connsiteY0" fmla="*/ 76200 h 3057525"/>
                        <a:gd name="connsiteX1" fmla="*/ 276337 w 2200392"/>
                        <a:gd name="connsiteY1" fmla="*/ 0 h 3057525"/>
                        <a:gd name="connsiteX2" fmla="*/ 2200387 w 2200392"/>
                        <a:gd name="connsiteY2" fmla="*/ 285750 h 3057525"/>
                        <a:gd name="connsiteX3" fmla="*/ 847837 w 2200392"/>
                        <a:gd name="connsiteY3" fmla="*/ 1447800 h 3057525"/>
                        <a:gd name="connsiteX4" fmla="*/ 771637 w 2200392"/>
                        <a:gd name="connsiteY4" fmla="*/ 3057525 h 3057525"/>
                        <a:gd name="connsiteX5" fmla="*/ 85837 w 2200392"/>
                        <a:gd name="connsiteY5" fmla="*/ 3057525 h 3057525"/>
                        <a:gd name="connsiteX6" fmla="*/ 112 w 2200392"/>
                        <a:gd name="connsiteY6" fmla="*/ 1495425 h 3057525"/>
                        <a:gd name="connsiteX7" fmla="*/ 2038462 w 2200392"/>
                        <a:gd name="connsiteY7" fmla="*/ 276225 h 3057525"/>
                        <a:gd name="connsiteX8" fmla="*/ 266812 w 2200392"/>
                        <a:gd name="connsiteY8" fmla="*/ 76200 h 3057525"/>
                        <a:gd name="connsiteX0" fmla="*/ 266811 w 2200391"/>
                        <a:gd name="connsiteY0" fmla="*/ 76200 h 3057525"/>
                        <a:gd name="connsiteX1" fmla="*/ 276336 w 2200391"/>
                        <a:gd name="connsiteY1" fmla="*/ 0 h 3057525"/>
                        <a:gd name="connsiteX2" fmla="*/ 2200386 w 2200391"/>
                        <a:gd name="connsiteY2" fmla="*/ 285750 h 3057525"/>
                        <a:gd name="connsiteX3" fmla="*/ 847836 w 2200391"/>
                        <a:gd name="connsiteY3" fmla="*/ 1447800 h 3057525"/>
                        <a:gd name="connsiteX4" fmla="*/ 771636 w 2200391"/>
                        <a:gd name="connsiteY4" fmla="*/ 3057525 h 3057525"/>
                        <a:gd name="connsiteX5" fmla="*/ 85836 w 2200391"/>
                        <a:gd name="connsiteY5" fmla="*/ 3057525 h 3057525"/>
                        <a:gd name="connsiteX6" fmla="*/ 111 w 2200391"/>
                        <a:gd name="connsiteY6" fmla="*/ 1495425 h 3057525"/>
                        <a:gd name="connsiteX7" fmla="*/ 2042090 w 2200391"/>
                        <a:gd name="connsiteY7" fmla="*/ 272588 h 3057525"/>
                        <a:gd name="connsiteX8" fmla="*/ 266811 w 2200391"/>
                        <a:gd name="connsiteY8" fmla="*/ 76200 h 3057525"/>
                        <a:gd name="connsiteX0" fmla="*/ 266811 w 2200391"/>
                        <a:gd name="connsiteY0" fmla="*/ 76200 h 3057525"/>
                        <a:gd name="connsiteX1" fmla="*/ 276336 w 2200391"/>
                        <a:gd name="connsiteY1" fmla="*/ 0 h 3057525"/>
                        <a:gd name="connsiteX2" fmla="*/ 2200386 w 2200391"/>
                        <a:gd name="connsiteY2" fmla="*/ 285750 h 3057525"/>
                        <a:gd name="connsiteX3" fmla="*/ 847836 w 2200391"/>
                        <a:gd name="connsiteY3" fmla="*/ 1447800 h 3057525"/>
                        <a:gd name="connsiteX4" fmla="*/ 771636 w 2200391"/>
                        <a:gd name="connsiteY4" fmla="*/ 3057525 h 3057525"/>
                        <a:gd name="connsiteX5" fmla="*/ 85836 w 2200391"/>
                        <a:gd name="connsiteY5" fmla="*/ 3057525 h 3057525"/>
                        <a:gd name="connsiteX6" fmla="*/ 111 w 2200391"/>
                        <a:gd name="connsiteY6" fmla="*/ 1495425 h 3057525"/>
                        <a:gd name="connsiteX7" fmla="*/ 2042090 w 2200391"/>
                        <a:gd name="connsiteY7" fmla="*/ 272588 h 3057525"/>
                        <a:gd name="connsiteX8" fmla="*/ 266811 w 2200391"/>
                        <a:gd name="connsiteY8" fmla="*/ 76200 h 3057525"/>
                        <a:gd name="connsiteX0" fmla="*/ 364775 w 2200391"/>
                        <a:gd name="connsiteY0" fmla="*/ 76200 h 3057525"/>
                        <a:gd name="connsiteX1" fmla="*/ 276336 w 2200391"/>
                        <a:gd name="connsiteY1" fmla="*/ 0 h 3057525"/>
                        <a:gd name="connsiteX2" fmla="*/ 2200386 w 2200391"/>
                        <a:gd name="connsiteY2" fmla="*/ 285750 h 3057525"/>
                        <a:gd name="connsiteX3" fmla="*/ 847836 w 2200391"/>
                        <a:gd name="connsiteY3" fmla="*/ 1447800 h 3057525"/>
                        <a:gd name="connsiteX4" fmla="*/ 771636 w 2200391"/>
                        <a:gd name="connsiteY4" fmla="*/ 3057525 h 3057525"/>
                        <a:gd name="connsiteX5" fmla="*/ 85836 w 2200391"/>
                        <a:gd name="connsiteY5" fmla="*/ 3057525 h 3057525"/>
                        <a:gd name="connsiteX6" fmla="*/ 111 w 2200391"/>
                        <a:gd name="connsiteY6" fmla="*/ 1495425 h 3057525"/>
                        <a:gd name="connsiteX7" fmla="*/ 2042090 w 2200391"/>
                        <a:gd name="connsiteY7" fmla="*/ 272588 h 3057525"/>
                        <a:gd name="connsiteX8" fmla="*/ 364775 w 2200391"/>
                        <a:gd name="connsiteY8" fmla="*/ 76200 h 3057525"/>
                        <a:gd name="connsiteX0" fmla="*/ 364775 w 2200391"/>
                        <a:gd name="connsiteY0" fmla="*/ 79836 h 3061161"/>
                        <a:gd name="connsiteX1" fmla="*/ 363415 w 2200391"/>
                        <a:gd name="connsiteY1" fmla="*/ 0 h 3061161"/>
                        <a:gd name="connsiteX2" fmla="*/ 2200386 w 2200391"/>
                        <a:gd name="connsiteY2" fmla="*/ 289386 h 3061161"/>
                        <a:gd name="connsiteX3" fmla="*/ 847836 w 2200391"/>
                        <a:gd name="connsiteY3" fmla="*/ 1451436 h 3061161"/>
                        <a:gd name="connsiteX4" fmla="*/ 771636 w 2200391"/>
                        <a:gd name="connsiteY4" fmla="*/ 3061161 h 3061161"/>
                        <a:gd name="connsiteX5" fmla="*/ 85836 w 2200391"/>
                        <a:gd name="connsiteY5" fmla="*/ 3061161 h 3061161"/>
                        <a:gd name="connsiteX6" fmla="*/ 111 w 2200391"/>
                        <a:gd name="connsiteY6" fmla="*/ 1499061 h 3061161"/>
                        <a:gd name="connsiteX7" fmla="*/ 2042090 w 2200391"/>
                        <a:gd name="connsiteY7" fmla="*/ 276224 h 3061161"/>
                        <a:gd name="connsiteX8" fmla="*/ 364775 w 2200391"/>
                        <a:gd name="connsiteY8" fmla="*/ 79836 h 3061161"/>
                        <a:gd name="connsiteX0" fmla="*/ 364775 w 2200391"/>
                        <a:gd name="connsiteY0" fmla="*/ 79836 h 3061161"/>
                        <a:gd name="connsiteX1" fmla="*/ 348902 w 2200391"/>
                        <a:gd name="connsiteY1" fmla="*/ 0 h 3061161"/>
                        <a:gd name="connsiteX2" fmla="*/ 2200386 w 2200391"/>
                        <a:gd name="connsiteY2" fmla="*/ 289386 h 3061161"/>
                        <a:gd name="connsiteX3" fmla="*/ 847836 w 2200391"/>
                        <a:gd name="connsiteY3" fmla="*/ 1451436 h 3061161"/>
                        <a:gd name="connsiteX4" fmla="*/ 771636 w 2200391"/>
                        <a:gd name="connsiteY4" fmla="*/ 3061161 h 3061161"/>
                        <a:gd name="connsiteX5" fmla="*/ 85836 w 2200391"/>
                        <a:gd name="connsiteY5" fmla="*/ 3061161 h 3061161"/>
                        <a:gd name="connsiteX6" fmla="*/ 111 w 2200391"/>
                        <a:gd name="connsiteY6" fmla="*/ 1499061 h 3061161"/>
                        <a:gd name="connsiteX7" fmla="*/ 2042090 w 2200391"/>
                        <a:gd name="connsiteY7" fmla="*/ 276224 h 3061161"/>
                        <a:gd name="connsiteX8" fmla="*/ 364775 w 2200391"/>
                        <a:gd name="connsiteY8" fmla="*/ 79836 h 3061161"/>
                        <a:gd name="connsiteX0" fmla="*/ 335748 w 2200391"/>
                        <a:gd name="connsiteY0" fmla="*/ 79836 h 3061161"/>
                        <a:gd name="connsiteX1" fmla="*/ 348902 w 2200391"/>
                        <a:gd name="connsiteY1" fmla="*/ 0 h 3061161"/>
                        <a:gd name="connsiteX2" fmla="*/ 2200386 w 2200391"/>
                        <a:gd name="connsiteY2" fmla="*/ 289386 h 3061161"/>
                        <a:gd name="connsiteX3" fmla="*/ 847836 w 2200391"/>
                        <a:gd name="connsiteY3" fmla="*/ 1451436 h 3061161"/>
                        <a:gd name="connsiteX4" fmla="*/ 771636 w 2200391"/>
                        <a:gd name="connsiteY4" fmla="*/ 3061161 h 3061161"/>
                        <a:gd name="connsiteX5" fmla="*/ 85836 w 2200391"/>
                        <a:gd name="connsiteY5" fmla="*/ 3061161 h 3061161"/>
                        <a:gd name="connsiteX6" fmla="*/ 111 w 2200391"/>
                        <a:gd name="connsiteY6" fmla="*/ 1499061 h 3061161"/>
                        <a:gd name="connsiteX7" fmla="*/ 2042090 w 2200391"/>
                        <a:gd name="connsiteY7" fmla="*/ 276224 h 3061161"/>
                        <a:gd name="connsiteX8" fmla="*/ 335748 w 2200391"/>
                        <a:gd name="connsiteY8" fmla="*/ 79836 h 3061161"/>
                        <a:gd name="connsiteX0" fmla="*/ 350261 w 2200391"/>
                        <a:gd name="connsiteY0" fmla="*/ 76199 h 3061161"/>
                        <a:gd name="connsiteX1" fmla="*/ 348902 w 2200391"/>
                        <a:gd name="connsiteY1" fmla="*/ 0 h 3061161"/>
                        <a:gd name="connsiteX2" fmla="*/ 2200386 w 2200391"/>
                        <a:gd name="connsiteY2" fmla="*/ 289386 h 3061161"/>
                        <a:gd name="connsiteX3" fmla="*/ 847836 w 2200391"/>
                        <a:gd name="connsiteY3" fmla="*/ 1451436 h 3061161"/>
                        <a:gd name="connsiteX4" fmla="*/ 771636 w 2200391"/>
                        <a:gd name="connsiteY4" fmla="*/ 3061161 h 3061161"/>
                        <a:gd name="connsiteX5" fmla="*/ 85836 w 2200391"/>
                        <a:gd name="connsiteY5" fmla="*/ 3061161 h 3061161"/>
                        <a:gd name="connsiteX6" fmla="*/ 111 w 2200391"/>
                        <a:gd name="connsiteY6" fmla="*/ 1499061 h 3061161"/>
                        <a:gd name="connsiteX7" fmla="*/ 2042090 w 2200391"/>
                        <a:gd name="connsiteY7" fmla="*/ 276224 h 3061161"/>
                        <a:gd name="connsiteX8" fmla="*/ 350261 w 2200391"/>
                        <a:gd name="connsiteY8" fmla="*/ 76199 h 3061161"/>
                        <a:gd name="connsiteX0" fmla="*/ 350261 w 2200391"/>
                        <a:gd name="connsiteY0" fmla="*/ 43468 h 3028430"/>
                        <a:gd name="connsiteX1" fmla="*/ 345273 w 2200391"/>
                        <a:gd name="connsiteY1" fmla="*/ 0 h 3028430"/>
                        <a:gd name="connsiteX2" fmla="*/ 2200386 w 2200391"/>
                        <a:gd name="connsiteY2" fmla="*/ 256655 h 3028430"/>
                        <a:gd name="connsiteX3" fmla="*/ 847836 w 2200391"/>
                        <a:gd name="connsiteY3" fmla="*/ 1418705 h 3028430"/>
                        <a:gd name="connsiteX4" fmla="*/ 771636 w 2200391"/>
                        <a:gd name="connsiteY4" fmla="*/ 3028430 h 3028430"/>
                        <a:gd name="connsiteX5" fmla="*/ 85836 w 2200391"/>
                        <a:gd name="connsiteY5" fmla="*/ 3028430 h 3028430"/>
                        <a:gd name="connsiteX6" fmla="*/ 111 w 2200391"/>
                        <a:gd name="connsiteY6" fmla="*/ 1466330 h 3028430"/>
                        <a:gd name="connsiteX7" fmla="*/ 2042090 w 2200391"/>
                        <a:gd name="connsiteY7" fmla="*/ 243493 h 3028430"/>
                        <a:gd name="connsiteX8" fmla="*/ 350261 w 2200391"/>
                        <a:gd name="connsiteY8" fmla="*/ 43468 h 3028430"/>
                        <a:gd name="connsiteX0" fmla="*/ 350261 w 2200390"/>
                        <a:gd name="connsiteY0" fmla="*/ 43468 h 3028430"/>
                        <a:gd name="connsiteX1" fmla="*/ 345273 w 2200390"/>
                        <a:gd name="connsiteY1" fmla="*/ 0 h 3028430"/>
                        <a:gd name="connsiteX2" fmla="*/ 2200386 w 2200390"/>
                        <a:gd name="connsiteY2" fmla="*/ 256655 h 3028430"/>
                        <a:gd name="connsiteX3" fmla="*/ 201998 w 2200390"/>
                        <a:gd name="connsiteY3" fmla="*/ 1487805 h 3028430"/>
                        <a:gd name="connsiteX4" fmla="*/ 771636 w 2200390"/>
                        <a:gd name="connsiteY4" fmla="*/ 3028430 h 3028430"/>
                        <a:gd name="connsiteX5" fmla="*/ 85836 w 2200390"/>
                        <a:gd name="connsiteY5" fmla="*/ 3028430 h 3028430"/>
                        <a:gd name="connsiteX6" fmla="*/ 111 w 2200390"/>
                        <a:gd name="connsiteY6" fmla="*/ 1466330 h 3028430"/>
                        <a:gd name="connsiteX7" fmla="*/ 2042090 w 2200390"/>
                        <a:gd name="connsiteY7" fmla="*/ 243493 h 3028430"/>
                        <a:gd name="connsiteX8" fmla="*/ 350261 w 2200390"/>
                        <a:gd name="connsiteY8" fmla="*/ 43468 h 3028430"/>
                        <a:gd name="connsiteX0" fmla="*/ 350261 w 2200390"/>
                        <a:gd name="connsiteY0" fmla="*/ 43468 h 3028430"/>
                        <a:gd name="connsiteX1" fmla="*/ 345273 w 2200390"/>
                        <a:gd name="connsiteY1" fmla="*/ 0 h 3028430"/>
                        <a:gd name="connsiteX2" fmla="*/ 2200386 w 2200390"/>
                        <a:gd name="connsiteY2" fmla="*/ 256655 h 3028430"/>
                        <a:gd name="connsiteX3" fmla="*/ 201998 w 2200390"/>
                        <a:gd name="connsiteY3" fmla="*/ 1487805 h 3028430"/>
                        <a:gd name="connsiteX4" fmla="*/ 771636 w 2200390"/>
                        <a:gd name="connsiteY4" fmla="*/ 3028430 h 3028430"/>
                        <a:gd name="connsiteX5" fmla="*/ 85836 w 2200390"/>
                        <a:gd name="connsiteY5" fmla="*/ 3028430 h 3028430"/>
                        <a:gd name="connsiteX6" fmla="*/ 111 w 2200390"/>
                        <a:gd name="connsiteY6" fmla="*/ 1466330 h 3028430"/>
                        <a:gd name="connsiteX7" fmla="*/ 2042090 w 2200390"/>
                        <a:gd name="connsiteY7" fmla="*/ 243493 h 3028430"/>
                        <a:gd name="connsiteX8" fmla="*/ 350261 w 2200390"/>
                        <a:gd name="connsiteY8" fmla="*/ 43468 h 3028430"/>
                        <a:gd name="connsiteX0" fmla="*/ 350257 w 2200386"/>
                        <a:gd name="connsiteY0" fmla="*/ 43468 h 3028430"/>
                        <a:gd name="connsiteX1" fmla="*/ 345269 w 2200386"/>
                        <a:gd name="connsiteY1" fmla="*/ 0 h 3028430"/>
                        <a:gd name="connsiteX2" fmla="*/ 2200382 w 2200386"/>
                        <a:gd name="connsiteY2" fmla="*/ 256655 h 3028430"/>
                        <a:gd name="connsiteX3" fmla="*/ 201994 w 2200386"/>
                        <a:gd name="connsiteY3" fmla="*/ 1487805 h 3028430"/>
                        <a:gd name="connsiteX4" fmla="*/ 771632 w 2200386"/>
                        <a:gd name="connsiteY4" fmla="*/ 3028430 h 3028430"/>
                        <a:gd name="connsiteX5" fmla="*/ 85832 w 2200386"/>
                        <a:gd name="connsiteY5" fmla="*/ 3028430 h 3028430"/>
                        <a:gd name="connsiteX6" fmla="*/ 107 w 2200386"/>
                        <a:gd name="connsiteY6" fmla="*/ 1466330 h 3028430"/>
                        <a:gd name="connsiteX7" fmla="*/ 2042086 w 2200386"/>
                        <a:gd name="connsiteY7" fmla="*/ 243493 h 3028430"/>
                        <a:gd name="connsiteX8" fmla="*/ 350257 w 2200386"/>
                        <a:gd name="connsiteY8" fmla="*/ 43468 h 3028430"/>
                        <a:gd name="connsiteX0" fmla="*/ 350257 w 2564013"/>
                        <a:gd name="connsiteY0" fmla="*/ 43468 h 3028430"/>
                        <a:gd name="connsiteX1" fmla="*/ 345269 w 2564013"/>
                        <a:gd name="connsiteY1" fmla="*/ 0 h 3028430"/>
                        <a:gd name="connsiteX2" fmla="*/ 2200382 w 2564013"/>
                        <a:gd name="connsiteY2" fmla="*/ 256655 h 3028430"/>
                        <a:gd name="connsiteX3" fmla="*/ 201994 w 2564013"/>
                        <a:gd name="connsiteY3" fmla="*/ 1487805 h 3028430"/>
                        <a:gd name="connsiteX4" fmla="*/ 2564013 w 2564013"/>
                        <a:gd name="connsiteY4" fmla="*/ 2333802 h 3028430"/>
                        <a:gd name="connsiteX5" fmla="*/ 85832 w 2564013"/>
                        <a:gd name="connsiteY5" fmla="*/ 3028430 h 3028430"/>
                        <a:gd name="connsiteX6" fmla="*/ 107 w 2564013"/>
                        <a:gd name="connsiteY6" fmla="*/ 1466330 h 3028430"/>
                        <a:gd name="connsiteX7" fmla="*/ 2042086 w 2564013"/>
                        <a:gd name="connsiteY7" fmla="*/ 243493 h 3028430"/>
                        <a:gd name="connsiteX8" fmla="*/ 350257 w 2564013"/>
                        <a:gd name="connsiteY8" fmla="*/ 43468 h 3028430"/>
                        <a:gd name="connsiteX0" fmla="*/ 350257 w 2564013"/>
                        <a:gd name="connsiteY0" fmla="*/ 43468 h 2435633"/>
                        <a:gd name="connsiteX1" fmla="*/ 345269 w 2564013"/>
                        <a:gd name="connsiteY1" fmla="*/ 0 h 2435633"/>
                        <a:gd name="connsiteX2" fmla="*/ 2200382 w 2564013"/>
                        <a:gd name="connsiteY2" fmla="*/ 256655 h 2435633"/>
                        <a:gd name="connsiteX3" fmla="*/ 201994 w 2564013"/>
                        <a:gd name="connsiteY3" fmla="*/ 1487805 h 2435633"/>
                        <a:gd name="connsiteX4" fmla="*/ 2564013 w 2564013"/>
                        <a:gd name="connsiteY4" fmla="*/ 2333802 h 2435633"/>
                        <a:gd name="connsiteX5" fmla="*/ 2353520 w 2564013"/>
                        <a:gd name="connsiteY5" fmla="*/ 2435633 h 2435633"/>
                        <a:gd name="connsiteX6" fmla="*/ 107 w 2564013"/>
                        <a:gd name="connsiteY6" fmla="*/ 1466330 h 2435633"/>
                        <a:gd name="connsiteX7" fmla="*/ 2042086 w 2564013"/>
                        <a:gd name="connsiteY7" fmla="*/ 243493 h 2435633"/>
                        <a:gd name="connsiteX8" fmla="*/ 350257 w 2564013"/>
                        <a:gd name="connsiteY8" fmla="*/ 43468 h 2435633"/>
                        <a:gd name="connsiteX0" fmla="*/ 350257 w 2564013"/>
                        <a:gd name="connsiteY0" fmla="*/ 43468 h 2435633"/>
                        <a:gd name="connsiteX1" fmla="*/ 345269 w 2564013"/>
                        <a:gd name="connsiteY1" fmla="*/ 0 h 2435633"/>
                        <a:gd name="connsiteX2" fmla="*/ 2200382 w 2564013"/>
                        <a:gd name="connsiteY2" fmla="*/ 256655 h 2435633"/>
                        <a:gd name="connsiteX3" fmla="*/ 201994 w 2564013"/>
                        <a:gd name="connsiteY3" fmla="*/ 1487805 h 2435633"/>
                        <a:gd name="connsiteX4" fmla="*/ 2564013 w 2564013"/>
                        <a:gd name="connsiteY4" fmla="*/ 2333802 h 2435633"/>
                        <a:gd name="connsiteX5" fmla="*/ 2353520 w 2564013"/>
                        <a:gd name="connsiteY5" fmla="*/ 2435633 h 2435633"/>
                        <a:gd name="connsiteX6" fmla="*/ 107 w 2564013"/>
                        <a:gd name="connsiteY6" fmla="*/ 1466330 h 2435633"/>
                        <a:gd name="connsiteX7" fmla="*/ 2042086 w 2564013"/>
                        <a:gd name="connsiteY7" fmla="*/ 243493 h 2435633"/>
                        <a:gd name="connsiteX8" fmla="*/ 350257 w 2564013"/>
                        <a:gd name="connsiteY8" fmla="*/ 43468 h 2435633"/>
                        <a:gd name="connsiteX0" fmla="*/ 350257 w 2564013"/>
                        <a:gd name="connsiteY0" fmla="*/ 43468 h 2435633"/>
                        <a:gd name="connsiteX1" fmla="*/ 345269 w 2564013"/>
                        <a:gd name="connsiteY1" fmla="*/ 0 h 2435633"/>
                        <a:gd name="connsiteX2" fmla="*/ 2200382 w 2564013"/>
                        <a:gd name="connsiteY2" fmla="*/ 256655 h 2435633"/>
                        <a:gd name="connsiteX3" fmla="*/ 201994 w 2564013"/>
                        <a:gd name="connsiteY3" fmla="*/ 1487805 h 2435633"/>
                        <a:gd name="connsiteX4" fmla="*/ 2564013 w 2564013"/>
                        <a:gd name="connsiteY4" fmla="*/ 2333802 h 2435633"/>
                        <a:gd name="connsiteX5" fmla="*/ 2353520 w 2564013"/>
                        <a:gd name="connsiteY5" fmla="*/ 2435633 h 2435633"/>
                        <a:gd name="connsiteX6" fmla="*/ 107 w 2564013"/>
                        <a:gd name="connsiteY6" fmla="*/ 1466330 h 2435633"/>
                        <a:gd name="connsiteX7" fmla="*/ 2042086 w 2564013"/>
                        <a:gd name="connsiteY7" fmla="*/ 243493 h 2435633"/>
                        <a:gd name="connsiteX8" fmla="*/ 350257 w 2564013"/>
                        <a:gd name="connsiteY8" fmla="*/ 43468 h 2435633"/>
                        <a:gd name="connsiteX0" fmla="*/ 350257 w 2564013"/>
                        <a:gd name="connsiteY0" fmla="*/ 43468 h 2435633"/>
                        <a:gd name="connsiteX1" fmla="*/ 345269 w 2564013"/>
                        <a:gd name="connsiteY1" fmla="*/ 0 h 2435633"/>
                        <a:gd name="connsiteX2" fmla="*/ 2200382 w 2564013"/>
                        <a:gd name="connsiteY2" fmla="*/ 256655 h 2435633"/>
                        <a:gd name="connsiteX3" fmla="*/ 201994 w 2564013"/>
                        <a:gd name="connsiteY3" fmla="*/ 1487805 h 2435633"/>
                        <a:gd name="connsiteX4" fmla="*/ 2564013 w 2564013"/>
                        <a:gd name="connsiteY4" fmla="*/ 2333802 h 2435633"/>
                        <a:gd name="connsiteX5" fmla="*/ 2353520 w 2564013"/>
                        <a:gd name="connsiteY5" fmla="*/ 2435633 h 2435633"/>
                        <a:gd name="connsiteX6" fmla="*/ 107 w 2564013"/>
                        <a:gd name="connsiteY6" fmla="*/ 1466330 h 2435633"/>
                        <a:gd name="connsiteX7" fmla="*/ 2042086 w 2564013"/>
                        <a:gd name="connsiteY7" fmla="*/ 243493 h 2435633"/>
                        <a:gd name="connsiteX8" fmla="*/ 350257 w 2564013"/>
                        <a:gd name="connsiteY8" fmla="*/ 43468 h 2435633"/>
                        <a:gd name="connsiteX0" fmla="*/ 350257 w 2505960"/>
                        <a:gd name="connsiteY0" fmla="*/ 43468 h 2435633"/>
                        <a:gd name="connsiteX1" fmla="*/ 345269 w 2505960"/>
                        <a:gd name="connsiteY1" fmla="*/ 0 h 2435633"/>
                        <a:gd name="connsiteX2" fmla="*/ 2200382 w 2505960"/>
                        <a:gd name="connsiteY2" fmla="*/ 256655 h 2435633"/>
                        <a:gd name="connsiteX3" fmla="*/ 201994 w 2505960"/>
                        <a:gd name="connsiteY3" fmla="*/ 1487805 h 2435633"/>
                        <a:gd name="connsiteX4" fmla="*/ 2505960 w 2505960"/>
                        <a:gd name="connsiteY4" fmla="*/ 2308345 h 2435633"/>
                        <a:gd name="connsiteX5" fmla="*/ 2353520 w 2505960"/>
                        <a:gd name="connsiteY5" fmla="*/ 2435633 h 2435633"/>
                        <a:gd name="connsiteX6" fmla="*/ 107 w 2505960"/>
                        <a:gd name="connsiteY6" fmla="*/ 1466330 h 2435633"/>
                        <a:gd name="connsiteX7" fmla="*/ 2042086 w 2505960"/>
                        <a:gd name="connsiteY7" fmla="*/ 243493 h 2435633"/>
                        <a:gd name="connsiteX8" fmla="*/ 350257 w 2505960"/>
                        <a:gd name="connsiteY8" fmla="*/ 43468 h 2435633"/>
                        <a:gd name="connsiteX0" fmla="*/ 350257 w 2505960"/>
                        <a:gd name="connsiteY0" fmla="*/ 43468 h 2435633"/>
                        <a:gd name="connsiteX1" fmla="*/ 345269 w 2505960"/>
                        <a:gd name="connsiteY1" fmla="*/ 0 h 2435633"/>
                        <a:gd name="connsiteX2" fmla="*/ 2200382 w 2505960"/>
                        <a:gd name="connsiteY2" fmla="*/ 256655 h 2435633"/>
                        <a:gd name="connsiteX3" fmla="*/ 1068560 w 2505960"/>
                        <a:gd name="connsiteY3" fmla="*/ 1363981 h 2435633"/>
                        <a:gd name="connsiteX4" fmla="*/ 2505960 w 2505960"/>
                        <a:gd name="connsiteY4" fmla="*/ 2308345 h 2435633"/>
                        <a:gd name="connsiteX5" fmla="*/ 2353520 w 2505960"/>
                        <a:gd name="connsiteY5" fmla="*/ 2435633 h 2435633"/>
                        <a:gd name="connsiteX6" fmla="*/ 107 w 2505960"/>
                        <a:gd name="connsiteY6" fmla="*/ 1466330 h 2435633"/>
                        <a:gd name="connsiteX7" fmla="*/ 2042086 w 2505960"/>
                        <a:gd name="connsiteY7" fmla="*/ 243493 h 2435633"/>
                        <a:gd name="connsiteX8" fmla="*/ 350257 w 2505960"/>
                        <a:gd name="connsiteY8" fmla="*/ 43468 h 2435633"/>
                        <a:gd name="connsiteX0" fmla="*/ 4988 w 2160691"/>
                        <a:gd name="connsiteY0" fmla="*/ 43468 h 2435633"/>
                        <a:gd name="connsiteX1" fmla="*/ 0 w 2160691"/>
                        <a:gd name="connsiteY1" fmla="*/ 0 h 2435633"/>
                        <a:gd name="connsiteX2" fmla="*/ 1855113 w 2160691"/>
                        <a:gd name="connsiteY2" fmla="*/ 256655 h 2435633"/>
                        <a:gd name="connsiteX3" fmla="*/ 723291 w 2160691"/>
                        <a:gd name="connsiteY3" fmla="*/ 1363981 h 2435633"/>
                        <a:gd name="connsiteX4" fmla="*/ 2160691 w 2160691"/>
                        <a:gd name="connsiteY4" fmla="*/ 2308345 h 2435633"/>
                        <a:gd name="connsiteX5" fmla="*/ 2008251 w 2160691"/>
                        <a:gd name="connsiteY5" fmla="*/ 2435633 h 2435633"/>
                        <a:gd name="connsiteX6" fmla="*/ 502358 w 2160691"/>
                        <a:gd name="connsiteY6" fmla="*/ 1342505 h 2435633"/>
                        <a:gd name="connsiteX7" fmla="*/ 1696817 w 2160691"/>
                        <a:gd name="connsiteY7" fmla="*/ 243493 h 2435633"/>
                        <a:gd name="connsiteX8" fmla="*/ 4988 w 2160691"/>
                        <a:gd name="connsiteY8" fmla="*/ 43468 h 2435633"/>
                        <a:gd name="connsiteX0" fmla="*/ 4988 w 2160691"/>
                        <a:gd name="connsiteY0" fmla="*/ 43468 h 2435633"/>
                        <a:gd name="connsiteX1" fmla="*/ 0 w 2160691"/>
                        <a:gd name="connsiteY1" fmla="*/ 0 h 2435633"/>
                        <a:gd name="connsiteX2" fmla="*/ 1855113 w 2160691"/>
                        <a:gd name="connsiteY2" fmla="*/ 256655 h 2435633"/>
                        <a:gd name="connsiteX3" fmla="*/ 723291 w 2160691"/>
                        <a:gd name="connsiteY3" fmla="*/ 1363981 h 2435633"/>
                        <a:gd name="connsiteX4" fmla="*/ 2160691 w 2160691"/>
                        <a:gd name="connsiteY4" fmla="*/ 2308345 h 2435633"/>
                        <a:gd name="connsiteX5" fmla="*/ 2008251 w 2160691"/>
                        <a:gd name="connsiteY5" fmla="*/ 2435633 h 2435633"/>
                        <a:gd name="connsiteX6" fmla="*/ 502358 w 2160691"/>
                        <a:gd name="connsiteY6" fmla="*/ 1342505 h 2435633"/>
                        <a:gd name="connsiteX7" fmla="*/ 1696817 w 2160691"/>
                        <a:gd name="connsiteY7" fmla="*/ 243493 h 2435633"/>
                        <a:gd name="connsiteX8" fmla="*/ 4988 w 2160691"/>
                        <a:gd name="connsiteY8" fmla="*/ 43468 h 2435633"/>
                        <a:gd name="connsiteX0" fmla="*/ 4988 w 2236873"/>
                        <a:gd name="connsiteY0" fmla="*/ 43468 h 2435633"/>
                        <a:gd name="connsiteX1" fmla="*/ 0 w 2236873"/>
                        <a:gd name="connsiteY1" fmla="*/ 0 h 2435633"/>
                        <a:gd name="connsiteX2" fmla="*/ 1855113 w 2236873"/>
                        <a:gd name="connsiteY2" fmla="*/ 256655 h 2435633"/>
                        <a:gd name="connsiteX3" fmla="*/ 723291 w 2236873"/>
                        <a:gd name="connsiteY3" fmla="*/ 1363981 h 2435633"/>
                        <a:gd name="connsiteX4" fmla="*/ 2236873 w 2236873"/>
                        <a:gd name="connsiteY4" fmla="*/ 1974971 h 2435633"/>
                        <a:gd name="connsiteX5" fmla="*/ 2008251 w 2236873"/>
                        <a:gd name="connsiteY5" fmla="*/ 2435633 h 2435633"/>
                        <a:gd name="connsiteX6" fmla="*/ 502358 w 2236873"/>
                        <a:gd name="connsiteY6" fmla="*/ 1342505 h 2435633"/>
                        <a:gd name="connsiteX7" fmla="*/ 1696817 w 2236873"/>
                        <a:gd name="connsiteY7" fmla="*/ 243493 h 2435633"/>
                        <a:gd name="connsiteX8" fmla="*/ 4988 w 2236873"/>
                        <a:gd name="connsiteY8" fmla="*/ 43468 h 2435633"/>
                        <a:gd name="connsiteX0" fmla="*/ 4988 w 2236873"/>
                        <a:gd name="connsiteY0" fmla="*/ 43468 h 2159408"/>
                        <a:gd name="connsiteX1" fmla="*/ 0 w 2236873"/>
                        <a:gd name="connsiteY1" fmla="*/ 0 h 2159408"/>
                        <a:gd name="connsiteX2" fmla="*/ 1855113 w 2236873"/>
                        <a:gd name="connsiteY2" fmla="*/ 256655 h 2159408"/>
                        <a:gd name="connsiteX3" fmla="*/ 723291 w 2236873"/>
                        <a:gd name="connsiteY3" fmla="*/ 1363981 h 2159408"/>
                        <a:gd name="connsiteX4" fmla="*/ 2236873 w 2236873"/>
                        <a:gd name="connsiteY4" fmla="*/ 1974971 h 2159408"/>
                        <a:gd name="connsiteX5" fmla="*/ 2208228 w 2236873"/>
                        <a:gd name="connsiteY5" fmla="*/ 2159408 h 2159408"/>
                        <a:gd name="connsiteX6" fmla="*/ 502358 w 2236873"/>
                        <a:gd name="connsiteY6" fmla="*/ 1342505 h 2159408"/>
                        <a:gd name="connsiteX7" fmla="*/ 1696817 w 2236873"/>
                        <a:gd name="connsiteY7" fmla="*/ 243493 h 2159408"/>
                        <a:gd name="connsiteX8" fmla="*/ 4988 w 2236873"/>
                        <a:gd name="connsiteY8" fmla="*/ 43468 h 2159408"/>
                        <a:gd name="connsiteX0" fmla="*/ 4988 w 2255918"/>
                        <a:gd name="connsiteY0" fmla="*/ 43468 h 2159408"/>
                        <a:gd name="connsiteX1" fmla="*/ 0 w 2255918"/>
                        <a:gd name="connsiteY1" fmla="*/ 0 h 2159408"/>
                        <a:gd name="connsiteX2" fmla="*/ 1855113 w 2255918"/>
                        <a:gd name="connsiteY2" fmla="*/ 256655 h 2159408"/>
                        <a:gd name="connsiteX3" fmla="*/ 723291 w 2255918"/>
                        <a:gd name="connsiteY3" fmla="*/ 1363981 h 2159408"/>
                        <a:gd name="connsiteX4" fmla="*/ 2255918 w 2255918"/>
                        <a:gd name="connsiteY4" fmla="*/ 1641597 h 2159408"/>
                        <a:gd name="connsiteX5" fmla="*/ 2208228 w 2255918"/>
                        <a:gd name="connsiteY5" fmla="*/ 2159408 h 2159408"/>
                        <a:gd name="connsiteX6" fmla="*/ 502358 w 2255918"/>
                        <a:gd name="connsiteY6" fmla="*/ 1342505 h 2159408"/>
                        <a:gd name="connsiteX7" fmla="*/ 1696817 w 2255918"/>
                        <a:gd name="connsiteY7" fmla="*/ 243493 h 2159408"/>
                        <a:gd name="connsiteX8" fmla="*/ 4988 w 2255918"/>
                        <a:gd name="connsiteY8" fmla="*/ 43468 h 2159408"/>
                        <a:gd name="connsiteX0" fmla="*/ 4988 w 2265365"/>
                        <a:gd name="connsiteY0" fmla="*/ 43468 h 1778409"/>
                        <a:gd name="connsiteX1" fmla="*/ 0 w 2265365"/>
                        <a:gd name="connsiteY1" fmla="*/ 0 h 1778409"/>
                        <a:gd name="connsiteX2" fmla="*/ 1855113 w 2265365"/>
                        <a:gd name="connsiteY2" fmla="*/ 256655 h 1778409"/>
                        <a:gd name="connsiteX3" fmla="*/ 723291 w 2265365"/>
                        <a:gd name="connsiteY3" fmla="*/ 1363981 h 1778409"/>
                        <a:gd name="connsiteX4" fmla="*/ 2255918 w 2265365"/>
                        <a:gd name="connsiteY4" fmla="*/ 1641597 h 1778409"/>
                        <a:gd name="connsiteX5" fmla="*/ 2265365 w 2265365"/>
                        <a:gd name="connsiteY5" fmla="*/ 1778409 h 1778409"/>
                        <a:gd name="connsiteX6" fmla="*/ 502358 w 2265365"/>
                        <a:gd name="connsiteY6" fmla="*/ 1342505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723291 w 2265365"/>
                        <a:gd name="connsiteY3" fmla="*/ 1363981 h 1778409"/>
                        <a:gd name="connsiteX4" fmla="*/ 2255918 w 2265365"/>
                        <a:gd name="connsiteY4" fmla="*/ 1641597 h 1778409"/>
                        <a:gd name="connsiteX5" fmla="*/ 2265365 w 2265365"/>
                        <a:gd name="connsiteY5" fmla="*/ 1778409 h 1778409"/>
                        <a:gd name="connsiteX6" fmla="*/ 502358 w 2265365"/>
                        <a:gd name="connsiteY6" fmla="*/ 1342505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723291 w 2265365"/>
                        <a:gd name="connsiteY3" fmla="*/ 1363981 h 1778409"/>
                        <a:gd name="connsiteX4" fmla="*/ 2255918 w 2265365"/>
                        <a:gd name="connsiteY4" fmla="*/ 1641597 h 1778409"/>
                        <a:gd name="connsiteX5" fmla="*/ 2265365 w 2265365"/>
                        <a:gd name="connsiteY5" fmla="*/ 1778409 h 1778409"/>
                        <a:gd name="connsiteX6" fmla="*/ 502358 w 2265365"/>
                        <a:gd name="connsiteY6" fmla="*/ 1342505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83004 w 2265365"/>
                        <a:gd name="connsiteY3" fmla="*/ 1256818 h 1778409"/>
                        <a:gd name="connsiteX4" fmla="*/ 2255918 w 2265365"/>
                        <a:gd name="connsiteY4" fmla="*/ 1641597 h 1778409"/>
                        <a:gd name="connsiteX5" fmla="*/ 2265365 w 2265365"/>
                        <a:gd name="connsiteY5" fmla="*/ 1778409 h 1778409"/>
                        <a:gd name="connsiteX6" fmla="*/ 502358 w 2265365"/>
                        <a:gd name="connsiteY6" fmla="*/ 1342505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83004 w 2265365"/>
                        <a:gd name="connsiteY3" fmla="*/ 1256818 h 1778409"/>
                        <a:gd name="connsiteX4" fmla="*/ 2255918 w 2265365"/>
                        <a:gd name="connsiteY4" fmla="*/ 1641597 h 1778409"/>
                        <a:gd name="connsiteX5" fmla="*/ 2265365 w 2265365"/>
                        <a:gd name="connsiteY5" fmla="*/ 1778409 h 1778409"/>
                        <a:gd name="connsiteX6" fmla="*/ 854571 w 2265365"/>
                        <a:gd name="connsiteY6" fmla="*/ 1274636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83004 w 2265365"/>
                        <a:gd name="connsiteY3" fmla="*/ 1256818 h 1778409"/>
                        <a:gd name="connsiteX4" fmla="*/ 2255918 w 2265365"/>
                        <a:gd name="connsiteY4" fmla="*/ 1641597 h 1778409"/>
                        <a:gd name="connsiteX5" fmla="*/ 2265365 w 2265365"/>
                        <a:gd name="connsiteY5" fmla="*/ 1778409 h 1778409"/>
                        <a:gd name="connsiteX6" fmla="*/ 829668 w 2265365"/>
                        <a:gd name="connsiteY6" fmla="*/ 1028161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18965 w 2265365"/>
                        <a:gd name="connsiteY3" fmla="*/ 1049637 h 1778409"/>
                        <a:gd name="connsiteX4" fmla="*/ 2255918 w 2265365"/>
                        <a:gd name="connsiteY4" fmla="*/ 1641597 h 1778409"/>
                        <a:gd name="connsiteX5" fmla="*/ 2265365 w 2265365"/>
                        <a:gd name="connsiteY5" fmla="*/ 1778409 h 1778409"/>
                        <a:gd name="connsiteX6" fmla="*/ 829668 w 2265365"/>
                        <a:gd name="connsiteY6" fmla="*/ 1028161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18965 w 2265365"/>
                        <a:gd name="connsiteY3" fmla="*/ 1049637 h 1778409"/>
                        <a:gd name="connsiteX4" fmla="*/ 2255918 w 2265365"/>
                        <a:gd name="connsiteY4" fmla="*/ 1641597 h 1778409"/>
                        <a:gd name="connsiteX5" fmla="*/ 2265365 w 2265365"/>
                        <a:gd name="connsiteY5" fmla="*/ 1778409 h 1778409"/>
                        <a:gd name="connsiteX6" fmla="*/ 829668 w 2265365"/>
                        <a:gd name="connsiteY6" fmla="*/ 1028161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29639 w 2265365"/>
                        <a:gd name="connsiteY3" fmla="*/ 1046065 h 1778409"/>
                        <a:gd name="connsiteX4" fmla="*/ 2255918 w 2265365"/>
                        <a:gd name="connsiteY4" fmla="*/ 1641597 h 1778409"/>
                        <a:gd name="connsiteX5" fmla="*/ 2265365 w 2265365"/>
                        <a:gd name="connsiteY5" fmla="*/ 1778409 h 1778409"/>
                        <a:gd name="connsiteX6" fmla="*/ 829668 w 2265365"/>
                        <a:gd name="connsiteY6" fmla="*/ 1028161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29639 w 2265365"/>
                        <a:gd name="connsiteY3" fmla="*/ 1046065 h 1778409"/>
                        <a:gd name="connsiteX4" fmla="*/ 2255918 w 2265365"/>
                        <a:gd name="connsiteY4" fmla="*/ 1641597 h 1778409"/>
                        <a:gd name="connsiteX5" fmla="*/ 2265365 w 2265365"/>
                        <a:gd name="connsiteY5" fmla="*/ 1778409 h 1778409"/>
                        <a:gd name="connsiteX6" fmla="*/ 829668 w 2265365"/>
                        <a:gd name="connsiteY6" fmla="*/ 1028161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29639 w 2265365"/>
                        <a:gd name="connsiteY3" fmla="*/ 1046065 h 1778409"/>
                        <a:gd name="connsiteX4" fmla="*/ 2252361 w 2265365"/>
                        <a:gd name="connsiteY4" fmla="*/ 1677318 h 1778409"/>
                        <a:gd name="connsiteX5" fmla="*/ 2265365 w 2265365"/>
                        <a:gd name="connsiteY5" fmla="*/ 1778409 h 1778409"/>
                        <a:gd name="connsiteX6" fmla="*/ 829668 w 2265365"/>
                        <a:gd name="connsiteY6" fmla="*/ 1028161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29639 w 2265365"/>
                        <a:gd name="connsiteY3" fmla="*/ 1046065 h 1778409"/>
                        <a:gd name="connsiteX4" fmla="*/ 2252361 w 2265365"/>
                        <a:gd name="connsiteY4" fmla="*/ 1677318 h 1778409"/>
                        <a:gd name="connsiteX5" fmla="*/ 2265365 w 2265365"/>
                        <a:gd name="connsiteY5" fmla="*/ 1778409 h 1778409"/>
                        <a:gd name="connsiteX6" fmla="*/ 829668 w 2265365"/>
                        <a:gd name="connsiteY6" fmla="*/ 1028161 h 1778409"/>
                        <a:gd name="connsiteX7" fmla="*/ 1696817 w 2265365"/>
                        <a:gd name="connsiteY7" fmla="*/ 24349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29639 w 2265365"/>
                        <a:gd name="connsiteY3" fmla="*/ 1046065 h 1778409"/>
                        <a:gd name="connsiteX4" fmla="*/ 2252361 w 2265365"/>
                        <a:gd name="connsiteY4" fmla="*/ 1677318 h 1778409"/>
                        <a:gd name="connsiteX5" fmla="*/ 2265365 w 2265365"/>
                        <a:gd name="connsiteY5" fmla="*/ 1778409 h 1778409"/>
                        <a:gd name="connsiteX6" fmla="*/ 829668 w 2265365"/>
                        <a:gd name="connsiteY6" fmla="*/ 1028161 h 1778409"/>
                        <a:gd name="connsiteX7" fmla="*/ 1753740 w 2265365"/>
                        <a:gd name="connsiteY7" fmla="*/ 261353 h 1778409"/>
                        <a:gd name="connsiteX8" fmla="*/ 4988 w 2265365"/>
                        <a:gd name="connsiteY8" fmla="*/ 43468 h 1778409"/>
                        <a:gd name="connsiteX0" fmla="*/ 4988 w 2265365"/>
                        <a:gd name="connsiteY0" fmla="*/ 43468 h 1778409"/>
                        <a:gd name="connsiteX1" fmla="*/ 0 w 2265365"/>
                        <a:gd name="connsiteY1" fmla="*/ 0 h 1778409"/>
                        <a:gd name="connsiteX2" fmla="*/ 1855113 w 2265365"/>
                        <a:gd name="connsiteY2" fmla="*/ 256655 h 1778409"/>
                        <a:gd name="connsiteX3" fmla="*/ 929639 w 2265365"/>
                        <a:gd name="connsiteY3" fmla="*/ 1046065 h 1778409"/>
                        <a:gd name="connsiteX4" fmla="*/ 2252361 w 2265365"/>
                        <a:gd name="connsiteY4" fmla="*/ 1677318 h 1778409"/>
                        <a:gd name="connsiteX5" fmla="*/ 2265365 w 2265365"/>
                        <a:gd name="connsiteY5" fmla="*/ 1778409 h 1778409"/>
                        <a:gd name="connsiteX6" fmla="*/ 829668 w 2265365"/>
                        <a:gd name="connsiteY6" fmla="*/ 1028161 h 1778409"/>
                        <a:gd name="connsiteX7" fmla="*/ 1753740 w 2265365"/>
                        <a:gd name="connsiteY7" fmla="*/ 261353 h 1778409"/>
                        <a:gd name="connsiteX8" fmla="*/ 4988 w 2265365"/>
                        <a:gd name="connsiteY8" fmla="*/ 43468 h 1778409"/>
                        <a:gd name="connsiteX0" fmla="*/ 4988 w 2284380"/>
                        <a:gd name="connsiteY0" fmla="*/ 43468 h 1778409"/>
                        <a:gd name="connsiteX1" fmla="*/ 0 w 2284380"/>
                        <a:gd name="connsiteY1" fmla="*/ 0 h 1778409"/>
                        <a:gd name="connsiteX2" fmla="*/ 1855113 w 2284380"/>
                        <a:gd name="connsiteY2" fmla="*/ 256655 h 1778409"/>
                        <a:gd name="connsiteX3" fmla="*/ 929639 w 2284380"/>
                        <a:gd name="connsiteY3" fmla="*/ 1046065 h 1778409"/>
                        <a:gd name="connsiteX4" fmla="*/ 2284380 w 2284380"/>
                        <a:gd name="connsiteY4" fmla="*/ 1441560 h 1778409"/>
                        <a:gd name="connsiteX5" fmla="*/ 2265365 w 2284380"/>
                        <a:gd name="connsiteY5" fmla="*/ 1778409 h 1778409"/>
                        <a:gd name="connsiteX6" fmla="*/ 829668 w 2284380"/>
                        <a:gd name="connsiteY6" fmla="*/ 1028161 h 1778409"/>
                        <a:gd name="connsiteX7" fmla="*/ 1753740 w 2284380"/>
                        <a:gd name="connsiteY7" fmla="*/ 261353 h 1778409"/>
                        <a:gd name="connsiteX8" fmla="*/ 4988 w 2284380"/>
                        <a:gd name="connsiteY8" fmla="*/ 43468 h 1778409"/>
                        <a:gd name="connsiteX0" fmla="*/ 4988 w 2286710"/>
                        <a:gd name="connsiteY0" fmla="*/ 43468 h 1503358"/>
                        <a:gd name="connsiteX1" fmla="*/ 0 w 2286710"/>
                        <a:gd name="connsiteY1" fmla="*/ 0 h 1503358"/>
                        <a:gd name="connsiteX2" fmla="*/ 1855113 w 2286710"/>
                        <a:gd name="connsiteY2" fmla="*/ 256655 h 1503358"/>
                        <a:gd name="connsiteX3" fmla="*/ 929639 w 2286710"/>
                        <a:gd name="connsiteY3" fmla="*/ 1046065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4988 w 2286710"/>
                        <a:gd name="connsiteY8" fmla="*/ 43468 h 1503358"/>
                        <a:gd name="connsiteX0" fmla="*/ 4988 w 2286710"/>
                        <a:gd name="connsiteY0" fmla="*/ 43468 h 1503358"/>
                        <a:gd name="connsiteX1" fmla="*/ 0 w 2286710"/>
                        <a:gd name="connsiteY1" fmla="*/ 0 h 1503358"/>
                        <a:gd name="connsiteX2" fmla="*/ 1855113 w 2286710"/>
                        <a:gd name="connsiteY2" fmla="*/ 256655 h 1503358"/>
                        <a:gd name="connsiteX3" fmla="*/ 929639 w 2286710"/>
                        <a:gd name="connsiteY3" fmla="*/ 1046065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4988 w 2286710"/>
                        <a:gd name="connsiteY8" fmla="*/ 43468 h 1503358"/>
                        <a:gd name="connsiteX0" fmla="*/ 4988 w 2286710"/>
                        <a:gd name="connsiteY0" fmla="*/ 43468 h 1503358"/>
                        <a:gd name="connsiteX1" fmla="*/ 0 w 2286710"/>
                        <a:gd name="connsiteY1" fmla="*/ 0 h 1503358"/>
                        <a:gd name="connsiteX2" fmla="*/ 1855113 w 2286710"/>
                        <a:gd name="connsiteY2" fmla="*/ 256655 h 1503358"/>
                        <a:gd name="connsiteX3" fmla="*/ 929639 w 2286710"/>
                        <a:gd name="connsiteY3" fmla="*/ 1046065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4988 w 2286710"/>
                        <a:gd name="connsiteY8" fmla="*/ 43468 h 1503358"/>
                        <a:gd name="connsiteX0" fmla="*/ 4988 w 2286710"/>
                        <a:gd name="connsiteY0" fmla="*/ 43468 h 1503358"/>
                        <a:gd name="connsiteX1" fmla="*/ 0 w 2286710"/>
                        <a:gd name="connsiteY1" fmla="*/ 0 h 1503358"/>
                        <a:gd name="connsiteX2" fmla="*/ 1855113 w 2286710"/>
                        <a:gd name="connsiteY2" fmla="*/ 256655 h 1503358"/>
                        <a:gd name="connsiteX3" fmla="*/ 929639 w 2286710"/>
                        <a:gd name="connsiteY3" fmla="*/ 1046065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4988 w 2286710"/>
                        <a:gd name="connsiteY8" fmla="*/ 43468 h 1503358"/>
                        <a:gd name="connsiteX0" fmla="*/ 4988 w 2286710"/>
                        <a:gd name="connsiteY0" fmla="*/ 43468 h 1503358"/>
                        <a:gd name="connsiteX1" fmla="*/ 0 w 2286710"/>
                        <a:gd name="connsiteY1" fmla="*/ 0 h 1503358"/>
                        <a:gd name="connsiteX2" fmla="*/ 1855113 w 2286710"/>
                        <a:gd name="connsiteY2" fmla="*/ 256655 h 1503358"/>
                        <a:gd name="connsiteX3" fmla="*/ 929639 w 2286710"/>
                        <a:gd name="connsiteY3" fmla="*/ 1046065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4988 w 2286710"/>
                        <a:gd name="connsiteY8" fmla="*/ 43468 h 1503358"/>
                        <a:gd name="connsiteX0" fmla="*/ 4988 w 2286710"/>
                        <a:gd name="connsiteY0" fmla="*/ 43468 h 1503358"/>
                        <a:gd name="connsiteX1" fmla="*/ 0 w 2286710"/>
                        <a:gd name="connsiteY1" fmla="*/ 0 h 1503358"/>
                        <a:gd name="connsiteX2" fmla="*/ 1855113 w 2286710"/>
                        <a:gd name="connsiteY2" fmla="*/ 256655 h 1503358"/>
                        <a:gd name="connsiteX3" fmla="*/ 929639 w 2286710"/>
                        <a:gd name="connsiteY3" fmla="*/ 1046065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4988 w 2286710"/>
                        <a:gd name="connsiteY8" fmla="*/ 43468 h 1503358"/>
                        <a:gd name="connsiteX0" fmla="*/ 4988 w 2286710"/>
                        <a:gd name="connsiteY0" fmla="*/ 43468 h 1503358"/>
                        <a:gd name="connsiteX1" fmla="*/ 0 w 2286710"/>
                        <a:gd name="connsiteY1" fmla="*/ 0 h 1503358"/>
                        <a:gd name="connsiteX2" fmla="*/ 1855113 w 2286710"/>
                        <a:gd name="connsiteY2" fmla="*/ 256655 h 1503358"/>
                        <a:gd name="connsiteX3" fmla="*/ 911850 w 2286710"/>
                        <a:gd name="connsiteY3" fmla="*/ 1038920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4988 w 2286710"/>
                        <a:gd name="connsiteY8" fmla="*/ 43468 h 1503358"/>
                        <a:gd name="connsiteX0" fmla="*/ 4988 w 2286710"/>
                        <a:gd name="connsiteY0" fmla="*/ 43468 h 1503358"/>
                        <a:gd name="connsiteX1" fmla="*/ 0 w 2286710"/>
                        <a:gd name="connsiteY1" fmla="*/ 0 h 1503358"/>
                        <a:gd name="connsiteX2" fmla="*/ 1855113 w 2286710"/>
                        <a:gd name="connsiteY2" fmla="*/ 256655 h 1503358"/>
                        <a:gd name="connsiteX3" fmla="*/ 911850 w 2286710"/>
                        <a:gd name="connsiteY3" fmla="*/ 1038920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4988 w 2286710"/>
                        <a:gd name="connsiteY8" fmla="*/ 43468 h 1503358"/>
                        <a:gd name="connsiteX0" fmla="*/ 4988 w 2286710"/>
                        <a:gd name="connsiteY0" fmla="*/ 43468 h 1503358"/>
                        <a:gd name="connsiteX1" fmla="*/ 0 w 2286710"/>
                        <a:gd name="connsiteY1" fmla="*/ 0 h 1503358"/>
                        <a:gd name="connsiteX2" fmla="*/ 1855113 w 2286710"/>
                        <a:gd name="connsiteY2" fmla="*/ 256655 h 1503358"/>
                        <a:gd name="connsiteX3" fmla="*/ 911850 w 2286710"/>
                        <a:gd name="connsiteY3" fmla="*/ 1038920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4988 w 2286710"/>
                        <a:gd name="connsiteY8" fmla="*/ 43468 h 1503358"/>
                        <a:gd name="connsiteX0" fmla="*/ 14 w 2295966"/>
                        <a:gd name="connsiteY0" fmla="*/ 39896 h 1503358"/>
                        <a:gd name="connsiteX1" fmla="*/ 9256 w 2295966"/>
                        <a:gd name="connsiteY1" fmla="*/ 0 h 1503358"/>
                        <a:gd name="connsiteX2" fmla="*/ 1864369 w 2295966"/>
                        <a:gd name="connsiteY2" fmla="*/ 256655 h 1503358"/>
                        <a:gd name="connsiteX3" fmla="*/ 921106 w 2295966"/>
                        <a:gd name="connsiteY3" fmla="*/ 1038920 h 1503358"/>
                        <a:gd name="connsiteX4" fmla="*/ 2293636 w 2295966"/>
                        <a:gd name="connsiteY4" fmla="*/ 1441560 h 1503358"/>
                        <a:gd name="connsiteX5" fmla="*/ 2295966 w 2295966"/>
                        <a:gd name="connsiteY5" fmla="*/ 1503358 h 1503358"/>
                        <a:gd name="connsiteX6" fmla="*/ 838924 w 2295966"/>
                        <a:gd name="connsiteY6" fmla="*/ 1028161 h 1503358"/>
                        <a:gd name="connsiteX7" fmla="*/ 1762996 w 2295966"/>
                        <a:gd name="connsiteY7" fmla="*/ 261353 h 1503358"/>
                        <a:gd name="connsiteX8" fmla="*/ 14 w 2295966"/>
                        <a:gd name="connsiteY8" fmla="*/ 39896 h 1503358"/>
                        <a:gd name="connsiteX0" fmla="*/ 1431 w 2286710"/>
                        <a:gd name="connsiteY0" fmla="*/ 32752 h 1503358"/>
                        <a:gd name="connsiteX1" fmla="*/ 0 w 2286710"/>
                        <a:gd name="connsiteY1" fmla="*/ 0 h 1503358"/>
                        <a:gd name="connsiteX2" fmla="*/ 1855113 w 2286710"/>
                        <a:gd name="connsiteY2" fmla="*/ 256655 h 1503358"/>
                        <a:gd name="connsiteX3" fmla="*/ 911850 w 2286710"/>
                        <a:gd name="connsiteY3" fmla="*/ 1038920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1431 w 2286710"/>
                        <a:gd name="connsiteY8" fmla="*/ 32752 h 1503358"/>
                        <a:gd name="connsiteX0" fmla="*/ 1431 w 2286710"/>
                        <a:gd name="connsiteY0" fmla="*/ 32752 h 1503358"/>
                        <a:gd name="connsiteX1" fmla="*/ 0 w 2286710"/>
                        <a:gd name="connsiteY1" fmla="*/ 0 h 1503358"/>
                        <a:gd name="connsiteX2" fmla="*/ 1855113 w 2286710"/>
                        <a:gd name="connsiteY2" fmla="*/ 256655 h 1503358"/>
                        <a:gd name="connsiteX3" fmla="*/ 911850 w 2286710"/>
                        <a:gd name="connsiteY3" fmla="*/ 1038920 h 1503358"/>
                        <a:gd name="connsiteX4" fmla="*/ 2284380 w 2286710"/>
                        <a:gd name="connsiteY4" fmla="*/ 1441560 h 1503358"/>
                        <a:gd name="connsiteX5" fmla="*/ 2286710 w 2286710"/>
                        <a:gd name="connsiteY5" fmla="*/ 1503358 h 1503358"/>
                        <a:gd name="connsiteX6" fmla="*/ 829668 w 2286710"/>
                        <a:gd name="connsiteY6" fmla="*/ 1028161 h 1503358"/>
                        <a:gd name="connsiteX7" fmla="*/ 1753740 w 2286710"/>
                        <a:gd name="connsiteY7" fmla="*/ 261353 h 1503358"/>
                        <a:gd name="connsiteX8" fmla="*/ 1431 w 2286710"/>
                        <a:gd name="connsiteY8" fmla="*/ 32752 h 1503358"/>
                        <a:gd name="connsiteX0" fmla="*/ 1431 w 2286710"/>
                        <a:gd name="connsiteY0" fmla="*/ 32752 h 1503358"/>
                        <a:gd name="connsiteX1" fmla="*/ 0 w 2286710"/>
                        <a:gd name="connsiteY1" fmla="*/ 0 h 1503358"/>
                        <a:gd name="connsiteX2" fmla="*/ 1855113 w 2286710"/>
                        <a:gd name="connsiteY2" fmla="*/ 256655 h 1503358"/>
                        <a:gd name="connsiteX3" fmla="*/ 911850 w 2286710"/>
                        <a:gd name="connsiteY3" fmla="*/ 1038920 h 1503358"/>
                        <a:gd name="connsiteX4" fmla="*/ 2284380 w 2286710"/>
                        <a:gd name="connsiteY4" fmla="*/ 1441560 h 1503358"/>
                        <a:gd name="connsiteX5" fmla="*/ 2286710 w 2286710"/>
                        <a:gd name="connsiteY5" fmla="*/ 1503358 h 1503358"/>
                        <a:gd name="connsiteX6" fmla="*/ 808322 w 2286710"/>
                        <a:gd name="connsiteY6" fmla="*/ 1028161 h 1503358"/>
                        <a:gd name="connsiteX7" fmla="*/ 1753740 w 2286710"/>
                        <a:gd name="connsiteY7" fmla="*/ 261353 h 1503358"/>
                        <a:gd name="connsiteX8" fmla="*/ 1431 w 2286710"/>
                        <a:gd name="connsiteY8" fmla="*/ 32752 h 1503358"/>
                        <a:gd name="connsiteX0" fmla="*/ 1431 w 2286710"/>
                        <a:gd name="connsiteY0" fmla="*/ 32752 h 1503358"/>
                        <a:gd name="connsiteX1" fmla="*/ 0 w 2286710"/>
                        <a:gd name="connsiteY1" fmla="*/ 0 h 1503358"/>
                        <a:gd name="connsiteX2" fmla="*/ 1855113 w 2286710"/>
                        <a:gd name="connsiteY2" fmla="*/ 256655 h 1503358"/>
                        <a:gd name="connsiteX3" fmla="*/ 911850 w 2286710"/>
                        <a:gd name="connsiteY3" fmla="*/ 1038920 h 1503358"/>
                        <a:gd name="connsiteX4" fmla="*/ 2284380 w 2286710"/>
                        <a:gd name="connsiteY4" fmla="*/ 1441560 h 1503358"/>
                        <a:gd name="connsiteX5" fmla="*/ 2286710 w 2286710"/>
                        <a:gd name="connsiteY5" fmla="*/ 1503358 h 1503358"/>
                        <a:gd name="connsiteX6" fmla="*/ 808322 w 2286710"/>
                        <a:gd name="connsiteY6" fmla="*/ 1028161 h 1503358"/>
                        <a:gd name="connsiteX7" fmla="*/ 1775087 w 2286710"/>
                        <a:gd name="connsiteY7" fmla="*/ 243492 h 1503358"/>
                        <a:gd name="connsiteX8" fmla="*/ 1431 w 2286710"/>
                        <a:gd name="connsiteY8" fmla="*/ 32752 h 1503358"/>
                        <a:gd name="connsiteX0" fmla="*/ 1431 w 2286710"/>
                        <a:gd name="connsiteY0" fmla="*/ 32752 h 1503358"/>
                        <a:gd name="connsiteX1" fmla="*/ 0 w 2286710"/>
                        <a:gd name="connsiteY1" fmla="*/ 0 h 1503358"/>
                        <a:gd name="connsiteX2" fmla="*/ 1855113 w 2286710"/>
                        <a:gd name="connsiteY2" fmla="*/ 256655 h 1503358"/>
                        <a:gd name="connsiteX3" fmla="*/ 911850 w 2286710"/>
                        <a:gd name="connsiteY3" fmla="*/ 1038920 h 1503358"/>
                        <a:gd name="connsiteX4" fmla="*/ 2284380 w 2286710"/>
                        <a:gd name="connsiteY4" fmla="*/ 1441560 h 1503358"/>
                        <a:gd name="connsiteX5" fmla="*/ 2286710 w 2286710"/>
                        <a:gd name="connsiteY5" fmla="*/ 1503358 h 1503358"/>
                        <a:gd name="connsiteX6" fmla="*/ 808322 w 2286710"/>
                        <a:gd name="connsiteY6" fmla="*/ 1028161 h 1503358"/>
                        <a:gd name="connsiteX7" fmla="*/ 1775087 w 2286710"/>
                        <a:gd name="connsiteY7" fmla="*/ 243492 h 1503358"/>
                        <a:gd name="connsiteX8" fmla="*/ 1431 w 2286710"/>
                        <a:gd name="connsiteY8" fmla="*/ 32752 h 1503358"/>
                        <a:gd name="connsiteX0" fmla="*/ 1431 w 2286710"/>
                        <a:gd name="connsiteY0" fmla="*/ 32752 h 1503358"/>
                        <a:gd name="connsiteX1" fmla="*/ 0 w 2286710"/>
                        <a:gd name="connsiteY1" fmla="*/ 0 h 1503358"/>
                        <a:gd name="connsiteX2" fmla="*/ 1855113 w 2286710"/>
                        <a:gd name="connsiteY2" fmla="*/ 256655 h 1503358"/>
                        <a:gd name="connsiteX3" fmla="*/ 911850 w 2286710"/>
                        <a:gd name="connsiteY3" fmla="*/ 1038920 h 1503358"/>
                        <a:gd name="connsiteX4" fmla="*/ 2284380 w 2286710"/>
                        <a:gd name="connsiteY4" fmla="*/ 1441560 h 1503358"/>
                        <a:gd name="connsiteX5" fmla="*/ 2286710 w 2286710"/>
                        <a:gd name="connsiteY5" fmla="*/ 1503358 h 1503358"/>
                        <a:gd name="connsiteX6" fmla="*/ 808322 w 2286710"/>
                        <a:gd name="connsiteY6" fmla="*/ 1028161 h 1503358"/>
                        <a:gd name="connsiteX7" fmla="*/ 1775087 w 2286710"/>
                        <a:gd name="connsiteY7" fmla="*/ 243492 h 1503358"/>
                        <a:gd name="connsiteX8" fmla="*/ 1431 w 2286710"/>
                        <a:gd name="connsiteY8" fmla="*/ 32752 h 1503358"/>
                        <a:gd name="connsiteX0" fmla="*/ 1431 w 2286710"/>
                        <a:gd name="connsiteY0" fmla="*/ 22036 h 1492642"/>
                        <a:gd name="connsiteX1" fmla="*/ 0 w 2286710"/>
                        <a:gd name="connsiteY1" fmla="*/ 0 h 1492642"/>
                        <a:gd name="connsiteX2" fmla="*/ 1855113 w 2286710"/>
                        <a:gd name="connsiteY2" fmla="*/ 245939 h 1492642"/>
                        <a:gd name="connsiteX3" fmla="*/ 911850 w 2286710"/>
                        <a:gd name="connsiteY3" fmla="*/ 1028204 h 1492642"/>
                        <a:gd name="connsiteX4" fmla="*/ 2284380 w 2286710"/>
                        <a:gd name="connsiteY4" fmla="*/ 1430844 h 1492642"/>
                        <a:gd name="connsiteX5" fmla="*/ 2286710 w 2286710"/>
                        <a:gd name="connsiteY5" fmla="*/ 1492642 h 1492642"/>
                        <a:gd name="connsiteX6" fmla="*/ 808322 w 2286710"/>
                        <a:gd name="connsiteY6" fmla="*/ 1017445 h 1492642"/>
                        <a:gd name="connsiteX7" fmla="*/ 1775087 w 2286710"/>
                        <a:gd name="connsiteY7" fmla="*/ 232776 h 1492642"/>
                        <a:gd name="connsiteX8" fmla="*/ 1431 w 2286710"/>
                        <a:gd name="connsiteY8" fmla="*/ 22036 h 1492642"/>
                        <a:gd name="connsiteX0" fmla="*/ 1431 w 2286710"/>
                        <a:gd name="connsiteY0" fmla="*/ 22036 h 1492642"/>
                        <a:gd name="connsiteX1" fmla="*/ 0 w 2286710"/>
                        <a:gd name="connsiteY1" fmla="*/ 0 h 1492642"/>
                        <a:gd name="connsiteX2" fmla="*/ 1855113 w 2286710"/>
                        <a:gd name="connsiteY2" fmla="*/ 245939 h 1492642"/>
                        <a:gd name="connsiteX3" fmla="*/ 911850 w 2286710"/>
                        <a:gd name="connsiteY3" fmla="*/ 1028204 h 1492642"/>
                        <a:gd name="connsiteX4" fmla="*/ 2284380 w 2286710"/>
                        <a:gd name="connsiteY4" fmla="*/ 1430844 h 1492642"/>
                        <a:gd name="connsiteX5" fmla="*/ 2286710 w 2286710"/>
                        <a:gd name="connsiteY5" fmla="*/ 1492642 h 1492642"/>
                        <a:gd name="connsiteX6" fmla="*/ 808322 w 2286710"/>
                        <a:gd name="connsiteY6" fmla="*/ 1017445 h 1492642"/>
                        <a:gd name="connsiteX7" fmla="*/ 1775087 w 2286710"/>
                        <a:gd name="connsiteY7" fmla="*/ 232776 h 1492642"/>
                        <a:gd name="connsiteX8" fmla="*/ 1431 w 2286710"/>
                        <a:gd name="connsiteY8" fmla="*/ 22036 h 1492642"/>
                        <a:gd name="connsiteX0" fmla="*/ 1431 w 2286710"/>
                        <a:gd name="connsiteY0" fmla="*/ 22036 h 1492642"/>
                        <a:gd name="connsiteX1" fmla="*/ 0 w 2286710"/>
                        <a:gd name="connsiteY1" fmla="*/ 0 h 1492642"/>
                        <a:gd name="connsiteX2" fmla="*/ 1855113 w 2286710"/>
                        <a:gd name="connsiteY2" fmla="*/ 245939 h 1492642"/>
                        <a:gd name="connsiteX3" fmla="*/ 911850 w 2286710"/>
                        <a:gd name="connsiteY3" fmla="*/ 1028204 h 1492642"/>
                        <a:gd name="connsiteX4" fmla="*/ 2280822 w 2286710"/>
                        <a:gd name="connsiteY4" fmla="*/ 1412983 h 1492642"/>
                        <a:gd name="connsiteX5" fmla="*/ 2286710 w 2286710"/>
                        <a:gd name="connsiteY5" fmla="*/ 1492642 h 1492642"/>
                        <a:gd name="connsiteX6" fmla="*/ 808322 w 2286710"/>
                        <a:gd name="connsiteY6" fmla="*/ 1017445 h 1492642"/>
                        <a:gd name="connsiteX7" fmla="*/ 1775087 w 2286710"/>
                        <a:gd name="connsiteY7" fmla="*/ 232776 h 1492642"/>
                        <a:gd name="connsiteX8" fmla="*/ 1431 w 2286710"/>
                        <a:gd name="connsiteY8" fmla="*/ 22036 h 1492642"/>
                        <a:gd name="connsiteX0" fmla="*/ 1431 w 2286710"/>
                        <a:gd name="connsiteY0" fmla="*/ 22036 h 1492642"/>
                        <a:gd name="connsiteX1" fmla="*/ 0 w 2286710"/>
                        <a:gd name="connsiteY1" fmla="*/ 0 h 1492642"/>
                        <a:gd name="connsiteX2" fmla="*/ 1855113 w 2286710"/>
                        <a:gd name="connsiteY2" fmla="*/ 245939 h 1492642"/>
                        <a:gd name="connsiteX3" fmla="*/ 911850 w 2286710"/>
                        <a:gd name="connsiteY3" fmla="*/ 1028204 h 1492642"/>
                        <a:gd name="connsiteX4" fmla="*/ 2280822 w 2286710"/>
                        <a:gd name="connsiteY4" fmla="*/ 1412983 h 1492642"/>
                        <a:gd name="connsiteX5" fmla="*/ 2286710 w 2286710"/>
                        <a:gd name="connsiteY5" fmla="*/ 1492642 h 1492642"/>
                        <a:gd name="connsiteX6" fmla="*/ 808322 w 2286710"/>
                        <a:gd name="connsiteY6" fmla="*/ 1017445 h 1492642"/>
                        <a:gd name="connsiteX7" fmla="*/ 1775087 w 2286710"/>
                        <a:gd name="connsiteY7" fmla="*/ 232776 h 1492642"/>
                        <a:gd name="connsiteX8" fmla="*/ 1431 w 2286710"/>
                        <a:gd name="connsiteY8" fmla="*/ 22036 h 1492642"/>
                        <a:gd name="connsiteX0" fmla="*/ 1431 w 2286710"/>
                        <a:gd name="connsiteY0" fmla="*/ 22036 h 1492642"/>
                        <a:gd name="connsiteX1" fmla="*/ 0 w 2286710"/>
                        <a:gd name="connsiteY1" fmla="*/ 0 h 1492642"/>
                        <a:gd name="connsiteX2" fmla="*/ 1855113 w 2286710"/>
                        <a:gd name="connsiteY2" fmla="*/ 245939 h 1492642"/>
                        <a:gd name="connsiteX3" fmla="*/ 911850 w 2286710"/>
                        <a:gd name="connsiteY3" fmla="*/ 1028204 h 1492642"/>
                        <a:gd name="connsiteX4" fmla="*/ 2277264 w 2286710"/>
                        <a:gd name="connsiteY4" fmla="*/ 1402266 h 1492642"/>
                        <a:gd name="connsiteX5" fmla="*/ 2286710 w 2286710"/>
                        <a:gd name="connsiteY5" fmla="*/ 1492642 h 1492642"/>
                        <a:gd name="connsiteX6" fmla="*/ 808322 w 2286710"/>
                        <a:gd name="connsiteY6" fmla="*/ 1017445 h 1492642"/>
                        <a:gd name="connsiteX7" fmla="*/ 1775087 w 2286710"/>
                        <a:gd name="connsiteY7" fmla="*/ 232776 h 1492642"/>
                        <a:gd name="connsiteX8" fmla="*/ 1431 w 2286710"/>
                        <a:gd name="connsiteY8" fmla="*/ 22036 h 1492642"/>
                        <a:gd name="connsiteX0" fmla="*/ 1431 w 2288075"/>
                        <a:gd name="connsiteY0" fmla="*/ 22036 h 1492642"/>
                        <a:gd name="connsiteX1" fmla="*/ 0 w 2288075"/>
                        <a:gd name="connsiteY1" fmla="*/ 0 h 1492642"/>
                        <a:gd name="connsiteX2" fmla="*/ 1855113 w 2288075"/>
                        <a:gd name="connsiteY2" fmla="*/ 245939 h 1492642"/>
                        <a:gd name="connsiteX3" fmla="*/ 911850 w 2288075"/>
                        <a:gd name="connsiteY3" fmla="*/ 1028204 h 1492642"/>
                        <a:gd name="connsiteX4" fmla="*/ 2287937 w 2288075"/>
                        <a:gd name="connsiteY4" fmla="*/ 1402266 h 1492642"/>
                        <a:gd name="connsiteX5" fmla="*/ 2286710 w 2288075"/>
                        <a:gd name="connsiteY5" fmla="*/ 1492642 h 1492642"/>
                        <a:gd name="connsiteX6" fmla="*/ 808322 w 2288075"/>
                        <a:gd name="connsiteY6" fmla="*/ 1017445 h 1492642"/>
                        <a:gd name="connsiteX7" fmla="*/ 1775087 w 2288075"/>
                        <a:gd name="connsiteY7" fmla="*/ 232776 h 1492642"/>
                        <a:gd name="connsiteX8" fmla="*/ 1431 w 2288075"/>
                        <a:gd name="connsiteY8" fmla="*/ 22036 h 1492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8075" h="1492642">
                          <a:moveTo>
                            <a:pt x="1431" y="22036"/>
                          </a:moveTo>
                          <a:cubicBezTo>
                            <a:pt x="978" y="-4576"/>
                            <a:pt x="453" y="26612"/>
                            <a:pt x="0" y="0"/>
                          </a:cubicBezTo>
                          <a:cubicBezTo>
                            <a:pt x="320288" y="1618"/>
                            <a:pt x="1801364" y="-2503"/>
                            <a:pt x="1855113" y="245939"/>
                          </a:cubicBezTo>
                          <a:cubicBezTo>
                            <a:pt x="1858288" y="699964"/>
                            <a:pt x="855310" y="577751"/>
                            <a:pt x="911850" y="1028204"/>
                          </a:cubicBezTo>
                          <a:cubicBezTo>
                            <a:pt x="941724" y="1250752"/>
                            <a:pt x="1326933" y="1391642"/>
                            <a:pt x="2287937" y="1402266"/>
                          </a:cubicBezTo>
                          <a:cubicBezTo>
                            <a:pt x="2288714" y="1422865"/>
                            <a:pt x="2285933" y="1472043"/>
                            <a:pt x="2286710" y="1492642"/>
                          </a:cubicBezTo>
                          <a:cubicBezTo>
                            <a:pt x="1907428" y="1478956"/>
                            <a:pt x="825785" y="1512745"/>
                            <a:pt x="808322" y="1017445"/>
                          </a:cubicBezTo>
                          <a:cubicBezTo>
                            <a:pt x="790860" y="522145"/>
                            <a:pt x="1907383" y="588771"/>
                            <a:pt x="1775087" y="232776"/>
                          </a:cubicBezTo>
                          <a:cubicBezTo>
                            <a:pt x="1753996" y="75765"/>
                            <a:pt x="740741" y="41433"/>
                            <a:pt x="1431" y="22036"/>
                          </a:cubicBezTo>
                          <a:close/>
                        </a:path>
                      </a:pathLst>
                    </a:custGeom>
                    <a:solidFill>
                      <a:sysClr val="windowText" lastClr="000000">
                        <a:lumMod val="65000"/>
                        <a:lumOff val="35000"/>
                      </a:sysClr>
                    </a:solidFill>
                    <a:ln w="12700" cap="flat" cmpd="sng" algn="ctr">
                      <a:noFill/>
                      <a:prstDash val="solid"/>
                      <a:miter lim="800000"/>
                    </a:ln>
                    <a:effectLst/>
                    <a:scene3d>
                      <a:camera prst="perspectiveRelaxed">
                        <a:rot lat="17973601" lon="0" rev="0"/>
                      </a:camera>
                      <a:lightRig rig="threePt" dir="t"/>
                    </a:scene3d>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sp>
                  <p:nvSpPr>
                    <p:cNvPr id="135" name="Isosceles Triangle 134" descr="Arrow pointing rightward">
                      <a:extLst>
                        <a:ext uri="{FF2B5EF4-FFF2-40B4-BE49-F238E27FC236}">
                          <a16:creationId xmlns:a16="http://schemas.microsoft.com/office/drawing/2014/main" id="{84A45CAB-66B7-4660-B1E4-7BE570D2EFC1}"/>
                        </a:ext>
                      </a:extLst>
                    </p:cNvPr>
                    <p:cNvSpPr/>
                    <p:nvPr/>
                  </p:nvSpPr>
                  <p:spPr>
                    <a:xfrm rot="5400000">
                      <a:off x="8403410" y="4504662"/>
                      <a:ext cx="1521184" cy="877498"/>
                    </a:xfrm>
                    <a:prstGeom prst="triangle">
                      <a:avLst/>
                    </a:prstGeom>
                    <a:solidFill>
                      <a:sysClr val="windowText" lastClr="000000">
                        <a:lumMod val="65000"/>
                        <a:lumOff val="35000"/>
                      </a:sysClr>
                    </a:solidFill>
                    <a:ln w="12700" cap="flat" cmpd="sng" algn="ctr">
                      <a:noFill/>
                      <a:prstDash val="solid"/>
                      <a:miter lim="800000"/>
                    </a:ln>
                    <a:effectLst/>
                    <a:scene3d>
                      <a:camera prst="perspectiveRelaxed">
                        <a:rot lat="17973601" lon="0" rev="0"/>
                      </a:camera>
                      <a:lightRig rig="threePt" dir="t"/>
                    </a:scene3d>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grpSp>
                  <p:nvGrpSpPr>
                    <p:cNvPr id="136" name="Group 135" descr="Spacers">
                      <a:extLst>
                        <a:ext uri="{FF2B5EF4-FFF2-40B4-BE49-F238E27FC236}">
                          <a16:creationId xmlns:a16="http://schemas.microsoft.com/office/drawing/2014/main" id="{8EC7083D-1DEC-4F2E-A7E1-7A3EC23E0B0E}"/>
                        </a:ext>
                      </a:extLst>
                    </p:cNvPr>
                    <p:cNvGrpSpPr/>
                    <p:nvPr/>
                  </p:nvGrpSpPr>
                  <p:grpSpPr>
                    <a:xfrm>
                      <a:off x="2710054" y="1854718"/>
                      <a:ext cx="2722477" cy="3127210"/>
                      <a:chOff x="2710041" y="1854710"/>
                      <a:chExt cx="2211479" cy="2381260"/>
                    </a:xfrm>
                  </p:grpSpPr>
                  <p:sp>
                    <p:nvSpPr>
                      <p:cNvPr id="137" name="Rectangle 136" descr="Spacer">
                        <a:extLst>
                          <a:ext uri="{FF2B5EF4-FFF2-40B4-BE49-F238E27FC236}">
                            <a16:creationId xmlns:a16="http://schemas.microsoft.com/office/drawing/2014/main" id="{94FBCB28-38F2-4AB5-9448-C4D39E960584}"/>
                          </a:ext>
                        </a:extLst>
                      </p:cNvPr>
                      <p:cNvSpPr/>
                      <p:nvPr/>
                    </p:nvSpPr>
                    <p:spPr>
                      <a:xfrm>
                        <a:off x="2710041" y="1854710"/>
                        <a:ext cx="53067" cy="69629"/>
                      </a:xfrm>
                      <a:prstGeom prst="rect">
                        <a:avLst/>
                      </a:prstGeom>
                      <a:solidFill>
                        <a:sysClr val="window" lastClr="FFFFFF"/>
                      </a:solidFill>
                      <a:ln w="12700" cap="flat" cmpd="sng" algn="ctr">
                        <a:no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sp>
                    <p:nvSpPr>
                      <p:cNvPr id="138" name="Rectangle 137" descr="Spacer">
                        <a:extLst>
                          <a:ext uri="{FF2B5EF4-FFF2-40B4-BE49-F238E27FC236}">
                            <a16:creationId xmlns:a16="http://schemas.microsoft.com/office/drawing/2014/main" id="{77881EB9-3B83-4043-8F08-E40BA9902F41}"/>
                          </a:ext>
                        </a:extLst>
                      </p:cNvPr>
                      <p:cNvSpPr/>
                      <p:nvPr/>
                    </p:nvSpPr>
                    <p:spPr>
                      <a:xfrm>
                        <a:off x="4675703" y="1929440"/>
                        <a:ext cx="53067" cy="90517"/>
                      </a:xfrm>
                      <a:prstGeom prst="rect">
                        <a:avLst/>
                      </a:prstGeom>
                      <a:solidFill>
                        <a:sysClr val="window" lastClr="FFFFFF"/>
                      </a:solidFill>
                      <a:ln w="12700" cap="flat" cmpd="sng" algn="ctr">
                        <a:no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sp>
                    <p:nvSpPr>
                      <p:cNvPr id="139" name="Rectangle 138" descr="Spacer">
                        <a:extLst>
                          <a:ext uri="{FF2B5EF4-FFF2-40B4-BE49-F238E27FC236}">
                            <a16:creationId xmlns:a16="http://schemas.microsoft.com/office/drawing/2014/main" id="{52330301-9BFF-45BD-AD97-3482A72D6461}"/>
                          </a:ext>
                        </a:extLst>
                      </p:cNvPr>
                      <p:cNvSpPr/>
                      <p:nvPr/>
                    </p:nvSpPr>
                    <p:spPr>
                      <a:xfrm rot="20599438">
                        <a:off x="4841920" y="2487068"/>
                        <a:ext cx="79600" cy="149501"/>
                      </a:xfrm>
                      <a:prstGeom prst="rect">
                        <a:avLst/>
                      </a:prstGeom>
                      <a:solidFill>
                        <a:sysClr val="window" lastClr="FFFFFF"/>
                      </a:solidFill>
                      <a:ln w="12700" cap="flat" cmpd="sng" algn="ctr">
                        <a:no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sp>
                    <p:nvSpPr>
                      <p:cNvPr id="140" name="Rectangle 139" descr="Spacer">
                        <a:extLst>
                          <a:ext uri="{FF2B5EF4-FFF2-40B4-BE49-F238E27FC236}">
                            <a16:creationId xmlns:a16="http://schemas.microsoft.com/office/drawing/2014/main" id="{EAEE2AC0-792F-4C15-9457-BE3E066B6DDB}"/>
                          </a:ext>
                        </a:extLst>
                      </p:cNvPr>
                      <p:cNvSpPr/>
                      <p:nvPr/>
                    </p:nvSpPr>
                    <p:spPr>
                      <a:xfrm rot="374208">
                        <a:off x="4814468" y="3985307"/>
                        <a:ext cx="106134" cy="250663"/>
                      </a:xfrm>
                      <a:prstGeom prst="rect">
                        <a:avLst/>
                      </a:prstGeom>
                      <a:solidFill>
                        <a:sysClr val="window" lastClr="FFFFFF"/>
                      </a:solidFill>
                      <a:ln w="12700" cap="flat" cmpd="sng" algn="ctr">
                        <a:no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grpSp>
              </p:grpSp>
              <p:grpSp>
                <p:nvGrpSpPr>
                  <p:cNvPr id="92" name="Group 91" descr="Milestone description text boxes">
                    <a:extLst>
                      <a:ext uri="{FF2B5EF4-FFF2-40B4-BE49-F238E27FC236}">
                        <a16:creationId xmlns:a16="http://schemas.microsoft.com/office/drawing/2014/main" id="{F9037D61-05F4-46BB-A4A0-B53C4BF777F2}"/>
                      </a:ext>
                    </a:extLst>
                  </p:cNvPr>
                  <p:cNvGrpSpPr/>
                  <p:nvPr/>
                </p:nvGrpSpPr>
                <p:grpSpPr>
                  <a:xfrm>
                    <a:off x="1383651" y="103803"/>
                    <a:ext cx="8731121" cy="6460282"/>
                    <a:chOff x="1383651" y="103803"/>
                    <a:chExt cx="8731121" cy="6460282"/>
                  </a:xfrm>
                </p:grpSpPr>
                <p:sp>
                  <p:nvSpPr>
                    <p:cNvPr id="129" name="Rectangle 128">
                      <a:extLst>
                        <a:ext uri="{FF2B5EF4-FFF2-40B4-BE49-F238E27FC236}">
                          <a16:creationId xmlns:a16="http://schemas.microsoft.com/office/drawing/2014/main" id="{535B330F-822D-48B0-87C9-D11FA3985D7D}"/>
                        </a:ext>
                      </a:extLst>
                    </p:cNvPr>
                    <p:cNvSpPr/>
                    <p:nvPr/>
                  </p:nvSpPr>
                  <p:spPr>
                    <a:xfrm>
                      <a:off x="1438469" y="136071"/>
                      <a:ext cx="1943878" cy="1691174"/>
                    </a:xfrm>
                    <a:prstGeom prst="rect">
                      <a:avLst/>
                    </a:prstGeom>
                    <a:noFill/>
                    <a:ln w="12700" cap="flat" cmpd="sng" algn="ctr">
                      <a:noFill/>
                      <a:prstDash val="solid"/>
                      <a:miter lim="800000"/>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fld id="{507D9085-37E1-44A3-8991-3C2C41E7E908}" type="TxLink">
                        <a:rPr kumimoji="0" lang="en-US" sz="1100" b="0" i="0" u="none" strike="noStrike" kern="0" cap="none" spc="0" normalizeH="0" baseline="0" noProof="0">
                          <a:ln>
                            <a:noFill/>
                          </a:ln>
                          <a:solidFill>
                            <a:srgbClr val="000000"/>
                          </a:solidFill>
                          <a:effectLst/>
                          <a:uLnTx/>
                          <a:uFillTx/>
                          <a:latin typeface="Franklin Gothic Book"/>
                          <a:ea typeface="+mn-ea"/>
                          <a:cs typeface="+mn-cs"/>
                        </a:rPr>
                        <a:pPr marL="0" marR="0" lvl="0" indent="0" algn="l" defTabSz="914400" eaLnBrk="1" fontAlgn="auto" latinLnBrk="0" hangingPunct="1">
                          <a:lnSpc>
                            <a:spcPct val="100000"/>
                          </a:lnSpc>
                          <a:spcBef>
                            <a:spcPts val="0"/>
                          </a:spcBef>
                          <a:spcAft>
                            <a:spcPts val="0"/>
                          </a:spcAft>
                          <a:buClrTx/>
                          <a:buSzTx/>
                          <a:buFontTx/>
                          <a:buNone/>
                          <a:tabLst/>
                          <a:defRPr/>
                        </a:pPr>
                        <a:t> </a:t>
                      </a:fld>
                      <a:endParaRPr kumimoji="0" lang="en-US" sz="1100" b="0" i="0" u="none" strike="noStrike" kern="0" cap="none" spc="0" normalizeH="0" baseline="0" noProof="0">
                        <a:ln>
                          <a:noFill/>
                        </a:ln>
                        <a:solidFill>
                          <a:srgbClr val="6A5B96">
                            <a:lumMod val="50000"/>
                          </a:srgbClr>
                        </a:solidFill>
                        <a:effectLst/>
                        <a:uLnTx/>
                        <a:uFillTx/>
                        <a:latin typeface="Franklin Gothic Book" panose="020B0503020102020204"/>
                        <a:ea typeface="+mn-ea"/>
                        <a:cs typeface="+mn-cs"/>
                      </a:endParaRPr>
                    </a:p>
                  </p:txBody>
                </p:sp>
                <p:sp>
                  <p:nvSpPr>
                    <p:cNvPr id="130" name="Rectangle 129">
                      <a:extLst>
                        <a:ext uri="{FF2B5EF4-FFF2-40B4-BE49-F238E27FC236}">
                          <a16:creationId xmlns:a16="http://schemas.microsoft.com/office/drawing/2014/main" id="{9E4D445B-6845-4C33-9CB6-74F9A95FE3FA}"/>
                        </a:ext>
                      </a:extLst>
                    </p:cNvPr>
                    <p:cNvSpPr/>
                    <p:nvPr/>
                  </p:nvSpPr>
                  <p:spPr>
                    <a:xfrm>
                      <a:off x="4652476" y="103803"/>
                      <a:ext cx="1943878" cy="1691174"/>
                    </a:xfrm>
                    <a:prstGeom prst="rect">
                      <a:avLst/>
                    </a:prstGeom>
                    <a:noFill/>
                    <a:ln w="12700" cap="flat" cmpd="sng" algn="ctr">
                      <a:noFill/>
                      <a:prstDash val="solid"/>
                      <a:miter lim="800000"/>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fld id="{E7682F50-FEA6-4CB1-9B2A-5DBE521EC4FB}" type="TxLink">
                        <a:rPr kumimoji="0" lang="en-US" sz="1100" b="0" i="0" u="none" strike="noStrike" kern="0" cap="none" spc="0" normalizeH="0" baseline="0" noProof="0">
                          <a:ln>
                            <a:noFill/>
                          </a:ln>
                          <a:solidFill>
                            <a:srgbClr val="000000"/>
                          </a:solidFill>
                          <a:effectLst/>
                          <a:uLnTx/>
                          <a:uFillTx/>
                          <a:latin typeface="Franklin Gothic Book"/>
                          <a:ea typeface="+mn-ea"/>
                          <a:cs typeface="+mn-cs"/>
                        </a:rPr>
                        <a:pPr marL="0" marR="0" lvl="0" indent="0" algn="l" defTabSz="914400" eaLnBrk="1" fontAlgn="auto" latinLnBrk="0" hangingPunct="1">
                          <a:lnSpc>
                            <a:spcPct val="100000"/>
                          </a:lnSpc>
                          <a:spcBef>
                            <a:spcPts val="0"/>
                          </a:spcBef>
                          <a:spcAft>
                            <a:spcPts val="0"/>
                          </a:spcAft>
                          <a:buClrTx/>
                          <a:buSzTx/>
                          <a:buFontTx/>
                          <a:buNone/>
                          <a:tabLst/>
                          <a:defRPr/>
                        </a:pPr>
                        <a:t> </a:t>
                      </a:fld>
                      <a:endParaRPr kumimoji="0" lang="en-US" sz="1100" b="0" i="0" u="none" strike="noStrike" kern="0" cap="none" spc="0" normalizeH="0" baseline="0" noProof="0">
                        <a:ln>
                          <a:noFill/>
                        </a:ln>
                        <a:solidFill>
                          <a:srgbClr val="6A5B96">
                            <a:lumMod val="50000"/>
                          </a:srgbClr>
                        </a:solidFill>
                        <a:effectLst/>
                        <a:uLnTx/>
                        <a:uFillTx/>
                        <a:latin typeface="Franklin Gothic Book" panose="020B0503020102020204"/>
                        <a:ea typeface="+mn-ea"/>
                        <a:cs typeface="+mn-cs"/>
                      </a:endParaRPr>
                    </a:p>
                  </p:txBody>
                </p:sp>
                <p:sp>
                  <p:nvSpPr>
                    <p:cNvPr id="131" name="Rectangle 130">
                      <a:extLst>
                        <a:ext uri="{FF2B5EF4-FFF2-40B4-BE49-F238E27FC236}">
                          <a16:creationId xmlns:a16="http://schemas.microsoft.com/office/drawing/2014/main" id="{B235FDFC-2ABE-41DA-9B24-DE71B38FBDC5}"/>
                        </a:ext>
                      </a:extLst>
                    </p:cNvPr>
                    <p:cNvSpPr/>
                    <p:nvPr/>
                  </p:nvSpPr>
                  <p:spPr>
                    <a:xfrm>
                      <a:off x="8170894" y="453701"/>
                      <a:ext cx="1943878" cy="1691174"/>
                    </a:xfrm>
                    <a:prstGeom prst="rect">
                      <a:avLst/>
                    </a:prstGeom>
                    <a:noFill/>
                    <a:ln w="12700" cap="flat" cmpd="sng" algn="ctr">
                      <a:noFill/>
                      <a:prstDash val="solid"/>
                      <a:miter lim="800000"/>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fld id="{2216420C-891B-4C34-A4E4-718109D3D404}" type="TxLink">
                        <a:rPr kumimoji="0" lang="en-US" sz="1100" b="0" i="0" u="none" strike="noStrike" kern="0" cap="none" spc="0" normalizeH="0" baseline="0" noProof="0">
                          <a:ln>
                            <a:noFill/>
                          </a:ln>
                          <a:solidFill>
                            <a:srgbClr val="000000"/>
                          </a:solidFill>
                          <a:effectLst/>
                          <a:uLnTx/>
                          <a:uFillTx/>
                          <a:latin typeface="Franklin Gothic Book"/>
                          <a:ea typeface="+mn-ea"/>
                          <a:cs typeface="+mn-cs"/>
                        </a:rPr>
                        <a:pPr marL="0" marR="0" lvl="0" indent="0" algn="l" defTabSz="914400" eaLnBrk="1" fontAlgn="auto" latinLnBrk="0" hangingPunct="1">
                          <a:lnSpc>
                            <a:spcPct val="100000"/>
                          </a:lnSpc>
                          <a:spcBef>
                            <a:spcPts val="0"/>
                          </a:spcBef>
                          <a:spcAft>
                            <a:spcPts val="0"/>
                          </a:spcAft>
                          <a:buClrTx/>
                          <a:buSzTx/>
                          <a:buFontTx/>
                          <a:buNone/>
                          <a:tabLst/>
                          <a:defRPr/>
                        </a:pPr>
                        <a:t> </a:t>
                      </a:fld>
                      <a:endParaRPr kumimoji="0" lang="en-US" sz="1100" b="0" i="0" u="none" strike="noStrike" kern="0" cap="none" spc="0" normalizeH="0" baseline="0" noProof="0">
                        <a:ln>
                          <a:noFill/>
                        </a:ln>
                        <a:solidFill>
                          <a:srgbClr val="6A5B96">
                            <a:lumMod val="50000"/>
                          </a:srgbClr>
                        </a:solidFill>
                        <a:effectLst/>
                        <a:uLnTx/>
                        <a:uFillTx/>
                        <a:latin typeface="Franklin Gothic Book" panose="020B0503020102020204"/>
                        <a:ea typeface="+mn-ea"/>
                        <a:cs typeface="+mn-cs"/>
                      </a:endParaRPr>
                    </a:p>
                  </p:txBody>
                </p:sp>
                <p:sp>
                  <p:nvSpPr>
                    <p:cNvPr id="132" name="Rectangle 131">
                      <a:extLst>
                        <a:ext uri="{FF2B5EF4-FFF2-40B4-BE49-F238E27FC236}">
                          <a16:creationId xmlns:a16="http://schemas.microsoft.com/office/drawing/2014/main" id="{538310B0-DBE5-465A-9094-4F5CFF7350CA}"/>
                        </a:ext>
                      </a:extLst>
                    </p:cNvPr>
                    <p:cNvSpPr/>
                    <p:nvPr/>
                  </p:nvSpPr>
                  <p:spPr>
                    <a:xfrm>
                      <a:off x="1383651" y="4872911"/>
                      <a:ext cx="1943878" cy="1691174"/>
                    </a:xfrm>
                    <a:prstGeom prst="rect">
                      <a:avLst/>
                    </a:prstGeom>
                    <a:noFill/>
                    <a:ln w="12700" cap="flat" cmpd="sng" algn="ctr">
                      <a:no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fld id="{0D796784-D71F-451A-88C4-87328B00A41F}" type="TxLink">
                        <a:rPr kumimoji="0" lang="en-US" sz="1100" b="0" i="0" u="none" strike="noStrike" kern="0" cap="none" spc="0" normalizeH="0" baseline="0" noProof="0">
                          <a:ln>
                            <a:noFill/>
                          </a:ln>
                          <a:solidFill>
                            <a:srgbClr val="000000"/>
                          </a:solidFill>
                          <a:effectLst/>
                          <a:uLnTx/>
                          <a:uFillTx/>
                          <a:latin typeface="Franklin Gothic Book"/>
                          <a:ea typeface="+mn-ea"/>
                          <a:cs typeface="+mn-cs"/>
                        </a:rPr>
                        <a:pPr marL="0" marR="0" lvl="0" indent="0" algn="l" defTabSz="914400" eaLnBrk="1" fontAlgn="auto" latinLnBrk="0" hangingPunct="1">
                          <a:lnSpc>
                            <a:spcPct val="100000"/>
                          </a:lnSpc>
                          <a:spcBef>
                            <a:spcPts val="0"/>
                          </a:spcBef>
                          <a:spcAft>
                            <a:spcPts val="0"/>
                          </a:spcAft>
                          <a:buClrTx/>
                          <a:buSzTx/>
                          <a:buFontTx/>
                          <a:buNone/>
                          <a:tabLst/>
                          <a:defRPr/>
                        </a:pPr>
                        <a:t> </a:t>
                      </a:fld>
                      <a:endParaRPr kumimoji="0" lang="en-US" sz="1100" b="0" i="0" u="none" strike="noStrike" kern="0" cap="none" spc="0" normalizeH="0" baseline="0" noProof="0">
                        <a:ln>
                          <a:noFill/>
                        </a:ln>
                        <a:solidFill>
                          <a:srgbClr val="6A5B96">
                            <a:lumMod val="50000"/>
                          </a:srgbClr>
                        </a:solidFill>
                        <a:effectLst/>
                        <a:uLnTx/>
                        <a:uFillTx/>
                        <a:latin typeface="Franklin Gothic Book" panose="020B0503020102020204"/>
                        <a:ea typeface="+mn-ea"/>
                        <a:cs typeface="+mn-cs"/>
                      </a:endParaRPr>
                    </a:p>
                  </p:txBody>
                </p:sp>
                <p:sp>
                  <p:nvSpPr>
                    <p:cNvPr id="133" name="Rectangle 132">
                      <a:extLst>
                        <a:ext uri="{FF2B5EF4-FFF2-40B4-BE49-F238E27FC236}">
                          <a16:creationId xmlns:a16="http://schemas.microsoft.com/office/drawing/2014/main" id="{05DCDC58-65AA-4F55-8328-F0D11B6921FC}"/>
                        </a:ext>
                      </a:extLst>
                    </p:cNvPr>
                    <p:cNvSpPr/>
                    <p:nvPr/>
                  </p:nvSpPr>
                  <p:spPr>
                    <a:xfrm>
                      <a:off x="7416279" y="2663500"/>
                      <a:ext cx="1943878" cy="1691174"/>
                    </a:xfrm>
                    <a:prstGeom prst="rect">
                      <a:avLst/>
                    </a:prstGeom>
                    <a:noFill/>
                    <a:ln w="12700" cap="flat" cmpd="sng" algn="ctr">
                      <a:noFill/>
                      <a:prstDash val="solid"/>
                      <a:miter lim="800000"/>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fld id="{7CA73E2A-2124-4B22-B0CB-85B3FC9AEC2C}" type="TxLink">
                        <a:rPr kumimoji="0" lang="en-US" sz="1100" b="0" i="0" u="none" strike="noStrike" kern="0" cap="none" spc="0" normalizeH="0" baseline="0" noProof="0">
                          <a:ln>
                            <a:noFill/>
                          </a:ln>
                          <a:solidFill>
                            <a:srgbClr val="000000"/>
                          </a:solidFill>
                          <a:effectLst/>
                          <a:uLnTx/>
                          <a:uFillTx/>
                          <a:latin typeface="Franklin Gothic Book"/>
                          <a:ea typeface="+mn-ea"/>
                          <a:cs typeface="+mn-cs"/>
                        </a:rPr>
                        <a:pPr marL="0" marR="0" lvl="0" indent="0" algn="l" defTabSz="914400" eaLnBrk="1" fontAlgn="auto" latinLnBrk="0" hangingPunct="1">
                          <a:lnSpc>
                            <a:spcPct val="100000"/>
                          </a:lnSpc>
                          <a:spcBef>
                            <a:spcPts val="0"/>
                          </a:spcBef>
                          <a:spcAft>
                            <a:spcPts val="0"/>
                          </a:spcAft>
                          <a:buClrTx/>
                          <a:buSzTx/>
                          <a:buFontTx/>
                          <a:buNone/>
                          <a:tabLst/>
                          <a:defRPr/>
                        </a:pPr>
                        <a:t>Current IPEDS Structure</a:t>
                      </a:fld>
                      <a:endParaRPr kumimoji="0" lang="en-US" sz="1100" b="0" i="0" u="none" strike="noStrike" kern="0" cap="none" spc="0" normalizeH="0" baseline="0" noProof="0">
                        <a:ln>
                          <a:noFill/>
                        </a:ln>
                        <a:solidFill>
                          <a:srgbClr val="6A5B96">
                            <a:lumMod val="50000"/>
                          </a:srgbClr>
                        </a:solidFill>
                        <a:effectLst/>
                        <a:uLnTx/>
                        <a:uFillTx/>
                        <a:latin typeface="Franklin Gothic Book" panose="020B0503020102020204"/>
                        <a:ea typeface="+mn-ea"/>
                        <a:cs typeface="+mn-cs"/>
                      </a:endParaRPr>
                    </a:p>
                  </p:txBody>
                </p:sp>
              </p:grpSp>
              <p:grpSp>
                <p:nvGrpSpPr>
                  <p:cNvPr id="93" name="Group 92" descr="Milestone markers with dates">
                    <a:extLst>
                      <a:ext uri="{FF2B5EF4-FFF2-40B4-BE49-F238E27FC236}">
                        <a16:creationId xmlns:a16="http://schemas.microsoft.com/office/drawing/2014/main" id="{3AFD4D28-9B0B-41BE-867F-B08DCF9D0278}"/>
                      </a:ext>
                    </a:extLst>
                  </p:cNvPr>
                  <p:cNvGrpSpPr/>
                  <p:nvPr/>
                </p:nvGrpSpPr>
                <p:grpSpPr>
                  <a:xfrm>
                    <a:off x="406269" y="299879"/>
                    <a:ext cx="7618956" cy="4462964"/>
                    <a:chOff x="406269" y="299879"/>
                    <a:chExt cx="7618956" cy="4462964"/>
                  </a:xfrm>
                </p:grpSpPr>
                <p:grpSp>
                  <p:nvGrpSpPr>
                    <p:cNvPr id="94" name="Group 93" descr="Milestone marker with Date">
                      <a:extLst>
                        <a:ext uri="{FF2B5EF4-FFF2-40B4-BE49-F238E27FC236}">
                          <a16:creationId xmlns:a16="http://schemas.microsoft.com/office/drawing/2014/main" id="{42DEC03C-DED7-4669-9F00-BCDEED3E48BD}"/>
                        </a:ext>
                      </a:extLst>
                    </p:cNvPr>
                    <p:cNvGrpSpPr/>
                    <p:nvPr/>
                  </p:nvGrpSpPr>
                  <p:grpSpPr>
                    <a:xfrm>
                      <a:off x="406269" y="518614"/>
                      <a:ext cx="914400" cy="1308627"/>
                      <a:chOff x="406269" y="518614"/>
                      <a:chExt cx="914400" cy="1308627"/>
                    </a:xfrm>
                  </p:grpSpPr>
                  <p:grpSp>
                    <p:nvGrpSpPr>
                      <p:cNvPr id="123" name="Group 122" descr="Milestone teardrop">
                        <a:extLst>
                          <a:ext uri="{FF2B5EF4-FFF2-40B4-BE49-F238E27FC236}">
                            <a16:creationId xmlns:a16="http://schemas.microsoft.com/office/drawing/2014/main" id="{CF0D55BA-F4C2-4361-8D78-02E66A907725}"/>
                          </a:ext>
                        </a:extLst>
                      </p:cNvPr>
                      <p:cNvGrpSpPr/>
                      <p:nvPr/>
                    </p:nvGrpSpPr>
                    <p:grpSpPr>
                      <a:xfrm>
                        <a:off x="406269" y="518614"/>
                        <a:ext cx="914400" cy="1308627"/>
                        <a:chOff x="406269" y="518614"/>
                        <a:chExt cx="914400" cy="1308627"/>
                      </a:xfrm>
                    </p:grpSpPr>
                    <p:grpSp>
                      <p:nvGrpSpPr>
                        <p:cNvPr id="125" name="Group 124" descr="Milestone tear drop">
                          <a:extLst>
                            <a:ext uri="{FF2B5EF4-FFF2-40B4-BE49-F238E27FC236}">
                              <a16:creationId xmlns:a16="http://schemas.microsoft.com/office/drawing/2014/main" id="{F29A4D8E-B123-405E-B376-1027EB9F7065}"/>
                            </a:ext>
                          </a:extLst>
                        </p:cNvPr>
                        <p:cNvGrpSpPr/>
                        <p:nvPr/>
                      </p:nvGrpSpPr>
                      <p:grpSpPr>
                        <a:xfrm>
                          <a:off x="406269" y="518614"/>
                          <a:ext cx="914400" cy="1308627"/>
                          <a:chOff x="406269" y="518614"/>
                          <a:chExt cx="914400" cy="1308627"/>
                        </a:xfrm>
                      </p:grpSpPr>
                      <p:sp>
                        <p:nvSpPr>
                          <p:cNvPr id="127" name="Teardrop 126" descr="Teardrop">
                            <a:extLst>
                              <a:ext uri="{FF2B5EF4-FFF2-40B4-BE49-F238E27FC236}">
                                <a16:creationId xmlns:a16="http://schemas.microsoft.com/office/drawing/2014/main" id="{5E5DC295-059D-42AA-A44A-719EC1D43EBC}"/>
                              </a:ext>
                            </a:extLst>
                          </p:cNvPr>
                          <p:cNvSpPr/>
                          <p:nvPr/>
                        </p:nvSpPr>
                        <p:spPr>
                          <a:xfrm rot="8060572">
                            <a:off x="406269" y="518614"/>
                            <a:ext cx="914400" cy="914400"/>
                          </a:xfrm>
                          <a:prstGeom prst="teardrop">
                            <a:avLst/>
                          </a:prstGeom>
                          <a:gradFill flip="none" rotWithShape="1">
                            <a:gsLst>
                              <a:gs pos="0">
                                <a:srgbClr val="CB4333">
                                  <a:lumMod val="50000"/>
                                </a:srgbClr>
                              </a:gs>
                              <a:gs pos="100000">
                                <a:srgbClr val="CB4333"/>
                              </a:gs>
                            </a:gsLst>
                            <a:lin ang="5400000" scaled="1"/>
                            <a:tileRect/>
                          </a:gradFill>
                          <a:ln w="12700" cap="flat" cmpd="sng" algn="ctr">
                            <a:no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sp>
                        <p:nvSpPr>
                          <p:cNvPr id="128" name="Oval 127" descr="Shadow shape">
                            <a:extLst>
                              <a:ext uri="{FF2B5EF4-FFF2-40B4-BE49-F238E27FC236}">
                                <a16:creationId xmlns:a16="http://schemas.microsoft.com/office/drawing/2014/main" id="{4728794A-711F-4106-B7D7-01035C68EB0D}"/>
                              </a:ext>
                            </a:extLst>
                          </p:cNvPr>
                          <p:cNvSpPr/>
                          <p:nvPr/>
                        </p:nvSpPr>
                        <p:spPr>
                          <a:xfrm>
                            <a:off x="641480" y="1700889"/>
                            <a:ext cx="457200" cy="126352"/>
                          </a:xfrm>
                          <a:prstGeom prst="ellipse">
                            <a:avLst/>
                          </a:prstGeom>
                          <a:gradFill flip="none" rotWithShape="1">
                            <a:gsLst>
                              <a:gs pos="0">
                                <a:sysClr val="window" lastClr="FFFFFF">
                                  <a:lumMod val="50000"/>
                                </a:sysClr>
                              </a:gs>
                              <a:gs pos="100000">
                                <a:sysClr val="windowText" lastClr="000000">
                                  <a:lumMod val="65000"/>
                                  <a:lumOff val="35000"/>
                                </a:sysClr>
                              </a:gs>
                            </a:gsLst>
                            <a:lin ang="10800000" scaled="1"/>
                            <a:tileRect/>
                          </a:gradFill>
                          <a:ln w="12700" cap="flat" cmpd="sng" algn="ctr">
                            <a:noFill/>
                            <a:prstDash val="solid"/>
                            <a:miter lim="800000"/>
                          </a:ln>
                          <a:effectLst/>
                          <a:scene3d>
                            <a:camera prst="perspectiveRelaxed"/>
                            <a:lightRig rig="threePt" dir="t"/>
                          </a:scene3d>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grpSp>
                    <p:sp>
                      <p:nvSpPr>
                        <p:cNvPr id="126" name="Teardrop 125" descr="Teardrop">
                          <a:extLst>
                            <a:ext uri="{FF2B5EF4-FFF2-40B4-BE49-F238E27FC236}">
                              <a16:creationId xmlns:a16="http://schemas.microsoft.com/office/drawing/2014/main" id="{6C9DA250-9566-49FF-8EF2-2027EDC50573}"/>
                            </a:ext>
                          </a:extLst>
                        </p:cNvPr>
                        <p:cNvSpPr/>
                        <p:nvPr/>
                      </p:nvSpPr>
                      <p:spPr>
                        <a:xfrm rot="7971563">
                          <a:off x="497709" y="607339"/>
                          <a:ext cx="731520" cy="731520"/>
                        </a:xfrm>
                        <a:prstGeom prst="teardrop">
                          <a:avLst/>
                        </a:prstGeom>
                        <a:solidFill>
                          <a:sysClr val="window" lastClr="FFFFFF"/>
                        </a:solidFill>
                        <a:ln w="12700" cap="flat" cmpd="sng" algn="ctr">
                          <a:no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rPr>
                            <a:t>5/28/2018</a:t>
                          </a:r>
                        </a:p>
                      </p:txBody>
                    </p:sp>
                  </p:grpSp>
                  <p:sp>
                    <p:nvSpPr>
                      <p:cNvPr id="124" name="Oval 123" descr="Milestone date in a circle">
                        <a:extLst>
                          <a:ext uri="{FF2B5EF4-FFF2-40B4-BE49-F238E27FC236}">
                            <a16:creationId xmlns:a16="http://schemas.microsoft.com/office/drawing/2014/main" id="{C0A8DCFD-F1A1-4B43-AAE7-26C2A692143D}"/>
                          </a:ext>
                        </a:extLst>
                      </p:cNvPr>
                      <p:cNvSpPr/>
                      <p:nvPr/>
                    </p:nvSpPr>
                    <p:spPr>
                      <a:xfrm>
                        <a:off x="456811" y="612321"/>
                        <a:ext cx="816429" cy="713232"/>
                      </a:xfrm>
                      <a:prstGeom prst="ellipse">
                        <a:avLst/>
                      </a:prstGeom>
                      <a:noFill/>
                      <a:ln w="12700" cap="flat" cmpd="sng" algn="ctr">
                        <a:noFill/>
                        <a:prstDash val="solid"/>
                        <a:miter lim="800000"/>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fld id="{DD742032-384D-483C-8F37-39187AA02759}" type="TxLink">
                          <a:rPr kumimoji="0" lang="en-US" sz="1200" b="0" i="0" u="none" strike="noStrike" kern="0" cap="none" spc="0" normalizeH="0" baseline="0" noProof="0">
                            <a:ln>
                              <a:noFill/>
                            </a:ln>
                            <a:solidFill>
                              <a:srgbClr val="000000"/>
                            </a:solidFill>
                            <a:effectLst/>
                            <a:uLnTx/>
                            <a:uFillTx/>
                            <a:latin typeface="Franklin Gothic Book"/>
                            <a:ea typeface="+mn-ea"/>
                            <a:cs typeface="+mn-cs"/>
                          </a:rPr>
                          <a:pPr marL="0" marR="0" lvl="0" indent="0" algn="ctr" defTabSz="914400" eaLnBrk="1" fontAlgn="auto" latinLnBrk="0" hangingPunct="1">
                            <a:lnSpc>
                              <a:spcPct val="100000"/>
                            </a:lnSpc>
                            <a:spcBef>
                              <a:spcPts val="0"/>
                            </a:spcBef>
                            <a:spcAft>
                              <a:spcPts val="0"/>
                            </a:spcAft>
                            <a:buClrTx/>
                            <a:buSzTx/>
                            <a:buFontTx/>
                            <a:buNone/>
                            <a:tabLst/>
                            <a:defRPr/>
                          </a:pPr>
                          <a:t>1975</a:t>
                        </a:fld>
                        <a:endParaRPr kumimoji="0" lang="en-US" sz="1200" b="0" i="0" u="none" strike="noStrike" kern="0" cap="none" spc="0" normalizeH="0" baseline="0" noProof="0">
                          <a:ln>
                            <a:noFill/>
                          </a:ln>
                          <a:solidFill>
                            <a:srgbClr val="6A5B96">
                              <a:lumMod val="50000"/>
                            </a:srgbClr>
                          </a:solidFill>
                          <a:effectLst/>
                          <a:uLnTx/>
                          <a:uFillTx/>
                          <a:latin typeface="Franklin Gothic Book" panose="020B0503020102020204"/>
                          <a:ea typeface="+mn-ea"/>
                          <a:cs typeface="+mn-cs"/>
                        </a:endParaRPr>
                      </a:p>
                    </p:txBody>
                  </p:sp>
                </p:grpSp>
                <p:grpSp>
                  <p:nvGrpSpPr>
                    <p:cNvPr id="95" name="Group 94" descr="Milestone marker with Date">
                      <a:extLst>
                        <a:ext uri="{FF2B5EF4-FFF2-40B4-BE49-F238E27FC236}">
                          <a16:creationId xmlns:a16="http://schemas.microsoft.com/office/drawing/2014/main" id="{3A476B1C-6D48-40C1-BFC7-3474FDA72BC8}"/>
                        </a:ext>
                      </a:extLst>
                    </p:cNvPr>
                    <p:cNvGrpSpPr/>
                    <p:nvPr/>
                  </p:nvGrpSpPr>
                  <p:grpSpPr>
                    <a:xfrm>
                      <a:off x="3420139" y="299879"/>
                      <a:ext cx="1097280" cy="1562495"/>
                      <a:chOff x="3420139" y="299879"/>
                      <a:chExt cx="1097280" cy="1562495"/>
                    </a:xfrm>
                  </p:grpSpPr>
                  <p:grpSp>
                    <p:nvGrpSpPr>
                      <p:cNvPr id="117" name="Group 116" descr="Milestone teardrop">
                        <a:extLst>
                          <a:ext uri="{FF2B5EF4-FFF2-40B4-BE49-F238E27FC236}">
                            <a16:creationId xmlns:a16="http://schemas.microsoft.com/office/drawing/2014/main" id="{14FC87F1-AF16-47B4-98EB-C68582EA76AB}"/>
                          </a:ext>
                        </a:extLst>
                      </p:cNvPr>
                      <p:cNvGrpSpPr/>
                      <p:nvPr/>
                    </p:nvGrpSpPr>
                    <p:grpSpPr>
                      <a:xfrm>
                        <a:off x="3420139" y="299879"/>
                        <a:ext cx="1097280" cy="1562495"/>
                        <a:chOff x="3420139" y="299879"/>
                        <a:chExt cx="1097280" cy="1562495"/>
                      </a:xfrm>
                    </p:grpSpPr>
                    <p:grpSp>
                      <p:nvGrpSpPr>
                        <p:cNvPr id="119" name="Group 118" descr="Milestone teardrop">
                          <a:extLst>
                            <a:ext uri="{FF2B5EF4-FFF2-40B4-BE49-F238E27FC236}">
                              <a16:creationId xmlns:a16="http://schemas.microsoft.com/office/drawing/2014/main" id="{F6B6A94F-0727-488F-B5C0-0AB5F42B67A9}"/>
                            </a:ext>
                          </a:extLst>
                        </p:cNvPr>
                        <p:cNvGrpSpPr/>
                        <p:nvPr/>
                      </p:nvGrpSpPr>
                      <p:grpSpPr>
                        <a:xfrm>
                          <a:off x="3420139" y="299879"/>
                          <a:ext cx="1097280" cy="1562495"/>
                          <a:chOff x="3420139" y="299879"/>
                          <a:chExt cx="1097280" cy="1562495"/>
                        </a:xfrm>
                      </p:grpSpPr>
                      <p:sp>
                        <p:nvSpPr>
                          <p:cNvPr id="121" name="Teardrop 120" descr="Teardrop">
                            <a:extLst>
                              <a:ext uri="{FF2B5EF4-FFF2-40B4-BE49-F238E27FC236}">
                                <a16:creationId xmlns:a16="http://schemas.microsoft.com/office/drawing/2014/main" id="{17A4CA93-17F7-4232-B044-85280B80BF12}"/>
                              </a:ext>
                            </a:extLst>
                          </p:cNvPr>
                          <p:cNvSpPr/>
                          <p:nvPr/>
                        </p:nvSpPr>
                        <p:spPr>
                          <a:xfrm rot="8060572">
                            <a:off x="3420139" y="299879"/>
                            <a:ext cx="1097280" cy="1097280"/>
                          </a:xfrm>
                          <a:prstGeom prst="teardrop">
                            <a:avLst/>
                          </a:prstGeom>
                          <a:gradFill>
                            <a:gsLst>
                              <a:gs pos="0">
                                <a:srgbClr val="44546A">
                                  <a:lumMod val="50000"/>
                                </a:srgbClr>
                              </a:gs>
                              <a:gs pos="100000">
                                <a:srgbClr val="44546A">
                                  <a:lumMod val="60000"/>
                                  <a:lumOff val="40000"/>
                                </a:srgbClr>
                              </a:gs>
                            </a:gsLst>
                            <a:lin ang="5400000" scaled="1"/>
                          </a:gradFill>
                          <a:ln w="12700" cap="flat" cmpd="sng" algn="ctr">
                            <a:no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sp>
                        <p:nvSpPr>
                          <p:cNvPr id="122" name="Oval 121" descr="Shadow shape">
                            <a:extLst>
                              <a:ext uri="{FF2B5EF4-FFF2-40B4-BE49-F238E27FC236}">
                                <a16:creationId xmlns:a16="http://schemas.microsoft.com/office/drawing/2014/main" id="{F1E7431A-0F90-4158-BA1C-936B804DA36A}"/>
                              </a:ext>
                            </a:extLst>
                          </p:cNvPr>
                          <p:cNvSpPr/>
                          <p:nvPr/>
                        </p:nvSpPr>
                        <p:spPr>
                          <a:xfrm>
                            <a:off x="3704262" y="1697782"/>
                            <a:ext cx="548640" cy="164592"/>
                          </a:xfrm>
                          <a:prstGeom prst="ellipse">
                            <a:avLst/>
                          </a:prstGeom>
                          <a:gradFill flip="none" rotWithShape="1">
                            <a:gsLst>
                              <a:gs pos="0">
                                <a:sysClr val="window" lastClr="FFFFFF">
                                  <a:lumMod val="50000"/>
                                </a:sysClr>
                              </a:gs>
                              <a:gs pos="100000">
                                <a:sysClr val="windowText" lastClr="000000">
                                  <a:lumMod val="65000"/>
                                  <a:lumOff val="35000"/>
                                </a:sysClr>
                              </a:gs>
                            </a:gsLst>
                            <a:lin ang="10800000" scaled="1"/>
                            <a:tileRect/>
                          </a:gradFill>
                          <a:ln w="12700" cap="flat" cmpd="sng" algn="ctr">
                            <a:noFill/>
                            <a:prstDash val="solid"/>
                            <a:miter lim="800000"/>
                          </a:ln>
                          <a:effectLst/>
                          <a:scene3d>
                            <a:camera prst="perspectiveRelaxed"/>
                            <a:lightRig rig="threePt" dir="t"/>
                          </a:scene3d>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grpSp>
                    <p:sp>
                      <p:nvSpPr>
                        <p:cNvPr id="120" name="Teardrop 119" descr="Teardrop">
                          <a:extLst>
                            <a:ext uri="{FF2B5EF4-FFF2-40B4-BE49-F238E27FC236}">
                              <a16:creationId xmlns:a16="http://schemas.microsoft.com/office/drawing/2014/main" id="{AB20C3D1-FF71-4BE7-9CBC-65C5D47E7AAB}"/>
                            </a:ext>
                          </a:extLst>
                        </p:cNvPr>
                        <p:cNvSpPr/>
                        <p:nvPr/>
                      </p:nvSpPr>
                      <p:spPr>
                        <a:xfrm rot="7971563">
                          <a:off x="3511579" y="399361"/>
                          <a:ext cx="914400" cy="914400"/>
                        </a:xfrm>
                        <a:prstGeom prst="teardrop">
                          <a:avLst/>
                        </a:prstGeom>
                        <a:solidFill>
                          <a:sysClr val="window" lastClr="FFFFFF"/>
                        </a:solidFill>
                        <a:ln w="12700" cap="flat" cmpd="sng" algn="ctr">
                          <a:no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grpSp>
                  <p:sp>
                    <p:nvSpPr>
                      <p:cNvPr id="118" name="Oval 117" descr="Milestone date in a circle">
                        <a:extLst>
                          <a:ext uri="{FF2B5EF4-FFF2-40B4-BE49-F238E27FC236}">
                            <a16:creationId xmlns:a16="http://schemas.microsoft.com/office/drawing/2014/main" id="{955DA496-C2FC-4C1C-AED2-8CC2A08AE644}"/>
                          </a:ext>
                        </a:extLst>
                      </p:cNvPr>
                      <p:cNvSpPr/>
                      <p:nvPr/>
                    </p:nvSpPr>
                    <p:spPr>
                      <a:xfrm>
                        <a:off x="3489260" y="473139"/>
                        <a:ext cx="923342" cy="731520"/>
                      </a:xfrm>
                      <a:prstGeom prst="ellipse">
                        <a:avLst/>
                      </a:prstGeom>
                      <a:noFill/>
                      <a:ln w="12700" cap="flat" cmpd="sng" algn="ctr">
                        <a:noFill/>
                        <a:prstDash val="solid"/>
                        <a:miter lim="800000"/>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fld id="{058C9634-6012-4440-AACD-138E4C1DDF62}" type="TxLink">
                          <a:rPr kumimoji="0" lang="en-US" sz="1300" b="0" i="0" u="none" strike="noStrike" kern="0" cap="none" spc="0" normalizeH="0" baseline="0" noProof="0">
                            <a:ln>
                              <a:noFill/>
                            </a:ln>
                            <a:solidFill>
                              <a:srgbClr val="000000"/>
                            </a:solidFill>
                            <a:effectLst/>
                            <a:uLnTx/>
                            <a:uFillTx/>
                            <a:latin typeface="Franklin Gothic Book"/>
                            <a:ea typeface="+mn-ea"/>
                            <a:cs typeface="+mn-cs"/>
                          </a:rPr>
                          <a:pPr marL="0" marR="0" lvl="0" indent="0" algn="ctr" defTabSz="914400" eaLnBrk="1" fontAlgn="auto" latinLnBrk="0" hangingPunct="1">
                            <a:lnSpc>
                              <a:spcPct val="100000"/>
                            </a:lnSpc>
                            <a:spcBef>
                              <a:spcPts val="0"/>
                            </a:spcBef>
                            <a:spcAft>
                              <a:spcPts val="0"/>
                            </a:spcAft>
                            <a:buClrTx/>
                            <a:buSzTx/>
                            <a:buFontTx/>
                            <a:buNone/>
                            <a:tabLst/>
                            <a:defRPr/>
                          </a:pPr>
                          <a:t>1976</a:t>
                        </a:fld>
                        <a:endParaRPr kumimoji="0" lang="en-US" sz="1300" b="0" i="0" u="none" strike="noStrike" kern="0" cap="none" spc="0" normalizeH="0" baseline="0" noProof="0">
                          <a:ln>
                            <a:noFill/>
                          </a:ln>
                          <a:solidFill>
                            <a:srgbClr val="6A5B96">
                              <a:lumMod val="50000"/>
                            </a:srgbClr>
                          </a:solidFill>
                          <a:effectLst/>
                          <a:uLnTx/>
                          <a:uFillTx/>
                          <a:latin typeface="Franklin Gothic Book" panose="020B0503020102020204"/>
                          <a:ea typeface="+mn-ea"/>
                          <a:cs typeface="+mn-cs"/>
                        </a:endParaRPr>
                      </a:p>
                    </p:txBody>
                  </p:sp>
                </p:grpSp>
                <p:grpSp>
                  <p:nvGrpSpPr>
                    <p:cNvPr id="96" name="Group 95" descr="Milestone marker with Date">
                      <a:extLst>
                        <a:ext uri="{FF2B5EF4-FFF2-40B4-BE49-F238E27FC236}">
                          <a16:creationId xmlns:a16="http://schemas.microsoft.com/office/drawing/2014/main" id="{CA3BCE90-7768-46B6-996D-9D7F4029D02E}"/>
                        </a:ext>
                      </a:extLst>
                    </p:cNvPr>
                    <p:cNvGrpSpPr/>
                    <p:nvPr/>
                  </p:nvGrpSpPr>
                  <p:grpSpPr>
                    <a:xfrm>
                      <a:off x="6745065" y="659741"/>
                      <a:ext cx="1280160" cy="1819265"/>
                      <a:chOff x="6745065" y="659741"/>
                      <a:chExt cx="1280160" cy="1819265"/>
                    </a:xfrm>
                  </p:grpSpPr>
                  <p:grpSp>
                    <p:nvGrpSpPr>
                      <p:cNvPr id="111" name="Group 110" descr="Milestone teardrop">
                        <a:extLst>
                          <a:ext uri="{FF2B5EF4-FFF2-40B4-BE49-F238E27FC236}">
                            <a16:creationId xmlns:a16="http://schemas.microsoft.com/office/drawing/2014/main" id="{7F134430-B9F5-4E1E-A7C7-10C3E1A27026}"/>
                          </a:ext>
                        </a:extLst>
                      </p:cNvPr>
                      <p:cNvGrpSpPr/>
                      <p:nvPr/>
                    </p:nvGrpSpPr>
                    <p:grpSpPr>
                      <a:xfrm>
                        <a:off x="6745065" y="659741"/>
                        <a:ext cx="1280160" cy="1819265"/>
                        <a:chOff x="6745065" y="659741"/>
                        <a:chExt cx="1280160" cy="1819265"/>
                      </a:xfrm>
                    </p:grpSpPr>
                    <p:grpSp>
                      <p:nvGrpSpPr>
                        <p:cNvPr id="113" name="Group 112" descr="Milestone teardrop">
                          <a:extLst>
                            <a:ext uri="{FF2B5EF4-FFF2-40B4-BE49-F238E27FC236}">
                              <a16:creationId xmlns:a16="http://schemas.microsoft.com/office/drawing/2014/main" id="{7C9E61EA-AB0A-4BF0-9EE6-9F481E276CE0}"/>
                            </a:ext>
                          </a:extLst>
                        </p:cNvPr>
                        <p:cNvGrpSpPr/>
                        <p:nvPr/>
                      </p:nvGrpSpPr>
                      <p:grpSpPr>
                        <a:xfrm>
                          <a:off x="6745065" y="659741"/>
                          <a:ext cx="1280160" cy="1819265"/>
                          <a:chOff x="6745065" y="659741"/>
                          <a:chExt cx="1280160" cy="1819265"/>
                        </a:xfrm>
                      </p:grpSpPr>
                      <p:sp>
                        <p:nvSpPr>
                          <p:cNvPr id="115" name="Teardrop 114" descr="Teardrop">
                            <a:extLst>
                              <a:ext uri="{FF2B5EF4-FFF2-40B4-BE49-F238E27FC236}">
                                <a16:creationId xmlns:a16="http://schemas.microsoft.com/office/drawing/2014/main" id="{1475CE86-CD6B-4CE7-B0CB-4A9AF84F5187}"/>
                              </a:ext>
                            </a:extLst>
                          </p:cNvPr>
                          <p:cNvSpPr/>
                          <p:nvPr/>
                        </p:nvSpPr>
                        <p:spPr>
                          <a:xfrm rot="8060572">
                            <a:off x="6745065" y="659741"/>
                            <a:ext cx="1280160" cy="1280160"/>
                          </a:xfrm>
                          <a:prstGeom prst="teardrop">
                            <a:avLst/>
                          </a:prstGeom>
                          <a:gradFill>
                            <a:gsLst>
                              <a:gs pos="0">
                                <a:srgbClr val="F39863">
                                  <a:lumMod val="50000"/>
                                </a:srgbClr>
                              </a:gs>
                              <a:gs pos="100000">
                                <a:srgbClr val="F39863"/>
                              </a:gs>
                            </a:gsLst>
                            <a:lin ang="5400000" scaled="1"/>
                          </a:gradFill>
                          <a:ln w="12700" cap="flat" cmpd="sng" algn="ctr">
                            <a:no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sp>
                        <p:nvSpPr>
                          <p:cNvPr id="116" name="Oval 115" descr="Milestone date tear drop">
                            <a:extLst>
                              <a:ext uri="{FF2B5EF4-FFF2-40B4-BE49-F238E27FC236}">
                                <a16:creationId xmlns:a16="http://schemas.microsoft.com/office/drawing/2014/main" id="{E8F70C65-5006-4703-9FDD-1E8B47A13043}"/>
                              </a:ext>
                            </a:extLst>
                          </p:cNvPr>
                          <p:cNvSpPr/>
                          <p:nvPr/>
                        </p:nvSpPr>
                        <p:spPr>
                          <a:xfrm>
                            <a:off x="7078873" y="2277838"/>
                            <a:ext cx="640080" cy="201168"/>
                          </a:xfrm>
                          <a:prstGeom prst="ellipse">
                            <a:avLst/>
                          </a:prstGeom>
                          <a:gradFill flip="none" rotWithShape="1">
                            <a:gsLst>
                              <a:gs pos="0">
                                <a:sysClr val="window" lastClr="FFFFFF">
                                  <a:lumMod val="50000"/>
                                </a:sysClr>
                              </a:gs>
                              <a:gs pos="100000">
                                <a:sysClr val="windowText" lastClr="000000">
                                  <a:lumMod val="65000"/>
                                  <a:lumOff val="35000"/>
                                </a:sysClr>
                              </a:gs>
                            </a:gsLst>
                            <a:lin ang="10800000" scaled="1"/>
                            <a:tileRect/>
                          </a:gradFill>
                          <a:ln w="12700" cap="flat" cmpd="sng" algn="ctr">
                            <a:noFill/>
                            <a:prstDash val="solid"/>
                            <a:miter lim="800000"/>
                          </a:ln>
                          <a:effectLst/>
                          <a:scene3d>
                            <a:camera prst="perspectiveRelaxed"/>
                            <a:lightRig rig="threePt" dir="t"/>
                          </a:scene3d>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grpSp>
                    <p:sp>
                      <p:nvSpPr>
                        <p:cNvPr id="114" name="Teardrop 113" descr="Teardrop">
                          <a:extLst>
                            <a:ext uri="{FF2B5EF4-FFF2-40B4-BE49-F238E27FC236}">
                              <a16:creationId xmlns:a16="http://schemas.microsoft.com/office/drawing/2014/main" id="{F1CE27A7-D3D8-4E9A-A802-01475D1D3B38}"/>
                            </a:ext>
                          </a:extLst>
                        </p:cNvPr>
                        <p:cNvSpPr/>
                        <p:nvPr/>
                      </p:nvSpPr>
                      <p:spPr>
                        <a:xfrm rot="7971563">
                          <a:off x="6836505" y="737295"/>
                          <a:ext cx="1097280" cy="1097280"/>
                        </a:xfrm>
                        <a:prstGeom prst="teardrop">
                          <a:avLst/>
                        </a:prstGeom>
                        <a:solidFill>
                          <a:sysClr val="window" lastClr="FFFFFF"/>
                        </a:solidFill>
                        <a:ln w="12700" cap="flat" cmpd="sng" algn="ctr">
                          <a:no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grpSp>
                  <p:sp>
                    <p:nvSpPr>
                      <p:cNvPr id="112" name="Oval 111" descr="Milestone date in a circle">
                        <a:extLst>
                          <a:ext uri="{FF2B5EF4-FFF2-40B4-BE49-F238E27FC236}">
                            <a16:creationId xmlns:a16="http://schemas.microsoft.com/office/drawing/2014/main" id="{8E3B7505-3A21-4583-AF8E-4CC51A3B1532}"/>
                          </a:ext>
                        </a:extLst>
                      </p:cNvPr>
                      <p:cNvSpPr/>
                      <p:nvPr/>
                    </p:nvSpPr>
                    <p:spPr>
                      <a:xfrm>
                        <a:off x="6871606" y="878244"/>
                        <a:ext cx="1030255" cy="841248"/>
                      </a:xfrm>
                      <a:prstGeom prst="ellipse">
                        <a:avLst/>
                      </a:prstGeom>
                      <a:noFill/>
                      <a:ln w="12700" cap="flat" cmpd="sng" algn="ctr">
                        <a:noFill/>
                        <a:prstDash val="solid"/>
                        <a:miter lim="800000"/>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fld id="{65E5F573-9EAB-4F74-9FEC-19122EF43B25}" type="TxLink">
                          <a:rPr kumimoji="0" lang="en-US" sz="1500" b="0" i="0" u="none" strike="noStrike" kern="0" cap="none" spc="0" normalizeH="0" baseline="0" noProof="0">
                            <a:ln>
                              <a:noFill/>
                            </a:ln>
                            <a:solidFill>
                              <a:srgbClr val="000000"/>
                            </a:solidFill>
                            <a:effectLst/>
                            <a:uLnTx/>
                            <a:uFillTx/>
                            <a:latin typeface="Franklin Gothic Book"/>
                            <a:ea typeface="+mn-ea"/>
                            <a:cs typeface="+mn-cs"/>
                          </a:rPr>
                          <a:pPr marL="0" marR="0" lvl="0" indent="0" algn="ctr" defTabSz="914400" eaLnBrk="1" fontAlgn="auto" latinLnBrk="0" hangingPunct="1">
                            <a:lnSpc>
                              <a:spcPct val="100000"/>
                            </a:lnSpc>
                            <a:spcBef>
                              <a:spcPts val="0"/>
                            </a:spcBef>
                            <a:spcAft>
                              <a:spcPts val="0"/>
                            </a:spcAft>
                            <a:buClrTx/>
                            <a:buSzTx/>
                            <a:buFontTx/>
                            <a:buNone/>
                            <a:tabLst/>
                            <a:defRPr/>
                          </a:pPr>
                          <a:t>1987</a:t>
                        </a:fld>
                        <a:endParaRPr kumimoji="0" lang="en-US" sz="1500" b="0" i="0" u="none" strike="noStrike" kern="0" cap="none" spc="0" normalizeH="0" baseline="0" noProof="0">
                          <a:ln>
                            <a:noFill/>
                          </a:ln>
                          <a:solidFill>
                            <a:srgbClr val="6A5B96">
                              <a:lumMod val="50000"/>
                            </a:srgbClr>
                          </a:solidFill>
                          <a:effectLst/>
                          <a:uLnTx/>
                          <a:uFillTx/>
                          <a:latin typeface="Franklin Gothic Book" panose="020B0503020102020204"/>
                          <a:ea typeface="+mn-ea"/>
                          <a:cs typeface="+mn-cs"/>
                        </a:endParaRPr>
                      </a:p>
                    </p:txBody>
                  </p:sp>
                </p:grpSp>
                <p:grpSp>
                  <p:nvGrpSpPr>
                    <p:cNvPr id="97" name="Group 96" descr="Milestone marker with Date">
                      <a:extLst>
                        <a:ext uri="{FF2B5EF4-FFF2-40B4-BE49-F238E27FC236}">
                          <a16:creationId xmlns:a16="http://schemas.microsoft.com/office/drawing/2014/main" id="{0A648D5D-8E27-44B6-8F2A-14BB201EDBC7}"/>
                        </a:ext>
                      </a:extLst>
                    </p:cNvPr>
                    <p:cNvGrpSpPr/>
                    <p:nvPr/>
                  </p:nvGrpSpPr>
                  <p:grpSpPr>
                    <a:xfrm>
                      <a:off x="1324631" y="2934239"/>
                      <a:ext cx="1280160" cy="1828604"/>
                      <a:chOff x="1324631" y="2934239"/>
                      <a:chExt cx="1280160" cy="1828604"/>
                    </a:xfrm>
                  </p:grpSpPr>
                  <p:grpSp>
                    <p:nvGrpSpPr>
                      <p:cNvPr id="105" name="Group 104" descr="Milestone teardrop">
                        <a:extLst>
                          <a:ext uri="{FF2B5EF4-FFF2-40B4-BE49-F238E27FC236}">
                            <a16:creationId xmlns:a16="http://schemas.microsoft.com/office/drawing/2014/main" id="{27E94EBE-1199-4490-9C07-FC2E4D7B8EC0}"/>
                          </a:ext>
                        </a:extLst>
                      </p:cNvPr>
                      <p:cNvGrpSpPr/>
                      <p:nvPr/>
                    </p:nvGrpSpPr>
                    <p:grpSpPr>
                      <a:xfrm>
                        <a:off x="1324631" y="2934239"/>
                        <a:ext cx="1280160" cy="1828604"/>
                        <a:chOff x="1324631" y="2934239"/>
                        <a:chExt cx="1280160" cy="1828604"/>
                      </a:xfrm>
                    </p:grpSpPr>
                    <p:grpSp>
                      <p:nvGrpSpPr>
                        <p:cNvPr id="107" name="Group 106" descr="Milestone teardrop">
                          <a:extLst>
                            <a:ext uri="{FF2B5EF4-FFF2-40B4-BE49-F238E27FC236}">
                              <a16:creationId xmlns:a16="http://schemas.microsoft.com/office/drawing/2014/main" id="{2DD952B7-3442-4DD7-8973-3F52E4B286F6}"/>
                            </a:ext>
                          </a:extLst>
                        </p:cNvPr>
                        <p:cNvGrpSpPr/>
                        <p:nvPr/>
                      </p:nvGrpSpPr>
                      <p:grpSpPr>
                        <a:xfrm>
                          <a:off x="1324631" y="2934239"/>
                          <a:ext cx="1280160" cy="1828604"/>
                          <a:chOff x="1324631" y="2934239"/>
                          <a:chExt cx="1280160" cy="1828604"/>
                        </a:xfrm>
                      </p:grpSpPr>
                      <p:sp>
                        <p:nvSpPr>
                          <p:cNvPr id="109" name="Teardrop 108" descr="Teardrop">
                            <a:extLst>
                              <a:ext uri="{FF2B5EF4-FFF2-40B4-BE49-F238E27FC236}">
                                <a16:creationId xmlns:a16="http://schemas.microsoft.com/office/drawing/2014/main" id="{5A002B31-56D0-4BDD-85F5-18DE62FE8320}"/>
                              </a:ext>
                            </a:extLst>
                          </p:cNvPr>
                          <p:cNvSpPr/>
                          <p:nvPr/>
                        </p:nvSpPr>
                        <p:spPr>
                          <a:xfrm rot="8060572">
                            <a:off x="1324631" y="2934239"/>
                            <a:ext cx="1280160" cy="1280160"/>
                          </a:xfrm>
                          <a:prstGeom prst="teardrop">
                            <a:avLst/>
                          </a:prstGeom>
                          <a:gradFill>
                            <a:gsLst>
                              <a:gs pos="0">
                                <a:srgbClr val="FAC76C">
                                  <a:lumMod val="75000"/>
                                </a:srgbClr>
                              </a:gs>
                              <a:gs pos="100000">
                                <a:srgbClr val="FAC76C"/>
                              </a:gs>
                            </a:gsLst>
                            <a:lin ang="5400000" scaled="1"/>
                          </a:gradFill>
                          <a:ln w="12700" cap="flat" cmpd="sng" algn="ctr">
                            <a:no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sp>
                        <p:nvSpPr>
                          <p:cNvPr id="110" name="Oval 109" descr="Shadow shape">
                            <a:extLst>
                              <a:ext uri="{FF2B5EF4-FFF2-40B4-BE49-F238E27FC236}">
                                <a16:creationId xmlns:a16="http://schemas.microsoft.com/office/drawing/2014/main" id="{3806F1C6-FF7E-4D9C-832F-C2DECC8F5448}"/>
                              </a:ext>
                            </a:extLst>
                          </p:cNvPr>
                          <p:cNvSpPr/>
                          <p:nvPr/>
                        </p:nvSpPr>
                        <p:spPr>
                          <a:xfrm>
                            <a:off x="1658049" y="4561675"/>
                            <a:ext cx="640080" cy="201168"/>
                          </a:xfrm>
                          <a:prstGeom prst="ellipse">
                            <a:avLst/>
                          </a:prstGeom>
                          <a:gradFill flip="none" rotWithShape="1">
                            <a:gsLst>
                              <a:gs pos="0">
                                <a:sysClr val="window" lastClr="FFFFFF">
                                  <a:lumMod val="50000"/>
                                </a:sysClr>
                              </a:gs>
                              <a:gs pos="100000">
                                <a:sysClr val="windowText" lastClr="000000">
                                  <a:lumMod val="65000"/>
                                  <a:lumOff val="35000"/>
                                </a:sysClr>
                              </a:gs>
                            </a:gsLst>
                            <a:lin ang="10800000" scaled="1"/>
                            <a:tileRect/>
                          </a:gradFill>
                          <a:ln w="12700" cap="flat" cmpd="sng" algn="ctr">
                            <a:noFill/>
                            <a:prstDash val="solid"/>
                            <a:miter lim="800000"/>
                          </a:ln>
                          <a:effectLst/>
                          <a:scene3d>
                            <a:camera prst="perspectiveRelaxed"/>
                            <a:lightRig rig="threePt" dir="t"/>
                          </a:scene3d>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grpSp>
                    <p:sp>
                      <p:nvSpPr>
                        <p:cNvPr id="108" name="Teardrop 107" descr="Milestone teardrop">
                          <a:extLst>
                            <a:ext uri="{FF2B5EF4-FFF2-40B4-BE49-F238E27FC236}">
                              <a16:creationId xmlns:a16="http://schemas.microsoft.com/office/drawing/2014/main" id="{97EEBE28-1C12-4F98-8823-6F81C63E1201}"/>
                            </a:ext>
                          </a:extLst>
                        </p:cNvPr>
                        <p:cNvSpPr/>
                        <p:nvPr/>
                      </p:nvSpPr>
                      <p:spPr>
                        <a:xfrm rot="7971563">
                          <a:off x="1416071" y="3037477"/>
                          <a:ext cx="1097280" cy="1097280"/>
                        </a:xfrm>
                        <a:prstGeom prst="teardrop">
                          <a:avLst/>
                        </a:prstGeom>
                        <a:solidFill>
                          <a:sysClr val="window" lastClr="FFFFFF"/>
                        </a:solidFill>
                        <a:ln w="12700" cap="flat" cmpd="sng" algn="ctr">
                          <a:no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grpSp>
                  <p:sp>
                    <p:nvSpPr>
                      <p:cNvPr id="106" name="Oval 105" descr="Milestone date in a circle">
                        <a:extLst>
                          <a:ext uri="{FF2B5EF4-FFF2-40B4-BE49-F238E27FC236}">
                            <a16:creationId xmlns:a16="http://schemas.microsoft.com/office/drawing/2014/main" id="{9319AADF-40A8-4ED9-988D-643BC2C763B3}"/>
                          </a:ext>
                        </a:extLst>
                      </p:cNvPr>
                      <p:cNvSpPr/>
                      <p:nvPr/>
                    </p:nvSpPr>
                    <p:spPr>
                      <a:xfrm>
                        <a:off x="1389872" y="3149473"/>
                        <a:ext cx="1127449" cy="845198"/>
                      </a:xfrm>
                      <a:prstGeom prst="ellipse">
                        <a:avLst/>
                      </a:prstGeom>
                      <a:noFill/>
                      <a:ln w="12700" cap="flat" cmpd="sng" algn="ctr">
                        <a:noFill/>
                        <a:prstDash val="solid"/>
                        <a:miter lim="800000"/>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fld id="{709F8ED0-C103-4BE9-8E0E-B95AD2D106D3}" type="TxLink">
                          <a:rPr kumimoji="0" lang="en-US" sz="1500" b="0" i="0" u="none" strike="noStrike" kern="0" cap="none" spc="0" normalizeH="0" baseline="0" noProof="0">
                            <a:ln>
                              <a:noFill/>
                            </a:ln>
                            <a:solidFill>
                              <a:srgbClr val="000000"/>
                            </a:solidFill>
                            <a:effectLst/>
                            <a:uLnTx/>
                            <a:uFillTx/>
                            <a:latin typeface="Franklin Gothic Book"/>
                            <a:ea typeface="+mn-ea"/>
                            <a:cs typeface="+mn-cs"/>
                          </a:rPr>
                          <a:pPr marL="0" marR="0" lvl="0" indent="0" algn="ctr" defTabSz="914400" eaLnBrk="1" fontAlgn="auto" latinLnBrk="0" hangingPunct="1">
                            <a:lnSpc>
                              <a:spcPct val="100000"/>
                            </a:lnSpc>
                            <a:spcBef>
                              <a:spcPts val="0"/>
                            </a:spcBef>
                            <a:spcAft>
                              <a:spcPts val="0"/>
                            </a:spcAft>
                            <a:buClrTx/>
                            <a:buSzTx/>
                            <a:buFontTx/>
                            <a:buNone/>
                            <a:tabLst/>
                            <a:defRPr/>
                          </a:pPr>
                          <a:t>1993</a:t>
                        </a:fld>
                        <a:endParaRPr kumimoji="0" lang="en-US" sz="1500" b="0" i="0" u="none" strike="noStrike" kern="0" cap="none" spc="0" normalizeH="0" baseline="0" noProof="0">
                          <a:ln>
                            <a:noFill/>
                          </a:ln>
                          <a:solidFill>
                            <a:srgbClr val="6A5B96">
                              <a:lumMod val="50000"/>
                            </a:srgbClr>
                          </a:solidFill>
                          <a:effectLst/>
                          <a:uLnTx/>
                          <a:uFillTx/>
                          <a:latin typeface="Franklin Gothic Book" panose="020B0503020102020204"/>
                          <a:ea typeface="+mn-ea"/>
                          <a:cs typeface="+mn-cs"/>
                        </a:endParaRPr>
                      </a:p>
                    </p:txBody>
                  </p:sp>
                </p:grpSp>
                <p:grpSp>
                  <p:nvGrpSpPr>
                    <p:cNvPr id="98" name="Group 97" descr="Milestone marker with Date">
                      <a:extLst>
                        <a:ext uri="{FF2B5EF4-FFF2-40B4-BE49-F238E27FC236}">
                          <a16:creationId xmlns:a16="http://schemas.microsoft.com/office/drawing/2014/main" id="{05E269EC-64DA-4365-ACC3-6C049AA002D1}"/>
                        </a:ext>
                      </a:extLst>
                    </p:cNvPr>
                    <p:cNvGrpSpPr/>
                    <p:nvPr/>
                  </p:nvGrpSpPr>
                  <p:grpSpPr>
                    <a:xfrm>
                      <a:off x="5879802" y="2650118"/>
                      <a:ext cx="1463040" cy="2059120"/>
                      <a:chOff x="5879802" y="2650118"/>
                      <a:chExt cx="1463040" cy="2059120"/>
                    </a:xfrm>
                  </p:grpSpPr>
                  <p:grpSp>
                    <p:nvGrpSpPr>
                      <p:cNvPr id="99" name="Group 98">
                        <a:extLst>
                          <a:ext uri="{FF2B5EF4-FFF2-40B4-BE49-F238E27FC236}">
                            <a16:creationId xmlns:a16="http://schemas.microsoft.com/office/drawing/2014/main" id="{B0677BBA-D849-4F34-9EF7-7379BB9D05E6}"/>
                          </a:ext>
                        </a:extLst>
                      </p:cNvPr>
                      <p:cNvGrpSpPr/>
                      <p:nvPr/>
                    </p:nvGrpSpPr>
                    <p:grpSpPr>
                      <a:xfrm>
                        <a:off x="5879802" y="2650118"/>
                        <a:ext cx="1463040" cy="2059120"/>
                        <a:chOff x="5879802" y="2650118"/>
                        <a:chExt cx="1463040" cy="2059120"/>
                      </a:xfrm>
                    </p:grpSpPr>
                    <p:grpSp>
                      <p:nvGrpSpPr>
                        <p:cNvPr id="101" name="Group 100" descr="Milestone teardrop">
                          <a:extLst>
                            <a:ext uri="{FF2B5EF4-FFF2-40B4-BE49-F238E27FC236}">
                              <a16:creationId xmlns:a16="http://schemas.microsoft.com/office/drawing/2014/main" id="{DE8FAAB8-9156-44B9-BAA2-52B58632E0C6}"/>
                            </a:ext>
                          </a:extLst>
                        </p:cNvPr>
                        <p:cNvGrpSpPr/>
                        <p:nvPr/>
                      </p:nvGrpSpPr>
                      <p:grpSpPr>
                        <a:xfrm>
                          <a:off x="5879802" y="2650118"/>
                          <a:ext cx="1463040" cy="2059120"/>
                          <a:chOff x="5879802" y="2650118"/>
                          <a:chExt cx="1463040" cy="2059120"/>
                        </a:xfrm>
                      </p:grpSpPr>
                      <p:sp>
                        <p:nvSpPr>
                          <p:cNvPr id="103" name="Teardrop 102" descr="Teardrop">
                            <a:extLst>
                              <a:ext uri="{FF2B5EF4-FFF2-40B4-BE49-F238E27FC236}">
                                <a16:creationId xmlns:a16="http://schemas.microsoft.com/office/drawing/2014/main" id="{6B484528-5F58-447B-9BD4-3C7F6D1A9A58}"/>
                              </a:ext>
                            </a:extLst>
                          </p:cNvPr>
                          <p:cNvSpPr/>
                          <p:nvPr/>
                        </p:nvSpPr>
                        <p:spPr>
                          <a:xfrm rot="8060572">
                            <a:off x="5879802" y="2650118"/>
                            <a:ext cx="1463040" cy="1463040"/>
                          </a:xfrm>
                          <a:prstGeom prst="teardrop">
                            <a:avLst/>
                          </a:prstGeom>
                          <a:gradFill>
                            <a:gsLst>
                              <a:gs pos="0">
                                <a:srgbClr val="6A5B96">
                                  <a:lumMod val="50000"/>
                                </a:srgbClr>
                              </a:gs>
                              <a:gs pos="100000">
                                <a:srgbClr val="6A5B96"/>
                              </a:gs>
                            </a:gsLst>
                            <a:lin ang="5400000" scaled="1"/>
                          </a:gradFill>
                          <a:ln w="12700" cap="flat" cmpd="sng" algn="ctr">
                            <a:no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sp>
                        <p:nvSpPr>
                          <p:cNvPr id="104" name="Oval 103" descr="Shadow shape">
                            <a:extLst>
                              <a:ext uri="{FF2B5EF4-FFF2-40B4-BE49-F238E27FC236}">
                                <a16:creationId xmlns:a16="http://schemas.microsoft.com/office/drawing/2014/main" id="{9019DD54-486C-4375-99D5-6F3D261B573D}"/>
                              </a:ext>
                            </a:extLst>
                          </p:cNvPr>
                          <p:cNvSpPr/>
                          <p:nvPr/>
                        </p:nvSpPr>
                        <p:spPr>
                          <a:xfrm>
                            <a:off x="6168050" y="4480638"/>
                            <a:ext cx="914400" cy="228600"/>
                          </a:xfrm>
                          <a:prstGeom prst="ellipse">
                            <a:avLst/>
                          </a:prstGeom>
                          <a:gradFill flip="none" rotWithShape="1">
                            <a:gsLst>
                              <a:gs pos="0">
                                <a:sysClr val="window" lastClr="FFFFFF">
                                  <a:lumMod val="50000"/>
                                </a:sysClr>
                              </a:gs>
                              <a:gs pos="100000">
                                <a:sysClr val="windowText" lastClr="000000">
                                  <a:lumMod val="65000"/>
                                  <a:lumOff val="35000"/>
                                </a:sysClr>
                              </a:gs>
                            </a:gsLst>
                            <a:lin ang="10800000" scaled="1"/>
                            <a:tileRect/>
                          </a:gradFill>
                          <a:ln w="12700" cap="flat" cmpd="sng" algn="ctr">
                            <a:noFill/>
                            <a:prstDash val="solid"/>
                            <a:miter lim="800000"/>
                          </a:ln>
                          <a:effectLst/>
                          <a:scene3d>
                            <a:camera prst="perspectiveRelaxed"/>
                            <a:lightRig rig="threePt" dir="t"/>
                          </a:scene3d>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grpSp>
                    <p:sp>
                      <p:nvSpPr>
                        <p:cNvPr id="102" name="Teardrop 101" descr="Teardrop">
                          <a:extLst>
                            <a:ext uri="{FF2B5EF4-FFF2-40B4-BE49-F238E27FC236}">
                              <a16:creationId xmlns:a16="http://schemas.microsoft.com/office/drawing/2014/main" id="{3937CE69-3668-42EA-AEE2-BF183AA09E46}"/>
                            </a:ext>
                          </a:extLst>
                        </p:cNvPr>
                        <p:cNvSpPr/>
                        <p:nvPr/>
                      </p:nvSpPr>
                      <p:spPr>
                        <a:xfrm rot="7971563">
                          <a:off x="5971242" y="2737239"/>
                          <a:ext cx="1280160" cy="1280160"/>
                        </a:xfrm>
                        <a:prstGeom prst="teardrop">
                          <a:avLst/>
                        </a:prstGeom>
                        <a:solidFill>
                          <a:sysClr val="window" lastClr="FFFFFF"/>
                        </a:solidFill>
                        <a:ln w="12700" cap="flat" cmpd="sng" algn="ctr">
                          <a:no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grpSp>
                  <p:sp>
                    <p:nvSpPr>
                      <p:cNvPr id="100" name="Oval 99" descr="Milestone date in a circle">
                        <a:extLst>
                          <a:ext uri="{FF2B5EF4-FFF2-40B4-BE49-F238E27FC236}">
                            <a16:creationId xmlns:a16="http://schemas.microsoft.com/office/drawing/2014/main" id="{5C94272F-5021-45F5-A3F7-DB93E60EEBEA}"/>
                          </a:ext>
                        </a:extLst>
                      </p:cNvPr>
                      <p:cNvSpPr/>
                      <p:nvPr/>
                    </p:nvSpPr>
                    <p:spPr>
                      <a:xfrm>
                        <a:off x="5977424" y="2867221"/>
                        <a:ext cx="1292678" cy="932688"/>
                      </a:xfrm>
                      <a:prstGeom prst="ellipse">
                        <a:avLst/>
                      </a:prstGeom>
                      <a:noFill/>
                      <a:ln w="12700" cap="flat" cmpd="sng" algn="ctr">
                        <a:noFill/>
                        <a:prstDash val="solid"/>
                        <a:miter lim="800000"/>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fld id="{BFD08584-B24F-40F3-967B-1BCB7FF6D022}" type="TxLink">
                          <a:rPr kumimoji="0" lang="en-US" sz="1800" b="0" i="0" u="none" strike="noStrike" kern="0" cap="none" spc="0" normalizeH="0" baseline="0" noProof="0">
                            <a:ln>
                              <a:noFill/>
                            </a:ln>
                            <a:solidFill>
                              <a:srgbClr val="000000"/>
                            </a:solidFill>
                            <a:effectLst/>
                            <a:uLnTx/>
                            <a:uFillTx/>
                            <a:latin typeface="Franklin Gothic Book"/>
                            <a:ea typeface="+mn-ea"/>
                            <a:cs typeface="+mn-cs"/>
                          </a:rPr>
                          <a:pPr marL="0" marR="0" lvl="0" indent="0" algn="ctr" defTabSz="914400" eaLnBrk="1" fontAlgn="auto" latinLnBrk="0" hangingPunct="1">
                            <a:lnSpc>
                              <a:spcPct val="100000"/>
                            </a:lnSpc>
                            <a:spcBef>
                              <a:spcPts val="0"/>
                            </a:spcBef>
                            <a:spcAft>
                              <a:spcPts val="0"/>
                            </a:spcAft>
                            <a:buClrTx/>
                            <a:buSzTx/>
                            <a:buFontTx/>
                            <a:buNone/>
                            <a:tabLst/>
                            <a:defRPr/>
                          </a:pPr>
                          <a:t>2005</a:t>
                        </a:fld>
                        <a:endParaRPr kumimoji="0" lang="en-US" sz="1800" b="0" i="0" u="none" strike="noStrike" kern="0" cap="none" spc="0" normalizeH="0" baseline="0" noProof="0">
                          <a:ln>
                            <a:noFill/>
                          </a:ln>
                          <a:solidFill>
                            <a:srgbClr val="6A5B96">
                              <a:lumMod val="50000"/>
                            </a:srgbClr>
                          </a:solidFill>
                          <a:effectLst/>
                          <a:uLnTx/>
                          <a:uFillTx/>
                          <a:latin typeface="Franklin Gothic Book" panose="020B0503020102020204"/>
                          <a:ea typeface="+mn-ea"/>
                          <a:cs typeface="+mn-cs"/>
                        </a:endParaRPr>
                      </a:p>
                    </p:txBody>
                  </p:sp>
                </p:grpSp>
              </p:grpSp>
            </p:grpSp>
            <p:grpSp>
              <p:nvGrpSpPr>
                <p:cNvPr id="87" name="Group 86" descr="Infographic chart with milestone descriptions adjacent to milestone dates in teardrop shapes. A curvy line with an arrow pointing rightward illustrates the direction of the timeline. The current year for the milestones track the path. ">
                  <a:extLst>
                    <a:ext uri="{FF2B5EF4-FFF2-40B4-BE49-F238E27FC236}">
                      <a16:creationId xmlns:a16="http://schemas.microsoft.com/office/drawing/2014/main" id="{CCF0DA3F-2BB2-478E-8987-71693AF7D7DC}"/>
                    </a:ext>
                  </a:extLst>
                </p:cNvPr>
                <p:cNvGrpSpPr/>
                <p:nvPr/>
              </p:nvGrpSpPr>
              <p:grpSpPr>
                <a:xfrm>
                  <a:off x="0" y="1710613"/>
                  <a:ext cx="8906465" cy="3460100"/>
                  <a:chOff x="0" y="1710613"/>
                  <a:chExt cx="8906465" cy="3460100"/>
                </a:xfrm>
              </p:grpSpPr>
              <p:sp>
                <p:nvSpPr>
                  <p:cNvPr id="88" name="Rectangle 87" descr="Milestone years interspersed along the timeline path">
                    <a:extLst>
                      <a:ext uri="{FF2B5EF4-FFF2-40B4-BE49-F238E27FC236}">
                        <a16:creationId xmlns:a16="http://schemas.microsoft.com/office/drawing/2014/main" id="{601CFB37-E42E-418F-830E-9B12B734042C}"/>
                      </a:ext>
                    </a:extLst>
                  </p:cNvPr>
                  <p:cNvSpPr/>
                  <p:nvPr/>
                </p:nvSpPr>
                <p:spPr>
                  <a:xfrm>
                    <a:off x="0" y="1710613"/>
                    <a:ext cx="699796" cy="242984"/>
                  </a:xfrm>
                  <a:prstGeom prst="rect">
                    <a:avLst/>
                  </a:prstGeom>
                  <a:noFill/>
                  <a:ln w="12700" cap="flat" cmpd="sng" algn="ctr">
                    <a:noFill/>
                    <a:prstDash val="solid"/>
                    <a:miter lim="800000"/>
                  </a:ln>
                  <a:effectLst>
                    <a:reflection blurRad="6350" stA="52000" endA="300" endPos="35000" dir="5400000" sy="-100000" algn="bl" rotWithShape="0"/>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r" defTabSz="914400" eaLnBrk="1" fontAlgn="auto" latinLnBrk="0" hangingPunct="1">
                      <a:lnSpc>
                        <a:spcPct val="100000"/>
                      </a:lnSpc>
                      <a:spcBef>
                        <a:spcPts val="0"/>
                      </a:spcBef>
                      <a:spcAft>
                        <a:spcPts val="0"/>
                      </a:spcAft>
                      <a:buClrTx/>
                      <a:buSzTx/>
                      <a:buFontTx/>
                      <a:buNone/>
                      <a:tabLst/>
                      <a:defRPr/>
                    </a:pPr>
                    <a:fld id="{D9E6A135-3514-4822-96FC-28784FBC8805}" type="TxLink">
                      <a:rPr kumimoji="0" lang="en-US" sz="1400" b="0" i="0" u="none" strike="noStrike" kern="0" cap="none" spc="0" normalizeH="0" baseline="0" noProof="0">
                        <a:ln>
                          <a:noFill/>
                        </a:ln>
                        <a:solidFill>
                          <a:srgbClr val="6A5B96">
                            <a:lumMod val="50000"/>
                          </a:srgbClr>
                        </a:solidFill>
                        <a:effectLst/>
                        <a:uLnTx/>
                        <a:uFillTx/>
                        <a:latin typeface="Franklin Gothic Book"/>
                        <a:ea typeface="+mn-ea"/>
                        <a:cs typeface="+mn-cs"/>
                      </a:rPr>
                      <a:pPr marL="0" marR="0" lvl="0" indent="0" algn="r" defTabSz="914400" eaLnBrk="1" fontAlgn="auto" latinLnBrk="0" hangingPunct="1">
                        <a:lnSpc>
                          <a:spcPct val="100000"/>
                        </a:lnSpc>
                        <a:spcBef>
                          <a:spcPts val="0"/>
                        </a:spcBef>
                        <a:spcAft>
                          <a:spcPts val="0"/>
                        </a:spcAft>
                        <a:buClrTx/>
                        <a:buSzTx/>
                        <a:buFontTx/>
                        <a:buNone/>
                        <a:tabLst/>
                        <a:defRPr/>
                      </a:pPr>
                      <a:t>1975</a:t>
                    </a:fld>
                    <a:endParaRPr kumimoji="0" lang="en-US" sz="1400" b="0" i="0" u="none" strike="noStrike" kern="0" cap="none" spc="0" normalizeH="0" baseline="0" noProof="0">
                      <a:ln>
                        <a:noFill/>
                      </a:ln>
                      <a:solidFill>
                        <a:srgbClr val="6A5B96">
                          <a:lumMod val="50000"/>
                        </a:srgbClr>
                      </a:solidFill>
                      <a:effectLst/>
                      <a:uLnTx/>
                      <a:uFillTx/>
                      <a:latin typeface="Franklin Gothic Book"/>
                      <a:ea typeface="+mn-ea"/>
                      <a:cs typeface="+mn-cs"/>
                    </a:endParaRPr>
                  </a:p>
                </p:txBody>
              </p:sp>
              <p:sp>
                <p:nvSpPr>
                  <p:cNvPr id="89" name="Rectangle 88" descr="Milestone years interspersed along the timeline path">
                    <a:extLst>
                      <a:ext uri="{FF2B5EF4-FFF2-40B4-BE49-F238E27FC236}">
                        <a16:creationId xmlns:a16="http://schemas.microsoft.com/office/drawing/2014/main" id="{36C89689-3AB6-4983-9DE6-EAC4161FDB0A}"/>
                      </a:ext>
                    </a:extLst>
                  </p:cNvPr>
                  <p:cNvSpPr/>
                  <p:nvPr/>
                </p:nvSpPr>
                <p:spPr>
                  <a:xfrm>
                    <a:off x="8076809" y="4811097"/>
                    <a:ext cx="829656" cy="359616"/>
                  </a:xfrm>
                  <a:prstGeom prst="rect">
                    <a:avLst/>
                  </a:prstGeom>
                  <a:noFill/>
                  <a:ln w="12700" cap="flat" cmpd="sng" algn="ctr">
                    <a:noFill/>
                    <a:prstDash val="solid"/>
                    <a:miter lim="800000"/>
                  </a:ln>
                  <a:effectLst>
                    <a:reflection blurRad="6350" stA="52000" endA="300" endPos="35000" dir="5400000" sy="-100000" algn="bl" rotWithShape="0"/>
                  </a:effectLst>
                  <a:scene3d>
                    <a:camera prst="perspectiveRelaxed">
                      <a:rot lat="19173601" lon="0" rev="0"/>
                    </a:camera>
                    <a:lightRig rig="threePt" dir="t"/>
                  </a:scene3d>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r" defTabSz="914400" eaLnBrk="1" fontAlgn="auto" latinLnBrk="0" hangingPunct="1">
                      <a:lnSpc>
                        <a:spcPct val="100000"/>
                      </a:lnSpc>
                      <a:spcBef>
                        <a:spcPts val="0"/>
                      </a:spcBef>
                      <a:spcAft>
                        <a:spcPts val="0"/>
                      </a:spcAft>
                      <a:buClrTx/>
                      <a:buSzTx/>
                      <a:buFontTx/>
                      <a:buNone/>
                      <a:tabLst/>
                      <a:defRPr/>
                    </a:pPr>
                    <a:fld id="{8FAAFC00-3F4F-4796-A521-DA3036FA27A6}" type="TxLink">
                      <a:rPr kumimoji="0" lang="en-US" sz="1600" b="0" i="0" u="none" strike="noStrike" kern="0" cap="none" spc="0" normalizeH="0" baseline="0" noProof="0">
                        <a:ln>
                          <a:noFill/>
                        </a:ln>
                        <a:solidFill>
                          <a:sysClr val="window" lastClr="FFFFFF"/>
                        </a:solidFill>
                        <a:effectLst/>
                        <a:uLnTx/>
                        <a:uFillTx/>
                        <a:latin typeface="Franklin Gothic Book"/>
                        <a:ea typeface="+mn-ea"/>
                        <a:cs typeface="+mn-cs"/>
                      </a:rPr>
                      <a:pPr marL="0" marR="0" lvl="0" indent="0" algn="r" defTabSz="914400" eaLnBrk="1" fontAlgn="auto" latinLnBrk="0" hangingPunct="1">
                        <a:lnSpc>
                          <a:spcPct val="100000"/>
                        </a:lnSpc>
                        <a:spcBef>
                          <a:spcPts val="0"/>
                        </a:spcBef>
                        <a:spcAft>
                          <a:spcPts val="0"/>
                        </a:spcAft>
                        <a:buClrTx/>
                        <a:buSzTx/>
                        <a:buFontTx/>
                        <a:buNone/>
                        <a:tabLst/>
                        <a:defRPr/>
                      </a:pPr>
                      <a:t>2005</a:t>
                    </a:fld>
                    <a:endParaRPr kumimoji="0" lang="en-US" sz="1600" b="0" i="0" u="none" strike="noStrike" kern="0" cap="none" spc="0" normalizeH="0" baseline="0" noProof="0">
                      <a:ln>
                        <a:noFill/>
                      </a:ln>
                      <a:solidFill>
                        <a:sysClr val="window" lastClr="FFFFFF"/>
                      </a:solidFill>
                      <a:effectLst/>
                      <a:uLnTx/>
                      <a:uFillTx/>
                      <a:latin typeface="Franklin Gothic Book"/>
                      <a:ea typeface="+mn-ea"/>
                      <a:cs typeface="+mn-cs"/>
                    </a:endParaRPr>
                  </a:p>
                </p:txBody>
              </p:sp>
              <p:sp>
                <p:nvSpPr>
                  <p:cNvPr id="90" name="Rectangle 89" descr="Milestone years interspersed along the timeline path">
                    <a:extLst>
                      <a:ext uri="{FF2B5EF4-FFF2-40B4-BE49-F238E27FC236}">
                        <a16:creationId xmlns:a16="http://schemas.microsoft.com/office/drawing/2014/main" id="{CB3F9106-BA9C-40A5-B4A7-54CB20A7502E}"/>
                      </a:ext>
                    </a:extLst>
                  </p:cNvPr>
                  <p:cNvSpPr/>
                  <p:nvPr/>
                </p:nvSpPr>
                <p:spPr>
                  <a:xfrm rot="20655491">
                    <a:off x="5705485" y="2518393"/>
                    <a:ext cx="223138" cy="266804"/>
                  </a:xfrm>
                  <a:prstGeom prst="rect">
                    <a:avLst/>
                  </a:prstGeom>
                  <a:noFill/>
                </p:spPr>
                <p:txBody>
                  <a:bodyPr wrap="non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fld id="{ABC351FD-EF05-4B55-A31C-C68D20B668CE}" type="TxLink">
                      <a:rPr kumimoji="0" lang="en-US" sz="1200" b="0" i="0" u="none" strike="noStrike" kern="0" cap="none" spc="0" normalizeH="0" baseline="0" noProof="0">
                        <a:ln w="0"/>
                        <a:solidFill>
                          <a:sysClr val="window" lastClr="FFFFFF"/>
                        </a:solidFill>
                        <a:effectLst>
                          <a:outerShdw blurRad="38100" dist="19050" dir="2700000" algn="tl" rotWithShape="0">
                            <a:sysClr val="windowText" lastClr="000000">
                              <a:alpha val="40000"/>
                            </a:sysClr>
                          </a:outerShdw>
                        </a:effectLst>
                        <a:uLnTx/>
                        <a:uFillTx/>
                        <a:latin typeface="Franklin Gothic Book"/>
                        <a:ea typeface="+mn-ea"/>
                        <a:cs typeface="+mn-cs"/>
                      </a:rPr>
                      <a:pPr marL="0" marR="0" lvl="0" indent="0" algn="ctr" defTabSz="914400" eaLnBrk="1" fontAlgn="auto" latinLnBrk="0" hangingPunct="1">
                        <a:lnSpc>
                          <a:spcPct val="100000"/>
                        </a:lnSpc>
                        <a:spcBef>
                          <a:spcPts val="0"/>
                        </a:spcBef>
                        <a:spcAft>
                          <a:spcPts val="0"/>
                        </a:spcAft>
                        <a:buClrTx/>
                        <a:buSzTx/>
                        <a:buFontTx/>
                        <a:buNone/>
                        <a:tabLst/>
                        <a:defRPr/>
                      </a:pPr>
                      <a:t>1987</a:t>
                    </a:fld>
                    <a:endParaRPr kumimoji="0" lang="en-US" sz="6000" b="0" i="0" u="none" strike="noStrike" kern="0" cap="none" spc="0" normalizeH="0" baseline="0" noProof="0">
                      <a:ln w="0"/>
                      <a:solidFill>
                        <a:sysClr val="window" lastClr="FFFFFF"/>
                      </a:solidFill>
                      <a:effectLst>
                        <a:outerShdw blurRad="38100" dist="19050" dir="2700000" algn="tl" rotWithShape="0">
                          <a:sysClr val="windowText" lastClr="000000">
                            <a:alpha val="40000"/>
                          </a:sysClr>
                        </a:outerShdw>
                      </a:effectLst>
                      <a:uLnTx/>
                      <a:uFillTx/>
                      <a:latin typeface="Franklin Gothic Book" panose="020B0503020102020204"/>
                      <a:ea typeface="+mn-ea"/>
                      <a:cs typeface="+mn-cs"/>
                    </a:endParaRPr>
                  </a:p>
                </p:txBody>
              </p:sp>
            </p:grpSp>
          </p:grpSp>
          <p:grpSp>
            <p:nvGrpSpPr>
              <p:cNvPr id="80" name="Group 79" descr="Milestone title">
                <a:extLst>
                  <a:ext uri="{FF2B5EF4-FFF2-40B4-BE49-F238E27FC236}">
                    <a16:creationId xmlns:a16="http://schemas.microsoft.com/office/drawing/2014/main" id="{41760E81-C2B0-44ED-AC1B-063626A1F1BF}"/>
                  </a:ext>
                </a:extLst>
              </p:cNvPr>
              <p:cNvGrpSpPr/>
              <p:nvPr/>
            </p:nvGrpSpPr>
            <p:grpSpPr>
              <a:xfrm>
                <a:off x="171839" y="171837"/>
                <a:ext cx="7820999" cy="3716443"/>
                <a:chOff x="171839" y="171837"/>
                <a:chExt cx="7820999" cy="3716443"/>
              </a:xfrm>
            </p:grpSpPr>
            <p:sp>
              <p:nvSpPr>
                <p:cNvPr id="81" name="TextBox 114" descr="Milestone title">
                  <a:extLst>
                    <a:ext uri="{FF2B5EF4-FFF2-40B4-BE49-F238E27FC236}">
                      <a16:creationId xmlns:a16="http://schemas.microsoft.com/office/drawing/2014/main" id="{4B37D1F2-757E-4EDB-97AB-1A36A1538833}"/>
                    </a:ext>
                  </a:extLst>
                </p:cNvPr>
                <p:cNvSpPr txBox="1"/>
                <p:nvPr/>
              </p:nvSpPr>
              <p:spPr>
                <a:xfrm>
                  <a:off x="171839" y="395384"/>
                  <a:ext cx="1402701" cy="868135"/>
                </a:xfrm>
                <a:prstGeom prst="rect">
                  <a:avLst/>
                </a:prstGeom>
                <a:noFill/>
                <a:ln w="9525" cmpd="sng">
                  <a:noFill/>
                </a:ln>
                <a:effectLst/>
              </p:spPr>
              <p:txBody>
                <a:bodyPr spcFirstLastPara="1" wrap="square" numCol="1" rtlCol="0" anchor="ctr">
                  <a:prstTxWarp prst="textArchUp">
                    <a:avLst/>
                  </a:prstTxWarp>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fld id="{2F3C8EFC-FCA7-42F7-803F-EB4BAD8F5B46}" type="TxLink">
                    <a:rPr kumimoji="0" lang="en-US" sz="1200" b="0" i="0" u="none" strike="noStrike" kern="0" cap="none" spc="0" normalizeH="0" baseline="0" noProof="0">
                      <a:ln>
                        <a:noFill/>
                      </a:ln>
                      <a:solidFill>
                        <a:srgbClr val="000000"/>
                      </a:solidFill>
                      <a:effectLst/>
                      <a:uLnTx/>
                      <a:uFillTx/>
                      <a:latin typeface="Franklin Gothic Medium" panose="020B0603020102020204"/>
                      <a:ea typeface="+mn-ea"/>
                      <a:cs typeface="Courier New" panose="02070309020205020404" pitchFamily="49" charset="0"/>
                    </a:rPr>
                    <a:pPr marL="0" marR="0" lvl="0" indent="0" algn="ctr" defTabSz="914400" eaLnBrk="1" fontAlgn="auto" latinLnBrk="0" hangingPunct="1">
                      <a:lnSpc>
                        <a:spcPct val="100000"/>
                      </a:lnSpc>
                      <a:spcBef>
                        <a:spcPts val="0"/>
                      </a:spcBef>
                      <a:spcAft>
                        <a:spcPts val="0"/>
                      </a:spcAft>
                      <a:buClrTx/>
                      <a:buSzTx/>
                      <a:buFontTx/>
                      <a:buNone/>
                      <a:tabLst/>
                      <a:defRPr/>
                    </a:pPr>
                    <a:t>HEGIS Survey</a:t>
                  </a:fld>
                  <a:endParaRPr kumimoji="0" lang="en-US" sz="1200" b="0" i="0" u="none" strike="noStrike" kern="0" cap="none" spc="0" normalizeH="0" baseline="0" noProof="0">
                    <a:ln>
                      <a:noFill/>
                    </a:ln>
                    <a:solidFill>
                      <a:srgbClr val="6A5B96">
                        <a:lumMod val="50000"/>
                      </a:srgbClr>
                    </a:solidFill>
                    <a:effectLst/>
                    <a:uLnTx/>
                    <a:uFillTx/>
                    <a:latin typeface="Franklin Gothic Medium" panose="020B0603020102020204"/>
                    <a:ea typeface="+mn-ea"/>
                    <a:cs typeface="Courier New" panose="02070309020205020404" pitchFamily="49" charset="0"/>
                  </a:endParaRPr>
                </a:p>
              </p:txBody>
            </p:sp>
            <p:sp>
              <p:nvSpPr>
                <p:cNvPr id="82" name="TextBox 110" descr="Milestone title">
                  <a:extLst>
                    <a:ext uri="{FF2B5EF4-FFF2-40B4-BE49-F238E27FC236}">
                      <a16:creationId xmlns:a16="http://schemas.microsoft.com/office/drawing/2014/main" id="{B9765CB4-7949-428D-A3AE-8C7BF301B081}"/>
                    </a:ext>
                  </a:extLst>
                </p:cNvPr>
                <p:cNvSpPr txBox="1"/>
                <p:nvPr/>
              </p:nvSpPr>
              <p:spPr>
                <a:xfrm>
                  <a:off x="3350079" y="171837"/>
                  <a:ext cx="1237472" cy="527960"/>
                </a:xfrm>
                <a:prstGeom prst="rect">
                  <a:avLst/>
                </a:prstGeom>
                <a:noFill/>
                <a:ln w="9525" cmpd="sng">
                  <a:noFill/>
                </a:ln>
                <a:effectLst/>
              </p:spPr>
              <p:txBody>
                <a:bodyPr spcFirstLastPara="1" wrap="square" numCol="1" rtlCol="0" anchor="ctr">
                  <a:prstTxWarp prst="textArchUp">
                    <a:avLst/>
                  </a:prstTxWarp>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fld id="{842BC34D-3FD1-4690-BA55-171575CE5DBD}" type="TxLink">
                    <a:rPr kumimoji="0" lang="en-US" sz="1200" b="0" i="0" u="none" strike="noStrike" kern="0" cap="none" spc="0" normalizeH="0" baseline="0" noProof="0">
                      <a:ln>
                        <a:noFill/>
                      </a:ln>
                      <a:solidFill>
                        <a:srgbClr val="000000"/>
                      </a:solidFill>
                      <a:effectLst/>
                      <a:uLnTx/>
                      <a:uFillTx/>
                      <a:latin typeface="Franklin Gothic Medium" panose="020B0603020102020204"/>
                      <a:ea typeface="+mn-ea"/>
                      <a:cs typeface="Courier New" panose="02070309020205020404" pitchFamily="49" charset="0"/>
                    </a:rPr>
                    <a:pPr marL="0" marR="0" lvl="0" indent="0" algn="ctr" defTabSz="914400" eaLnBrk="1" fontAlgn="auto" latinLnBrk="0" hangingPunct="1">
                      <a:lnSpc>
                        <a:spcPct val="100000"/>
                      </a:lnSpc>
                      <a:spcBef>
                        <a:spcPts val="0"/>
                      </a:spcBef>
                      <a:spcAft>
                        <a:spcPts val="0"/>
                      </a:spcAft>
                      <a:buClrTx/>
                      <a:buSzTx/>
                      <a:buFontTx/>
                      <a:buNone/>
                      <a:tabLst/>
                      <a:defRPr/>
                    </a:pPr>
                    <a:t>EEOC</a:t>
                  </a:fld>
                  <a:endParaRPr kumimoji="0" lang="en-US" sz="1200" b="0" i="0" u="none" strike="noStrike" kern="0" cap="none" spc="0" normalizeH="0" baseline="0" noProof="0">
                    <a:ln>
                      <a:noFill/>
                    </a:ln>
                    <a:solidFill>
                      <a:srgbClr val="6A5B96">
                        <a:lumMod val="50000"/>
                      </a:srgbClr>
                    </a:solidFill>
                    <a:effectLst/>
                    <a:uLnTx/>
                    <a:uFillTx/>
                    <a:latin typeface="Franklin Gothic Medium" panose="020B0603020102020204"/>
                    <a:ea typeface="+mn-ea"/>
                    <a:cs typeface="Courier New" panose="02070309020205020404" pitchFamily="49" charset="0"/>
                  </a:endParaRPr>
                </a:p>
              </p:txBody>
            </p:sp>
            <p:sp>
              <p:nvSpPr>
                <p:cNvPr id="83" name="TextBox 111" descr="Milestone title">
                  <a:extLst>
                    <a:ext uri="{FF2B5EF4-FFF2-40B4-BE49-F238E27FC236}">
                      <a16:creationId xmlns:a16="http://schemas.microsoft.com/office/drawing/2014/main" id="{D2F97F1B-C82A-49DC-9387-AE517211F7D5}"/>
                    </a:ext>
                  </a:extLst>
                </p:cNvPr>
                <p:cNvSpPr txBox="1"/>
                <p:nvPr/>
              </p:nvSpPr>
              <p:spPr>
                <a:xfrm>
                  <a:off x="6758475" y="518625"/>
                  <a:ext cx="1234363" cy="1078992"/>
                </a:xfrm>
                <a:prstGeom prst="rect">
                  <a:avLst/>
                </a:prstGeom>
                <a:noFill/>
                <a:ln w="9525" cmpd="sng">
                  <a:noFill/>
                </a:ln>
                <a:effectLst/>
              </p:spPr>
              <p:txBody>
                <a:bodyPr spcFirstLastPara="1" wrap="square" numCol="1" rtlCol="0" anchor="ctr">
                  <a:prstTxWarp prst="textArchUp">
                    <a:avLst/>
                  </a:prstTxWarp>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fld id="{9D768786-E618-44D9-B267-ED464692FC10}" type="TxLink">
                    <a:rPr kumimoji="0" lang="en-US" sz="1200" b="0" i="0" u="none" strike="noStrike" kern="0" cap="none" spc="0" normalizeH="0" baseline="0" noProof="0">
                      <a:ln>
                        <a:noFill/>
                      </a:ln>
                      <a:solidFill>
                        <a:srgbClr val="000000"/>
                      </a:solidFill>
                      <a:effectLst/>
                      <a:uLnTx/>
                      <a:uFillTx/>
                      <a:latin typeface="Franklin Gothic Medium" panose="020B0603020102020204"/>
                      <a:ea typeface="+mn-ea"/>
                      <a:cs typeface="Courier New" panose="02070309020205020404" pitchFamily="49" charset="0"/>
                    </a:rPr>
                    <a:pPr marL="0" marR="0" lvl="0" indent="0" algn="ctr" defTabSz="914400" eaLnBrk="1" fontAlgn="auto" latinLnBrk="0" hangingPunct="1">
                      <a:lnSpc>
                        <a:spcPct val="100000"/>
                      </a:lnSpc>
                      <a:spcBef>
                        <a:spcPts val="0"/>
                      </a:spcBef>
                      <a:spcAft>
                        <a:spcPts val="0"/>
                      </a:spcAft>
                      <a:buClrTx/>
                      <a:buSzTx/>
                      <a:buFontTx/>
                      <a:buNone/>
                      <a:tabLst/>
                      <a:defRPr/>
                    </a:pPr>
                    <a:t>IPEDS Salary</a:t>
                  </a:fld>
                  <a:endParaRPr kumimoji="0" lang="en-US" sz="1200" b="0" i="0" u="none" strike="noStrike" kern="0" cap="none" spc="0" normalizeH="0" baseline="0" noProof="0">
                    <a:ln>
                      <a:noFill/>
                    </a:ln>
                    <a:solidFill>
                      <a:srgbClr val="6A5B96">
                        <a:lumMod val="50000"/>
                      </a:srgbClr>
                    </a:solidFill>
                    <a:effectLst/>
                    <a:uLnTx/>
                    <a:uFillTx/>
                    <a:latin typeface="Franklin Gothic Medium" panose="020B0603020102020204"/>
                    <a:ea typeface="+mn-ea"/>
                    <a:cs typeface="Courier New" panose="02070309020205020404" pitchFamily="49" charset="0"/>
                  </a:endParaRPr>
                </a:p>
              </p:txBody>
            </p:sp>
            <p:sp>
              <p:nvSpPr>
                <p:cNvPr id="84" name="TextBox 112" descr="Milestone title">
                  <a:extLst>
                    <a:ext uri="{FF2B5EF4-FFF2-40B4-BE49-F238E27FC236}">
                      <a16:creationId xmlns:a16="http://schemas.microsoft.com/office/drawing/2014/main" id="{007A3B9A-110B-4B73-869F-E9016CD523AB}"/>
                    </a:ext>
                  </a:extLst>
                </p:cNvPr>
                <p:cNvSpPr txBox="1"/>
                <p:nvPr/>
              </p:nvSpPr>
              <p:spPr>
                <a:xfrm>
                  <a:off x="1361104" y="2809288"/>
                  <a:ext cx="1234363" cy="1078992"/>
                </a:xfrm>
                <a:prstGeom prst="rect">
                  <a:avLst/>
                </a:prstGeom>
                <a:noFill/>
                <a:ln w="9525" cmpd="sng">
                  <a:noFill/>
                </a:ln>
                <a:effectLst/>
              </p:spPr>
              <p:txBody>
                <a:bodyPr spcFirstLastPara="1" wrap="square" numCol="1" rtlCol="0" anchor="ctr">
                  <a:prstTxWarp prst="textArchUp">
                    <a:avLst/>
                  </a:prstTxWarp>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fld id="{DB66D3F7-845C-440A-B469-B2B0130057A2}" type="TxLink">
                    <a:rPr kumimoji="0" lang="en-US" sz="1200" b="0" i="0" u="none" strike="noStrike" kern="0" cap="none" spc="0" normalizeH="0" baseline="0" noProof="0">
                      <a:ln>
                        <a:noFill/>
                      </a:ln>
                      <a:solidFill>
                        <a:srgbClr val="000000"/>
                      </a:solidFill>
                      <a:effectLst/>
                      <a:uLnTx/>
                      <a:uFillTx/>
                      <a:latin typeface="Franklin Gothic Medium" panose="020B0603020102020204"/>
                      <a:ea typeface="+mn-ea"/>
                      <a:cs typeface="Courier New" panose="02070309020205020404" pitchFamily="49" charset="0"/>
                    </a:rPr>
                    <a:pPr marL="0" marR="0" lvl="0" indent="0" algn="ctr" defTabSz="914400" eaLnBrk="1" fontAlgn="auto" latinLnBrk="0" hangingPunct="1">
                      <a:lnSpc>
                        <a:spcPct val="100000"/>
                      </a:lnSpc>
                      <a:spcBef>
                        <a:spcPts val="0"/>
                      </a:spcBef>
                      <a:spcAft>
                        <a:spcPts val="0"/>
                      </a:spcAft>
                      <a:buClrTx/>
                      <a:buSzTx/>
                      <a:buFontTx/>
                      <a:buNone/>
                      <a:tabLst/>
                      <a:defRPr/>
                    </a:pPr>
                    <a:t>Fall Staff Survey</a:t>
                  </a:fld>
                  <a:endParaRPr kumimoji="0" lang="en-US" sz="1200" b="0" i="0" u="none" strike="noStrike" kern="0" cap="none" spc="0" normalizeH="0" baseline="0" noProof="0">
                    <a:ln>
                      <a:noFill/>
                    </a:ln>
                    <a:solidFill>
                      <a:srgbClr val="6A5B96">
                        <a:lumMod val="50000"/>
                      </a:srgbClr>
                    </a:solidFill>
                    <a:effectLst/>
                    <a:uLnTx/>
                    <a:uFillTx/>
                    <a:latin typeface="Franklin Gothic Medium" panose="020B0603020102020204"/>
                    <a:ea typeface="+mn-ea"/>
                    <a:cs typeface="Courier New" panose="02070309020205020404" pitchFamily="49" charset="0"/>
                  </a:endParaRPr>
                </a:p>
              </p:txBody>
            </p:sp>
            <p:sp>
              <p:nvSpPr>
                <p:cNvPr id="85" name="TextBox 113" descr="Milestone title">
                  <a:extLst>
                    <a:ext uri="{FF2B5EF4-FFF2-40B4-BE49-F238E27FC236}">
                      <a16:creationId xmlns:a16="http://schemas.microsoft.com/office/drawing/2014/main" id="{3EC7E44E-FCC0-42B6-9E67-0DF2DD9F127F}"/>
                    </a:ext>
                  </a:extLst>
                </p:cNvPr>
                <p:cNvSpPr txBox="1"/>
                <p:nvPr/>
              </p:nvSpPr>
              <p:spPr>
                <a:xfrm>
                  <a:off x="6003855" y="2514598"/>
                  <a:ext cx="1234363" cy="1078992"/>
                </a:xfrm>
                <a:prstGeom prst="rect">
                  <a:avLst/>
                </a:prstGeom>
                <a:noFill/>
                <a:ln w="9525" cmpd="sng">
                  <a:noFill/>
                </a:ln>
                <a:effectLst/>
              </p:spPr>
              <p:txBody>
                <a:bodyPr spcFirstLastPara="1" wrap="square" numCol="1" rtlCol="0" anchor="ctr">
                  <a:prstTxWarp prst="textArchUp">
                    <a:avLst/>
                  </a:prstTxWarp>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fld id="{E93289EC-0FF7-4A88-ABD4-BE6E3DDD81A1}" type="TxLink">
                    <a:rPr kumimoji="0" lang="en-US" sz="1200" b="0" i="0" u="none" strike="noStrike" kern="0" cap="none" spc="0" normalizeH="0" baseline="0" noProof="0">
                      <a:ln>
                        <a:noFill/>
                      </a:ln>
                      <a:solidFill>
                        <a:srgbClr val="000000"/>
                      </a:solidFill>
                      <a:effectLst/>
                      <a:uLnTx/>
                      <a:uFillTx/>
                      <a:latin typeface="Franklin Gothic Medium" panose="020B0603020102020204"/>
                      <a:ea typeface="+mn-ea"/>
                      <a:cs typeface="Courier New" panose="02070309020205020404" pitchFamily="49" charset="0"/>
                    </a:rPr>
                    <a:pPr marL="0" marR="0" lvl="0" indent="0" algn="ctr" defTabSz="914400" eaLnBrk="1" fontAlgn="auto" latinLnBrk="0" hangingPunct="1">
                      <a:lnSpc>
                        <a:spcPct val="100000"/>
                      </a:lnSpc>
                      <a:spcBef>
                        <a:spcPts val="0"/>
                      </a:spcBef>
                      <a:spcAft>
                        <a:spcPts val="0"/>
                      </a:spcAft>
                      <a:buClrTx/>
                      <a:buSzTx/>
                      <a:buFontTx/>
                      <a:buNone/>
                      <a:tabLst/>
                      <a:defRPr/>
                    </a:pPr>
                    <a:t>HR Component</a:t>
                  </a:fld>
                  <a:endParaRPr kumimoji="0" lang="en-US" sz="1200" b="0" i="0" u="none" strike="noStrike" kern="0" cap="none" spc="0" normalizeH="0" baseline="0" noProof="0">
                    <a:ln>
                      <a:noFill/>
                    </a:ln>
                    <a:solidFill>
                      <a:srgbClr val="6A5B96">
                        <a:lumMod val="50000"/>
                      </a:srgbClr>
                    </a:solidFill>
                    <a:effectLst/>
                    <a:uLnTx/>
                    <a:uFillTx/>
                    <a:latin typeface="Franklin Gothic Medium" panose="020B0603020102020204"/>
                    <a:ea typeface="+mn-ea"/>
                    <a:cs typeface="Courier New" panose="02070309020205020404" pitchFamily="49" charset="0"/>
                  </a:endParaRPr>
                </a:p>
              </p:txBody>
            </p:sp>
          </p:grpSp>
        </p:grpSp>
        <p:sp>
          <p:nvSpPr>
            <p:cNvPr id="75" name="Teardrop 74" descr="Teardrop">
              <a:extLst>
                <a:ext uri="{FF2B5EF4-FFF2-40B4-BE49-F238E27FC236}">
                  <a16:creationId xmlns:a16="http://schemas.microsoft.com/office/drawing/2014/main" id="{6B484528-5F58-447B-9BD4-3C7F6D1A9A58}"/>
                </a:ext>
              </a:extLst>
            </p:cNvPr>
            <p:cNvSpPr/>
            <p:nvPr/>
          </p:nvSpPr>
          <p:spPr>
            <a:xfrm rot="8060572">
              <a:off x="3379766" y="2671720"/>
              <a:ext cx="1434923" cy="1456974"/>
            </a:xfrm>
            <a:prstGeom prst="teardrop">
              <a:avLst/>
            </a:prstGeom>
            <a:gradFill>
              <a:gsLst>
                <a:gs pos="0">
                  <a:srgbClr val="6A5B96">
                    <a:lumMod val="50000"/>
                  </a:srgbClr>
                </a:gs>
                <a:gs pos="100000">
                  <a:srgbClr val="6A5B96"/>
                </a:gs>
              </a:gsLst>
              <a:lin ang="5400000" scaled="1"/>
            </a:gradFill>
            <a:ln w="12700" cap="flat" cmpd="sng" algn="ctr">
              <a:no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sp>
          <p:nvSpPr>
            <p:cNvPr id="76" name="Teardrop 75" descr="Teardrop">
              <a:extLst>
                <a:ext uri="{FF2B5EF4-FFF2-40B4-BE49-F238E27FC236}">
                  <a16:creationId xmlns:a16="http://schemas.microsoft.com/office/drawing/2014/main" id="{3937CE69-3668-42EA-AEE2-BF183AA09E46}"/>
                </a:ext>
              </a:extLst>
            </p:cNvPr>
            <p:cNvSpPr/>
            <p:nvPr/>
          </p:nvSpPr>
          <p:spPr>
            <a:xfrm rot="7971563">
              <a:off x="3469450" y="2758478"/>
              <a:ext cx="1255558" cy="1274853"/>
            </a:xfrm>
            <a:prstGeom prst="teardrop">
              <a:avLst/>
            </a:prstGeom>
            <a:solidFill>
              <a:sysClr val="window" lastClr="FFFFFF"/>
            </a:solidFill>
            <a:ln w="12700" cap="flat" cmpd="sng" algn="ctr">
              <a:no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sysClr val="window" lastClr="FFFFFF"/>
                </a:solidFill>
                <a:effectLst/>
                <a:uLnTx/>
                <a:uFillTx/>
                <a:latin typeface="Franklin Gothic Book" panose="020B0503020102020204"/>
                <a:ea typeface="+mn-ea"/>
                <a:cs typeface="+mn-cs"/>
              </a:endParaRPr>
            </a:p>
          </p:txBody>
        </p:sp>
        <p:sp>
          <p:nvSpPr>
            <p:cNvPr id="77" name="TextBox 69" descr="Milestone title">
              <a:extLst>
                <a:ext uri="{FF2B5EF4-FFF2-40B4-BE49-F238E27FC236}">
                  <a16:creationId xmlns:a16="http://schemas.microsoft.com/office/drawing/2014/main" id="{3EC7E44E-FCC0-42B6-9E67-0DF2DD9F127F}"/>
                </a:ext>
              </a:extLst>
            </p:cNvPr>
            <p:cNvSpPr txBox="1"/>
            <p:nvPr/>
          </p:nvSpPr>
          <p:spPr>
            <a:xfrm>
              <a:off x="3501437" y="2536761"/>
              <a:ext cx="1210641" cy="1074519"/>
            </a:xfrm>
            <a:prstGeom prst="rect">
              <a:avLst/>
            </a:prstGeom>
            <a:noFill/>
            <a:ln w="9525" cmpd="sng">
              <a:noFill/>
            </a:ln>
            <a:effectLst/>
          </p:spPr>
          <p:txBody>
            <a:bodyPr spcFirstLastPara="1" wrap="square" numCol="1" rtlCol="0" anchor="ctr">
              <a:prstTxWarp prst="textArchUp">
                <a:avLst/>
              </a:prstTxWarp>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fld id="{33A70BB3-15D3-452D-82ED-BDB1248373DC}" type="TxLink">
                <a:rPr kumimoji="0" lang="en-US" sz="1200" b="1" i="0" u="none" strike="noStrike" kern="0" cap="none" spc="0" normalizeH="0" baseline="0" noProof="0">
                  <a:ln>
                    <a:noFill/>
                  </a:ln>
                  <a:solidFill>
                    <a:srgbClr val="222B35"/>
                  </a:solidFill>
                  <a:effectLst/>
                  <a:uLnTx/>
                  <a:uFillTx/>
                  <a:latin typeface="Franklin Gothic Book"/>
                  <a:ea typeface="+mn-ea"/>
                  <a:cs typeface="Courier New" panose="02070309020205020404" pitchFamily="49" charset="0"/>
                </a:rPr>
                <a:pPr marL="0" marR="0" lvl="0" indent="0" algn="ctr" defTabSz="914400" eaLnBrk="1" fontAlgn="auto" latinLnBrk="0" hangingPunct="1">
                  <a:lnSpc>
                    <a:spcPct val="100000"/>
                  </a:lnSpc>
                  <a:spcBef>
                    <a:spcPts val="0"/>
                  </a:spcBef>
                  <a:spcAft>
                    <a:spcPts val="0"/>
                  </a:spcAft>
                  <a:buClrTx/>
                  <a:buSzTx/>
                  <a:buFontTx/>
                  <a:buNone/>
                  <a:tabLst/>
                  <a:defRPr/>
                </a:pPr>
                <a:t>Employees by Position</a:t>
              </a:fld>
              <a:endParaRPr kumimoji="0" lang="en-US" sz="1200" b="1" i="0" u="none" strike="noStrike" kern="0" cap="none" spc="0" normalizeH="0" baseline="0" noProof="0">
                <a:ln>
                  <a:noFill/>
                </a:ln>
                <a:solidFill>
                  <a:srgbClr val="6A5B96">
                    <a:lumMod val="50000"/>
                  </a:srgbClr>
                </a:solidFill>
                <a:effectLst/>
                <a:uLnTx/>
                <a:uFillTx/>
                <a:latin typeface="Franklin Gothic Medium" panose="020B0603020102020204"/>
                <a:ea typeface="+mn-ea"/>
                <a:cs typeface="Courier New" panose="02070309020205020404" pitchFamily="49" charset="0"/>
              </a:endParaRPr>
            </a:p>
          </p:txBody>
        </p:sp>
        <p:sp>
          <p:nvSpPr>
            <p:cNvPr id="78" name="TextBox 1"/>
            <p:cNvSpPr txBox="1"/>
            <p:nvPr/>
          </p:nvSpPr>
          <p:spPr>
            <a:xfrm>
              <a:off x="3796393" y="3306536"/>
              <a:ext cx="666080" cy="324961"/>
            </a:xfrm>
            <a:prstGeom prst="rect">
              <a:avLst/>
            </a:prstGeom>
            <a:noFill/>
            <a:ln>
              <a:noFill/>
            </a:ln>
            <a:effectLst/>
          </p:spPr>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a:ln>
                    <a:noFill/>
                  </a:ln>
                  <a:solidFill>
                    <a:sysClr val="windowText" lastClr="000000"/>
                  </a:solidFill>
                  <a:effectLst/>
                  <a:uLnTx/>
                  <a:uFillTx/>
                  <a:latin typeface="Franklin Gothic Book" panose="020B0503020102020204"/>
                  <a:ea typeface="+mn-ea"/>
                  <a:cs typeface="+mn-cs"/>
                </a:rPr>
                <a:t>2001</a:t>
              </a:r>
            </a:p>
          </p:txBody>
        </p:sp>
      </p:grpSp>
    </p:spTree>
    <p:extLst>
      <p:ext uri="{BB962C8B-B14F-4D97-AF65-F5344CB8AC3E}">
        <p14:creationId xmlns:p14="http://schemas.microsoft.com/office/powerpoint/2010/main" val="271007544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6"/>
          <p:cNvSpPr>
            <a:spLocks noChangeArrowheads="1"/>
          </p:cNvSpPr>
          <p:nvPr/>
        </p:nvSpPr>
        <p:spPr bwMode="auto">
          <a:xfrm>
            <a:off x="457200" y="1371600"/>
            <a:ext cx="8229600" cy="3693319"/>
          </a:xfrm>
          <a:prstGeom prst="rect">
            <a:avLst/>
          </a:prstGeom>
          <a:noFill/>
          <a:ln w="9525">
            <a:noFill/>
            <a:miter lim="800000"/>
            <a:headEnd/>
            <a:tailEnd/>
          </a:ln>
        </p:spPr>
        <p:txBody>
          <a:bodyPr wrap="square">
            <a:spAutoFit/>
          </a:bodyPr>
          <a:lstStyle/>
          <a:p>
            <a:pPr indent="-119063" eaLnBrk="0" hangingPunct="0">
              <a:buSzPct val="75000"/>
              <a:buFont typeface="Arial" pitchFamily="34" charset="0"/>
              <a:buChar char="•"/>
              <a:defRPr/>
            </a:pPr>
            <a:r>
              <a:rPr lang="en-US" dirty="0" smtClean="0">
                <a:latin typeface="Verdana" pitchFamily="34" charset="0"/>
              </a:rPr>
              <a:t>2011-12 - Race Format changed to</a:t>
            </a:r>
          </a:p>
          <a:p>
            <a:pPr lvl="1" indent="-119063" eaLnBrk="0" hangingPunct="0">
              <a:buSzPct val="75000"/>
              <a:buFont typeface="Arial" pitchFamily="34" charset="0"/>
              <a:buChar char="•"/>
              <a:defRPr/>
            </a:pPr>
            <a:r>
              <a:rPr lang="en-US" dirty="0" smtClean="0">
                <a:latin typeface="Verdana" pitchFamily="34" charset="0"/>
              </a:rPr>
              <a:t>Incorporate ethnicity /Two question format</a:t>
            </a:r>
          </a:p>
          <a:p>
            <a:pPr lvl="1" indent="-119063" eaLnBrk="0" hangingPunct="0">
              <a:buSzPct val="75000"/>
              <a:buFont typeface="Arial" pitchFamily="34" charset="0"/>
              <a:buChar char="•"/>
              <a:defRPr/>
            </a:pPr>
            <a:endParaRPr lang="en-US" dirty="0" smtClean="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2012-13 – Introduced </a:t>
            </a:r>
            <a:r>
              <a:rPr lang="en-US" dirty="0" smtClean="0">
                <a:latin typeface="Verdana" pitchFamily="34" charset="0"/>
              </a:rPr>
              <a:t>Standard Occupational Classification (SOC) Codes (First 2010, now 2018 version)</a:t>
            </a:r>
            <a:endParaRPr lang="en-US" dirty="0" smtClean="0">
              <a:latin typeface="Verdana" pitchFamily="34" charset="0"/>
            </a:endParaRPr>
          </a:p>
          <a:p>
            <a:pPr lvl="1" eaLnBrk="0" hangingPunct="0">
              <a:buSzPct val="75000"/>
              <a:defRPr/>
            </a:pPr>
            <a:endParaRPr lang="en-US" dirty="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2013-14 – Faculty Contract Length </a:t>
            </a:r>
          </a:p>
          <a:p>
            <a:pPr lvl="1" indent="119063" eaLnBrk="0" hangingPunct="0">
              <a:buSzPct val="75000"/>
              <a:buFont typeface="Arial" pitchFamily="34" charset="0"/>
              <a:buChar char="•"/>
              <a:defRPr/>
            </a:pPr>
            <a:r>
              <a:rPr lang="en-US" dirty="0" smtClean="0">
                <a:latin typeface="Verdana" pitchFamily="34" charset="0"/>
              </a:rPr>
              <a:t>Requests contract length for all faculty who are not tenured or on the tenure track</a:t>
            </a:r>
          </a:p>
          <a:p>
            <a:pPr lvl="2" indent="119063" eaLnBrk="0" hangingPunct="0">
              <a:buSzPct val="75000"/>
              <a:buFont typeface="Arial" pitchFamily="34" charset="0"/>
              <a:buChar char="•"/>
              <a:defRPr/>
            </a:pPr>
            <a:r>
              <a:rPr lang="en-US" dirty="0" smtClean="0">
                <a:latin typeface="Verdana" pitchFamily="34" charset="0"/>
              </a:rPr>
              <a:t>Multi-year</a:t>
            </a:r>
          </a:p>
          <a:p>
            <a:pPr lvl="2" indent="119063" eaLnBrk="0" hangingPunct="0">
              <a:buSzPct val="75000"/>
              <a:buFont typeface="Arial" pitchFamily="34" charset="0"/>
              <a:buChar char="•"/>
              <a:defRPr/>
            </a:pPr>
            <a:r>
              <a:rPr lang="en-US" dirty="0" smtClean="0">
                <a:latin typeface="Verdana" pitchFamily="34" charset="0"/>
              </a:rPr>
              <a:t>Single year</a:t>
            </a:r>
          </a:p>
          <a:p>
            <a:pPr lvl="2" indent="119063" eaLnBrk="0" hangingPunct="0">
              <a:buSzPct val="75000"/>
              <a:buFont typeface="Arial" pitchFamily="34" charset="0"/>
              <a:buChar char="•"/>
              <a:defRPr/>
            </a:pPr>
            <a:r>
              <a:rPr lang="en-US" dirty="0" smtClean="0">
                <a:latin typeface="Verdana" pitchFamily="34" charset="0"/>
              </a:rPr>
              <a:t>Less than one year</a:t>
            </a:r>
          </a:p>
          <a:p>
            <a:pPr lvl="2" indent="119063" eaLnBrk="0" hangingPunct="0">
              <a:buSzPct val="75000"/>
              <a:buFont typeface="Arial" pitchFamily="34" charset="0"/>
              <a:buChar char="•"/>
              <a:defRPr/>
            </a:pPr>
            <a:r>
              <a:rPr lang="en-US" dirty="0" smtClean="0">
                <a:latin typeface="Verdana" pitchFamily="34" charset="0"/>
              </a:rPr>
              <a:t>Continuing</a:t>
            </a:r>
            <a:endParaRPr lang="en-US" dirty="0">
              <a:latin typeface="Verdana" pitchFamily="34" charset="0"/>
            </a:endParaRPr>
          </a:p>
        </p:txBody>
      </p:sp>
      <p:sp>
        <p:nvSpPr>
          <p:cNvPr id="6" name="TextBox 4"/>
          <p:cNvSpPr txBox="1">
            <a:spLocks noChangeArrowheads="1"/>
          </p:cNvSpPr>
          <p:nvPr/>
        </p:nvSpPr>
        <p:spPr bwMode="auto">
          <a:xfrm>
            <a:off x="457200" y="685800"/>
            <a:ext cx="8382000" cy="476250"/>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Modern Era Changes to the Survey</a:t>
            </a:r>
            <a:endParaRPr lang="en-US" sz="2400" dirty="0">
              <a:solidFill>
                <a:srgbClr val="F4702F"/>
              </a:solidFill>
              <a:latin typeface="Verdana" pitchFamily="34" charset="0"/>
            </a:endParaRPr>
          </a:p>
        </p:txBody>
      </p:sp>
    </p:spTree>
    <p:extLst>
      <p:ext uri="{BB962C8B-B14F-4D97-AF65-F5344CB8AC3E}">
        <p14:creationId xmlns:p14="http://schemas.microsoft.com/office/powerpoint/2010/main" val="194665268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6"/>
          <p:cNvSpPr>
            <a:spLocks noChangeArrowheads="1"/>
          </p:cNvSpPr>
          <p:nvPr/>
        </p:nvSpPr>
        <p:spPr bwMode="auto">
          <a:xfrm>
            <a:off x="457200" y="1371600"/>
            <a:ext cx="8305800" cy="2585323"/>
          </a:xfrm>
          <a:prstGeom prst="rect">
            <a:avLst/>
          </a:prstGeom>
          <a:noFill/>
          <a:ln w="9525">
            <a:noFill/>
            <a:miter lim="800000"/>
            <a:headEnd/>
            <a:tailEnd/>
          </a:ln>
        </p:spPr>
        <p:txBody>
          <a:bodyPr wrap="square">
            <a:spAutoFit/>
          </a:bodyPr>
          <a:lstStyle/>
          <a:p>
            <a:pPr indent="119063" eaLnBrk="0" hangingPunct="0">
              <a:buSzPct val="75000"/>
              <a:buFont typeface="Arial" pitchFamily="34" charset="0"/>
              <a:buChar char="•"/>
              <a:defRPr/>
            </a:pPr>
            <a:r>
              <a:rPr lang="en-US" dirty="0" smtClean="0">
                <a:latin typeface="Verdana" pitchFamily="34" charset="0"/>
              </a:rPr>
              <a:t>Clemson – Office of Institutional Research completes the IPEDS Employment Survey.</a:t>
            </a:r>
            <a:br>
              <a:rPr lang="en-US" dirty="0" smtClean="0">
                <a:latin typeface="Verdana" pitchFamily="34" charset="0"/>
              </a:rPr>
            </a:br>
            <a:endParaRPr lang="en-US" dirty="0" smtClean="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In other institutions, the survey may be completed in the Human Resources Department or by a system office.</a:t>
            </a:r>
            <a:br>
              <a:rPr lang="en-US" dirty="0" smtClean="0">
                <a:latin typeface="Verdana" pitchFamily="34" charset="0"/>
              </a:rPr>
            </a:br>
            <a:endParaRPr lang="en-US" dirty="0" smtClean="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Even </a:t>
            </a:r>
            <a:r>
              <a:rPr lang="en-US" dirty="0" smtClean="0">
                <a:latin typeface="Verdana" pitchFamily="34" charset="0"/>
              </a:rPr>
              <a:t>if your office doesn’t complete the survey, understanding the way the survey is designed can help you if you use IPEDS for benchmarking.</a:t>
            </a:r>
          </a:p>
        </p:txBody>
      </p:sp>
      <p:sp>
        <p:nvSpPr>
          <p:cNvPr id="6" name="TextBox 4"/>
          <p:cNvSpPr txBox="1">
            <a:spLocks noChangeArrowheads="1"/>
          </p:cNvSpPr>
          <p:nvPr/>
        </p:nvSpPr>
        <p:spPr bwMode="auto">
          <a:xfrm>
            <a:off x="457200" y="685800"/>
            <a:ext cx="8382000" cy="476250"/>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Who Completes IPEDS – OIR or HR?</a:t>
            </a:r>
            <a:endParaRPr lang="en-US" sz="2400" dirty="0">
              <a:solidFill>
                <a:srgbClr val="F4702F"/>
              </a:solidFill>
              <a:latin typeface="Verdana" pitchFamily="34" charset="0"/>
            </a:endParaRPr>
          </a:p>
        </p:txBody>
      </p:sp>
    </p:spTree>
    <p:extLst>
      <p:ext uri="{BB962C8B-B14F-4D97-AF65-F5344CB8AC3E}">
        <p14:creationId xmlns:p14="http://schemas.microsoft.com/office/powerpoint/2010/main" val="175942682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6"/>
          <p:cNvSpPr>
            <a:spLocks noChangeArrowheads="1"/>
          </p:cNvSpPr>
          <p:nvPr/>
        </p:nvSpPr>
        <p:spPr bwMode="auto">
          <a:xfrm>
            <a:off x="457200" y="1371600"/>
            <a:ext cx="8305800" cy="4247317"/>
          </a:xfrm>
          <a:prstGeom prst="rect">
            <a:avLst/>
          </a:prstGeom>
          <a:noFill/>
          <a:ln w="9525">
            <a:noFill/>
            <a:miter lim="800000"/>
            <a:headEnd/>
            <a:tailEnd/>
          </a:ln>
        </p:spPr>
        <p:txBody>
          <a:bodyPr wrap="square">
            <a:spAutoFit/>
          </a:bodyPr>
          <a:lstStyle/>
          <a:p>
            <a:pPr indent="119063" eaLnBrk="0" hangingPunct="0">
              <a:buSzPct val="75000"/>
              <a:buFont typeface="Arial" pitchFamily="34" charset="0"/>
              <a:buChar char="•"/>
              <a:defRPr/>
            </a:pPr>
            <a:r>
              <a:rPr lang="en-US" dirty="0" smtClean="0">
                <a:latin typeface="Verdana" pitchFamily="34" charset="0"/>
              </a:rPr>
              <a:t>Does your institution have any part-time </a:t>
            </a:r>
            <a:r>
              <a:rPr lang="en-US" dirty="0" smtClean="0">
                <a:latin typeface="Verdana" pitchFamily="34" charset="0"/>
              </a:rPr>
              <a:t>staff?</a:t>
            </a:r>
            <a:br>
              <a:rPr lang="en-US" dirty="0" smtClean="0">
                <a:latin typeface="Verdana" pitchFamily="34" charset="0"/>
              </a:rPr>
            </a:br>
            <a:endParaRPr lang="en-US" dirty="0" smtClean="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D</a:t>
            </a:r>
            <a:r>
              <a:rPr lang="en-US" dirty="0" smtClean="0">
                <a:latin typeface="Verdana" pitchFamily="34" charset="0"/>
              </a:rPr>
              <a:t>oes </a:t>
            </a:r>
            <a:r>
              <a:rPr lang="en-US" dirty="0" smtClean="0">
                <a:latin typeface="Verdana" pitchFamily="34" charset="0"/>
              </a:rPr>
              <a:t>your institution have graduate assistants</a:t>
            </a:r>
            <a:r>
              <a:rPr lang="en-US" dirty="0" smtClean="0">
                <a:latin typeface="Verdana" pitchFamily="34" charset="0"/>
              </a:rPr>
              <a:t>?</a:t>
            </a:r>
            <a:br>
              <a:rPr lang="en-US" dirty="0" smtClean="0">
                <a:latin typeface="Verdana" pitchFamily="34" charset="0"/>
              </a:rPr>
            </a:br>
            <a:endParaRPr lang="en-US" dirty="0" smtClean="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Does your institution have 15 or more full-time staff</a:t>
            </a:r>
            <a:r>
              <a:rPr lang="en-US" dirty="0" smtClean="0">
                <a:latin typeface="Verdana" pitchFamily="34" charset="0"/>
              </a:rPr>
              <a:t>?</a:t>
            </a:r>
            <a:br>
              <a:rPr lang="en-US" dirty="0" smtClean="0">
                <a:latin typeface="Verdana" pitchFamily="34" charset="0"/>
              </a:rPr>
            </a:br>
            <a:endParaRPr lang="en-US" dirty="0" smtClean="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Does your institution have a tenure system</a:t>
            </a:r>
            <a:r>
              <a:rPr lang="en-US" dirty="0" smtClean="0">
                <a:latin typeface="Verdana" pitchFamily="34" charset="0"/>
              </a:rPr>
              <a:t>?</a:t>
            </a:r>
            <a:br>
              <a:rPr lang="en-US" dirty="0" smtClean="0">
                <a:latin typeface="Verdana" pitchFamily="34" charset="0"/>
              </a:rPr>
            </a:br>
            <a:endParaRPr lang="en-US" dirty="0" smtClean="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Did your institution hire any full-time permanent staff in the previous twelve months</a:t>
            </a:r>
            <a:r>
              <a:rPr lang="en-US" dirty="0" smtClean="0">
                <a:latin typeface="Verdana" pitchFamily="34" charset="0"/>
              </a:rPr>
              <a:t>?</a:t>
            </a:r>
          </a:p>
          <a:p>
            <a:pPr eaLnBrk="0" hangingPunct="0">
              <a:buSzPct val="75000"/>
              <a:defRPr/>
            </a:pPr>
            <a:endParaRPr lang="en-US" dirty="0" smtClean="0">
              <a:latin typeface="Verdana" pitchFamily="34" charset="0"/>
            </a:endParaRPr>
          </a:p>
          <a:p>
            <a:pPr indent="119063" eaLnBrk="0" hangingPunct="0">
              <a:buSzPct val="75000"/>
              <a:buFont typeface="Arial" pitchFamily="34" charset="0"/>
              <a:buChar char="•"/>
              <a:defRPr/>
            </a:pPr>
            <a:r>
              <a:rPr lang="en-US" dirty="0" smtClean="0">
                <a:latin typeface="Verdana" pitchFamily="34" charset="0"/>
              </a:rPr>
              <a:t>Are all of your instructional staff military </a:t>
            </a:r>
            <a:r>
              <a:rPr lang="en-US" dirty="0" smtClean="0">
                <a:latin typeface="Verdana" pitchFamily="34" charset="0"/>
              </a:rPr>
              <a:t>personnel or members of a religious order paid by someone else?</a:t>
            </a:r>
            <a:br>
              <a:rPr lang="en-US" dirty="0" smtClean="0">
                <a:latin typeface="Verdana" pitchFamily="34" charset="0"/>
              </a:rPr>
            </a:br>
            <a:endParaRPr lang="en-US" dirty="0" smtClean="0">
              <a:latin typeface="Verdana" pitchFamily="34" charset="0"/>
            </a:endParaRPr>
          </a:p>
          <a:p>
            <a:pPr indent="119063" eaLnBrk="0" hangingPunct="0">
              <a:buSzPct val="75000"/>
              <a:buFont typeface="Arial" pitchFamily="34" charset="0"/>
              <a:buChar char="•"/>
              <a:defRPr/>
            </a:pPr>
            <a:r>
              <a:rPr lang="en-US" dirty="0" smtClean="0">
                <a:solidFill>
                  <a:srgbClr val="F4702F"/>
                </a:solidFill>
                <a:latin typeface="Verdana" pitchFamily="34" charset="0"/>
              </a:rPr>
              <a:t>These </a:t>
            </a:r>
            <a:r>
              <a:rPr lang="en-US" dirty="0" smtClean="0">
                <a:solidFill>
                  <a:srgbClr val="F4702F"/>
                </a:solidFill>
                <a:latin typeface="Verdana" pitchFamily="34" charset="0"/>
              </a:rPr>
              <a:t>questions direct the rest of the survey.</a:t>
            </a:r>
          </a:p>
        </p:txBody>
      </p:sp>
      <p:sp>
        <p:nvSpPr>
          <p:cNvPr id="6" name="TextBox 4"/>
          <p:cNvSpPr txBox="1">
            <a:spLocks noChangeArrowheads="1"/>
          </p:cNvSpPr>
          <p:nvPr/>
        </p:nvSpPr>
        <p:spPr bwMode="auto">
          <a:xfrm>
            <a:off x="457200" y="685800"/>
            <a:ext cx="8382000" cy="476250"/>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Screener Questions Direct the Survey</a:t>
            </a:r>
            <a:endParaRPr lang="en-US" sz="2400" dirty="0">
              <a:solidFill>
                <a:srgbClr val="F4702F"/>
              </a:solidFill>
              <a:latin typeface="Verdana" pitchFamily="34" charset="0"/>
            </a:endParaRPr>
          </a:p>
        </p:txBody>
      </p:sp>
    </p:spTree>
    <p:extLst>
      <p:ext uri="{BB962C8B-B14F-4D97-AF65-F5344CB8AC3E}">
        <p14:creationId xmlns:p14="http://schemas.microsoft.com/office/powerpoint/2010/main" val="220488842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6"/>
          <p:cNvSpPr>
            <a:spLocks noChangeArrowheads="1"/>
          </p:cNvSpPr>
          <p:nvPr/>
        </p:nvSpPr>
        <p:spPr bwMode="auto">
          <a:xfrm>
            <a:off x="457200" y="1371600"/>
            <a:ext cx="8305800" cy="3416320"/>
          </a:xfrm>
          <a:prstGeom prst="rect">
            <a:avLst/>
          </a:prstGeom>
          <a:noFill/>
          <a:ln w="9525">
            <a:noFill/>
            <a:miter lim="800000"/>
            <a:headEnd/>
            <a:tailEnd/>
          </a:ln>
        </p:spPr>
        <p:txBody>
          <a:bodyPr wrap="square">
            <a:spAutoFit/>
          </a:bodyPr>
          <a:lstStyle/>
          <a:p>
            <a:pPr indent="119063" eaLnBrk="0" hangingPunct="0">
              <a:lnSpc>
                <a:spcPct val="150000"/>
              </a:lnSpc>
              <a:buSzPct val="75000"/>
              <a:buFont typeface="Arial" pitchFamily="34" charset="0"/>
              <a:buChar char="•"/>
              <a:defRPr/>
            </a:pPr>
            <a:r>
              <a:rPr lang="en-US" dirty="0" smtClean="0">
                <a:latin typeface="Verdana" pitchFamily="34" charset="0"/>
              </a:rPr>
              <a:t>Part A - Full-Time Instructional Staff</a:t>
            </a:r>
          </a:p>
          <a:p>
            <a:pPr indent="119063" eaLnBrk="0" hangingPunct="0">
              <a:lnSpc>
                <a:spcPct val="150000"/>
              </a:lnSpc>
              <a:buSzPct val="75000"/>
              <a:buFont typeface="Arial" pitchFamily="34" charset="0"/>
              <a:buChar char="•"/>
              <a:defRPr/>
            </a:pPr>
            <a:r>
              <a:rPr lang="en-US" dirty="0" smtClean="0">
                <a:latin typeface="Verdana" pitchFamily="34" charset="0"/>
              </a:rPr>
              <a:t>Part B - Full-Time Non-Instructional Staff</a:t>
            </a:r>
          </a:p>
          <a:p>
            <a:pPr indent="119063" eaLnBrk="0" hangingPunct="0">
              <a:lnSpc>
                <a:spcPct val="150000"/>
              </a:lnSpc>
              <a:buSzPct val="75000"/>
              <a:buFont typeface="Arial" pitchFamily="34" charset="0"/>
              <a:buChar char="•"/>
              <a:defRPr/>
            </a:pPr>
            <a:r>
              <a:rPr lang="en-US" dirty="0" smtClean="0">
                <a:latin typeface="Verdana" pitchFamily="34" charset="0"/>
              </a:rPr>
              <a:t>Part C - Full-Time Staff Summary</a:t>
            </a:r>
          </a:p>
          <a:p>
            <a:pPr indent="119063" eaLnBrk="0" hangingPunct="0">
              <a:lnSpc>
                <a:spcPct val="150000"/>
              </a:lnSpc>
              <a:buSzPct val="75000"/>
              <a:buFont typeface="Arial" pitchFamily="34" charset="0"/>
              <a:buChar char="•"/>
              <a:defRPr/>
            </a:pPr>
            <a:r>
              <a:rPr lang="en-US" dirty="0" smtClean="0">
                <a:latin typeface="Verdana" pitchFamily="34" charset="0"/>
              </a:rPr>
              <a:t>Part D - Part-Time Staff </a:t>
            </a:r>
            <a:r>
              <a:rPr lang="en-US" dirty="0" smtClean="0">
                <a:latin typeface="Verdana" pitchFamily="34" charset="0"/>
              </a:rPr>
              <a:t>by group including </a:t>
            </a:r>
            <a:r>
              <a:rPr lang="en-US" dirty="0" smtClean="0">
                <a:latin typeface="Verdana" pitchFamily="34" charset="0"/>
              </a:rPr>
              <a:t>grad </a:t>
            </a:r>
            <a:r>
              <a:rPr lang="en-US" dirty="0" smtClean="0">
                <a:latin typeface="Verdana" pitchFamily="34" charset="0"/>
              </a:rPr>
              <a:t>assistants</a:t>
            </a:r>
            <a:endParaRPr lang="en-US" dirty="0" smtClean="0">
              <a:latin typeface="Verdana" pitchFamily="34" charset="0"/>
            </a:endParaRPr>
          </a:p>
          <a:p>
            <a:pPr indent="119063" eaLnBrk="0" hangingPunct="0">
              <a:lnSpc>
                <a:spcPct val="150000"/>
              </a:lnSpc>
              <a:buSzPct val="75000"/>
              <a:buFont typeface="Arial" pitchFamily="34" charset="0"/>
              <a:buChar char="•"/>
              <a:defRPr/>
            </a:pPr>
            <a:r>
              <a:rPr lang="en-US" dirty="0" smtClean="0">
                <a:latin typeface="Verdana" pitchFamily="34" charset="0"/>
              </a:rPr>
              <a:t>Part E – Part-Time </a:t>
            </a:r>
            <a:r>
              <a:rPr lang="en-US" dirty="0" smtClean="0">
                <a:latin typeface="Verdana" pitchFamily="34" charset="0"/>
              </a:rPr>
              <a:t>Staff who have faculty status</a:t>
            </a:r>
            <a:endParaRPr lang="en-US" dirty="0" smtClean="0">
              <a:latin typeface="Verdana" pitchFamily="34" charset="0"/>
            </a:endParaRPr>
          </a:p>
          <a:p>
            <a:pPr indent="119063" eaLnBrk="0" hangingPunct="0">
              <a:lnSpc>
                <a:spcPct val="150000"/>
              </a:lnSpc>
              <a:buSzPct val="75000"/>
              <a:buFont typeface="Arial" pitchFamily="34" charset="0"/>
              <a:buChar char="•"/>
              <a:defRPr/>
            </a:pPr>
            <a:r>
              <a:rPr lang="en-US" dirty="0" smtClean="0">
                <a:latin typeface="Verdana" pitchFamily="34" charset="0"/>
              </a:rPr>
              <a:t>Part F – Part-Time Staff Summary</a:t>
            </a:r>
          </a:p>
          <a:p>
            <a:pPr indent="119063" eaLnBrk="0" hangingPunct="0">
              <a:lnSpc>
                <a:spcPct val="150000"/>
              </a:lnSpc>
              <a:buSzPct val="75000"/>
              <a:buFont typeface="Arial" pitchFamily="34" charset="0"/>
              <a:buChar char="•"/>
              <a:defRPr/>
            </a:pPr>
            <a:r>
              <a:rPr lang="en-US" dirty="0" smtClean="0">
                <a:latin typeface="Verdana" pitchFamily="34" charset="0"/>
              </a:rPr>
              <a:t>Part G – Salaries</a:t>
            </a:r>
          </a:p>
          <a:p>
            <a:pPr indent="119063" eaLnBrk="0" hangingPunct="0">
              <a:lnSpc>
                <a:spcPct val="150000"/>
              </a:lnSpc>
              <a:buSzPct val="75000"/>
              <a:buFont typeface="Arial" pitchFamily="34" charset="0"/>
              <a:buChar char="•"/>
              <a:defRPr/>
            </a:pPr>
            <a:r>
              <a:rPr lang="en-US" dirty="0" smtClean="0">
                <a:latin typeface="Verdana" pitchFamily="34" charset="0"/>
              </a:rPr>
              <a:t>Part H – New Hires</a:t>
            </a:r>
          </a:p>
        </p:txBody>
      </p:sp>
      <p:sp>
        <p:nvSpPr>
          <p:cNvPr id="6" name="TextBox 4"/>
          <p:cNvSpPr txBox="1">
            <a:spLocks noChangeArrowheads="1"/>
          </p:cNvSpPr>
          <p:nvPr/>
        </p:nvSpPr>
        <p:spPr bwMode="auto">
          <a:xfrm>
            <a:off x="457200" y="685800"/>
            <a:ext cx="8382000" cy="476250"/>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Survey Parts</a:t>
            </a:r>
            <a:endParaRPr lang="en-US" sz="2400" dirty="0">
              <a:solidFill>
                <a:srgbClr val="F4702F"/>
              </a:solidFill>
              <a:latin typeface="Verdana" pitchFamily="34" charset="0"/>
            </a:endParaRPr>
          </a:p>
        </p:txBody>
      </p:sp>
    </p:spTree>
    <p:extLst>
      <p:ext uri="{BB962C8B-B14F-4D97-AF65-F5344CB8AC3E}">
        <p14:creationId xmlns:p14="http://schemas.microsoft.com/office/powerpoint/2010/main" val="82611322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6"/>
          <p:cNvSpPr>
            <a:spLocks noChangeArrowheads="1"/>
          </p:cNvSpPr>
          <p:nvPr/>
        </p:nvSpPr>
        <p:spPr bwMode="auto">
          <a:xfrm>
            <a:off x="457200" y="1371600"/>
            <a:ext cx="8305800" cy="3416320"/>
          </a:xfrm>
          <a:prstGeom prst="rect">
            <a:avLst/>
          </a:prstGeom>
          <a:noFill/>
          <a:ln w="9525">
            <a:noFill/>
            <a:miter lim="800000"/>
            <a:headEnd/>
            <a:tailEnd/>
          </a:ln>
        </p:spPr>
        <p:txBody>
          <a:bodyPr wrap="square">
            <a:spAutoFit/>
          </a:bodyPr>
          <a:lstStyle/>
          <a:p>
            <a:pPr indent="119063" eaLnBrk="0" hangingPunct="0">
              <a:lnSpc>
                <a:spcPct val="150000"/>
              </a:lnSpc>
              <a:buSzPct val="75000"/>
              <a:buFont typeface="Arial" pitchFamily="34" charset="0"/>
              <a:buChar char="•"/>
              <a:defRPr/>
            </a:pPr>
            <a:r>
              <a:rPr lang="en-US" dirty="0" smtClean="0">
                <a:latin typeface="Verdana" pitchFamily="34" charset="0"/>
              </a:rPr>
              <a:t>Persons on the payroll as of November 1, 2018</a:t>
            </a:r>
          </a:p>
          <a:p>
            <a:pPr indent="119063" eaLnBrk="0" hangingPunct="0">
              <a:buSzPct val="75000"/>
              <a:buFont typeface="Arial" pitchFamily="34" charset="0"/>
              <a:buChar char="•"/>
              <a:defRPr/>
            </a:pPr>
            <a:r>
              <a:rPr lang="en-US" dirty="0" smtClean="0">
                <a:latin typeface="Verdana" pitchFamily="34" charset="0"/>
              </a:rPr>
              <a:t>For the new hire section, persons who were hired in a full-time regular role (or after a break in service) between October 31, 2017 and November 1, 2018. (even if they have already left)</a:t>
            </a:r>
          </a:p>
          <a:p>
            <a:pPr indent="119063" eaLnBrk="0" hangingPunct="0">
              <a:lnSpc>
                <a:spcPct val="150000"/>
              </a:lnSpc>
              <a:buSzPct val="75000"/>
              <a:buFont typeface="Arial" pitchFamily="34" charset="0"/>
              <a:buChar char="•"/>
              <a:defRPr/>
            </a:pPr>
            <a:r>
              <a:rPr lang="en-US" dirty="0" smtClean="0">
                <a:latin typeface="Verdana" pitchFamily="34" charset="0"/>
              </a:rPr>
              <a:t>Staff on sabbatical leave or leave with pay</a:t>
            </a:r>
          </a:p>
          <a:p>
            <a:pPr indent="119063" eaLnBrk="0" hangingPunct="0">
              <a:lnSpc>
                <a:spcPct val="150000"/>
              </a:lnSpc>
              <a:buSzPct val="75000"/>
              <a:buFont typeface="Arial" pitchFamily="34" charset="0"/>
              <a:buChar char="•"/>
              <a:defRPr/>
            </a:pPr>
            <a:r>
              <a:rPr lang="en-US" dirty="0" smtClean="0">
                <a:latin typeface="Verdana" pitchFamily="34" charset="0"/>
              </a:rPr>
              <a:t>Adjunct instructors – report as either full-time or part-time.</a:t>
            </a:r>
          </a:p>
          <a:p>
            <a:pPr indent="119063" eaLnBrk="0" hangingPunct="0">
              <a:buSzPct val="75000"/>
              <a:buFont typeface="Arial" pitchFamily="34" charset="0"/>
              <a:buChar char="•"/>
              <a:defRPr/>
            </a:pPr>
            <a:r>
              <a:rPr lang="en-US" dirty="0" smtClean="0">
                <a:latin typeface="Verdana" pitchFamily="34" charset="0"/>
              </a:rPr>
              <a:t>Staff working at workforce development training programs or Adult Basic Education programs if they are part of your institution.</a:t>
            </a:r>
          </a:p>
          <a:p>
            <a:pPr indent="119063" eaLnBrk="0" hangingPunct="0">
              <a:lnSpc>
                <a:spcPct val="150000"/>
              </a:lnSpc>
              <a:buSzPct val="75000"/>
              <a:buFont typeface="Arial" pitchFamily="34" charset="0"/>
              <a:buChar char="•"/>
              <a:defRPr/>
            </a:pPr>
            <a:r>
              <a:rPr lang="en-US" dirty="0" smtClean="0">
                <a:latin typeface="Verdana" pitchFamily="34" charset="0"/>
              </a:rPr>
              <a:t>Staff at other campuses, except staff in a foreign country.</a:t>
            </a:r>
          </a:p>
          <a:p>
            <a:pPr indent="119063" eaLnBrk="0" hangingPunct="0">
              <a:buSzPct val="75000"/>
              <a:buFont typeface="Arial" pitchFamily="34" charset="0"/>
              <a:buChar char="•"/>
              <a:defRPr/>
            </a:pPr>
            <a:endParaRPr lang="en-US" dirty="0">
              <a:latin typeface="Verdana" pitchFamily="34" charset="0"/>
            </a:endParaRPr>
          </a:p>
        </p:txBody>
      </p:sp>
      <p:sp>
        <p:nvSpPr>
          <p:cNvPr id="6" name="TextBox 4"/>
          <p:cNvSpPr txBox="1">
            <a:spLocks noChangeArrowheads="1"/>
          </p:cNvSpPr>
          <p:nvPr/>
        </p:nvSpPr>
        <p:spPr bwMode="auto">
          <a:xfrm>
            <a:off x="457200" y="685800"/>
            <a:ext cx="8382000" cy="476250"/>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Key Survey Issues – Timeframe and Who to Include</a:t>
            </a:r>
            <a:endParaRPr lang="en-US" sz="2400" dirty="0">
              <a:solidFill>
                <a:srgbClr val="F4702F"/>
              </a:solidFill>
              <a:latin typeface="Verdana" pitchFamily="34" charset="0"/>
            </a:endParaRPr>
          </a:p>
        </p:txBody>
      </p:sp>
    </p:spTree>
    <p:extLst>
      <p:ext uri="{BB962C8B-B14F-4D97-AF65-F5344CB8AC3E}">
        <p14:creationId xmlns:p14="http://schemas.microsoft.com/office/powerpoint/2010/main" val="389406158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6"/>
          <p:cNvSpPr>
            <a:spLocks noChangeArrowheads="1"/>
          </p:cNvSpPr>
          <p:nvPr/>
        </p:nvSpPr>
        <p:spPr bwMode="auto">
          <a:xfrm>
            <a:off x="457200" y="1371600"/>
            <a:ext cx="8305800" cy="4385816"/>
          </a:xfrm>
          <a:prstGeom prst="rect">
            <a:avLst/>
          </a:prstGeom>
          <a:noFill/>
          <a:ln w="9525">
            <a:noFill/>
            <a:miter lim="800000"/>
            <a:headEnd/>
            <a:tailEnd/>
          </a:ln>
        </p:spPr>
        <p:txBody>
          <a:bodyPr wrap="square">
            <a:spAutoFit/>
          </a:bodyPr>
          <a:lstStyle/>
          <a:p>
            <a:pPr indent="119063" eaLnBrk="0" hangingPunct="0">
              <a:buSzPct val="75000"/>
              <a:buFont typeface="Arial" pitchFamily="34" charset="0"/>
              <a:buChar char="•"/>
              <a:defRPr/>
            </a:pPr>
            <a:r>
              <a:rPr lang="en-US" dirty="0" smtClean="0">
                <a:latin typeface="Verdana" pitchFamily="34" charset="0"/>
              </a:rPr>
              <a:t>Do not include:</a:t>
            </a:r>
          </a:p>
          <a:p>
            <a:pPr lvl="1" indent="119063" eaLnBrk="0" hangingPunct="0">
              <a:buSzPct val="75000"/>
              <a:buFont typeface="Arial" pitchFamily="34" charset="0"/>
              <a:buChar char="•"/>
              <a:defRPr/>
            </a:pPr>
            <a:r>
              <a:rPr lang="en-US" dirty="0" smtClean="0">
                <a:latin typeface="Verdana" pitchFamily="34" charset="0"/>
              </a:rPr>
              <a:t>Staff on leave without pay.</a:t>
            </a:r>
          </a:p>
          <a:p>
            <a:pPr lvl="1" indent="119063" eaLnBrk="0" hangingPunct="0">
              <a:buSzPct val="75000"/>
              <a:buFont typeface="Arial" pitchFamily="34" charset="0"/>
              <a:buChar char="•"/>
              <a:defRPr/>
            </a:pPr>
            <a:r>
              <a:rPr lang="en-US" dirty="0" smtClean="0">
                <a:latin typeface="Verdana" pitchFamily="34" charset="0"/>
              </a:rPr>
              <a:t>Staff in the military or religious orders who aren’t paid by your institution</a:t>
            </a:r>
          </a:p>
          <a:p>
            <a:pPr lvl="1" indent="119063" eaLnBrk="0" hangingPunct="0">
              <a:buSzPct val="75000"/>
              <a:buFont typeface="Arial" pitchFamily="34" charset="0"/>
              <a:buChar char="•"/>
              <a:defRPr/>
            </a:pPr>
            <a:r>
              <a:rPr lang="en-US" dirty="0" smtClean="0">
                <a:latin typeface="Verdana" pitchFamily="34" charset="0"/>
              </a:rPr>
              <a:t>Staff whose services are contracted by or donated to the institution</a:t>
            </a:r>
          </a:p>
          <a:p>
            <a:pPr lvl="1" indent="119063" eaLnBrk="0" hangingPunct="0">
              <a:buSzPct val="75000"/>
              <a:buFont typeface="Arial" pitchFamily="34" charset="0"/>
              <a:buChar char="•"/>
              <a:defRPr/>
            </a:pPr>
            <a:r>
              <a:rPr lang="en-US" dirty="0" smtClean="0">
                <a:latin typeface="Verdana" pitchFamily="34" charset="0"/>
              </a:rPr>
              <a:t>Casual staff hired on an ad-hoc or occasional basis to meet short-term needs</a:t>
            </a:r>
          </a:p>
          <a:p>
            <a:pPr lvl="1" indent="119063" eaLnBrk="0" hangingPunct="0">
              <a:buSzPct val="75000"/>
              <a:buFont typeface="Arial" pitchFamily="34" charset="0"/>
              <a:buChar char="•"/>
              <a:defRPr/>
            </a:pPr>
            <a:r>
              <a:rPr lang="en-US" dirty="0" smtClean="0">
                <a:latin typeface="Verdana" pitchFamily="34" charset="0"/>
              </a:rPr>
              <a:t>Graduate students on fellowships who aren’t working for the institution</a:t>
            </a:r>
          </a:p>
          <a:p>
            <a:pPr lvl="1" indent="119063" eaLnBrk="0" hangingPunct="0">
              <a:buSzPct val="75000"/>
              <a:buFont typeface="Arial" pitchFamily="34" charset="0"/>
              <a:buChar char="•"/>
              <a:defRPr/>
            </a:pPr>
            <a:r>
              <a:rPr lang="en-US" dirty="0" smtClean="0">
                <a:latin typeface="Verdana" pitchFamily="34" charset="0"/>
              </a:rPr>
              <a:t>Staff in hospitals associated with medical schools that aren’t paid by the medical school</a:t>
            </a:r>
          </a:p>
          <a:p>
            <a:pPr indent="119063" eaLnBrk="0" hangingPunct="0">
              <a:lnSpc>
                <a:spcPct val="150000"/>
              </a:lnSpc>
              <a:buSzPct val="75000"/>
              <a:buFont typeface="Arial" pitchFamily="34" charset="0"/>
              <a:buChar char="•"/>
              <a:defRPr/>
            </a:pPr>
            <a:r>
              <a:rPr lang="en-US" dirty="0" smtClean="0">
                <a:latin typeface="Verdana" pitchFamily="34" charset="0"/>
              </a:rPr>
              <a:t>One person, one category</a:t>
            </a:r>
          </a:p>
          <a:p>
            <a:pPr indent="119063" eaLnBrk="0" hangingPunct="0">
              <a:buSzPct val="75000"/>
              <a:buFont typeface="Arial" pitchFamily="34" charset="0"/>
              <a:buChar char="•"/>
              <a:defRPr/>
            </a:pPr>
            <a:r>
              <a:rPr lang="en-US" dirty="0" smtClean="0">
                <a:latin typeface="Verdana" pitchFamily="34" charset="0"/>
              </a:rPr>
              <a:t>Choose the category that represents the highest educational requirement for the position.</a:t>
            </a:r>
          </a:p>
        </p:txBody>
      </p:sp>
      <p:sp>
        <p:nvSpPr>
          <p:cNvPr id="6" name="TextBox 4"/>
          <p:cNvSpPr txBox="1">
            <a:spLocks noChangeArrowheads="1"/>
          </p:cNvSpPr>
          <p:nvPr/>
        </p:nvSpPr>
        <p:spPr bwMode="auto">
          <a:xfrm>
            <a:off x="457200" y="685800"/>
            <a:ext cx="8382000" cy="476250"/>
          </a:xfrm>
          <a:prstGeom prst="rect">
            <a:avLst/>
          </a:prstGeom>
          <a:noFill/>
          <a:ln w="9525">
            <a:noFill/>
            <a:miter lim="800000"/>
            <a:headEnd/>
            <a:tailEnd/>
          </a:ln>
        </p:spPr>
        <p:txBody>
          <a:bodyPr>
            <a:spAutoFit/>
          </a:bodyPr>
          <a:lstStyle/>
          <a:p>
            <a:r>
              <a:rPr lang="en-US" sz="2400" dirty="0" smtClean="0">
                <a:solidFill>
                  <a:srgbClr val="F4702F"/>
                </a:solidFill>
                <a:latin typeface="Verdana" pitchFamily="34" charset="0"/>
              </a:rPr>
              <a:t>Key Survey Issues – Who Not to include</a:t>
            </a:r>
            <a:endParaRPr lang="en-US" sz="2400" dirty="0">
              <a:solidFill>
                <a:srgbClr val="F4702F"/>
              </a:solidFill>
              <a:latin typeface="Verdana" pitchFamily="34" charset="0"/>
            </a:endParaRPr>
          </a:p>
        </p:txBody>
      </p:sp>
    </p:spTree>
    <p:extLst>
      <p:ext uri="{BB962C8B-B14F-4D97-AF65-F5344CB8AC3E}">
        <p14:creationId xmlns:p14="http://schemas.microsoft.com/office/powerpoint/2010/main" val="317572452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8261</TotalTime>
  <Words>1388</Words>
  <Application>Microsoft Office PowerPoint</Application>
  <PresentationFormat>On-screen Show (4:3)</PresentationFormat>
  <Paragraphs>760</Paragraphs>
  <Slides>25</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Courier New</vt:lpstr>
      <vt:lpstr>Franklin Gothic Book</vt:lpstr>
      <vt:lpstr>Franklin Gothic Medium</vt:lpstr>
      <vt:lpstr>Verdana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Clemson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Affairs Plan</dc:title>
  <dc:creator>Student Affairs</dc:creator>
  <cp:lastModifiedBy>Melissa Welborn</cp:lastModifiedBy>
  <cp:revision>141</cp:revision>
  <dcterms:created xsi:type="dcterms:W3CDTF">2011-11-14T16:54:32Z</dcterms:created>
  <dcterms:modified xsi:type="dcterms:W3CDTF">2019-01-26T16:06:11Z</dcterms:modified>
</cp:coreProperties>
</file>