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3" r:id="rId5"/>
    <p:sldId id="269" r:id="rId6"/>
    <p:sldId id="261" r:id="rId7"/>
    <p:sldId id="266" r:id="rId8"/>
    <p:sldId id="267" r:id="rId9"/>
    <p:sldId id="268" r:id="rId10"/>
    <p:sldId id="265" r:id="rId11"/>
    <p:sldId id="264" r:id="rId12"/>
    <p:sldId id="262" r:id="rId13"/>
    <p:sldId id="260" r:id="rId1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7326" autoAdjust="0"/>
  </p:normalViewPr>
  <p:slideViewPr>
    <p:cSldViewPr snapToGrid="0">
      <p:cViewPr varScale="1">
        <p:scale>
          <a:sx n="102" d="100"/>
          <a:sy n="102" d="100"/>
        </p:scale>
        <p:origin x="93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B0040-88CA-4404-8E1E-0FD3C33453AD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FC840-DC82-49B7-BCD5-054B3F231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152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9FC840-DC82-49B7-BCD5-054B3F2310B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98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9FC840-DC82-49B7-BCD5-054B3F2310B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352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9FC840-DC82-49B7-BCD5-054B3F2310B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56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9FC840-DC82-49B7-BCD5-054B3F2310B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1187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9FC840-DC82-49B7-BCD5-054B3F2310B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4101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9FC840-DC82-49B7-BCD5-054B3F2310B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9956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9FC840-DC82-49B7-BCD5-054B3F2310B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2379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9FC840-DC82-49B7-BCD5-054B3F2310B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0066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9FC840-DC82-49B7-BCD5-054B3F2310B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5196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9FC840-DC82-49B7-BCD5-054B3F2310B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450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emson.edu/institutional-effectiveness/oir/factbook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jxu2@clemson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ableau.clemson.edu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Enrollment%20Page%20-%20Original%20Fact%20Book.PN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Enrollment%20Page%20-%20OldFactbook.PN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Clemson University Interactive Fact Book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906054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en-US" dirty="0" smtClean="0"/>
              <a:t>South Carolina Association for Institutional Research</a:t>
            </a:r>
          </a:p>
          <a:p>
            <a:pPr algn="r"/>
            <a:r>
              <a:rPr lang="en-US" dirty="0" smtClean="0"/>
              <a:t>January 28-29, 2019</a:t>
            </a:r>
          </a:p>
          <a:p>
            <a:pPr algn="r"/>
            <a:r>
              <a:rPr lang="en-US" dirty="0" smtClean="0"/>
              <a:t>Greenville, SC</a:t>
            </a:r>
          </a:p>
          <a:p>
            <a:pPr algn="r"/>
            <a:r>
              <a:rPr lang="en-US" sz="1400" dirty="0" smtClean="0"/>
              <a:t>Juan Xu</a:t>
            </a:r>
            <a:endParaRPr lang="en-US" sz="1400" dirty="0"/>
          </a:p>
          <a:p>
            <a:pPr algn="r"/>
            <a:r>
              <a:rPr lang="en-US" sz="1400" dirty="0" smtClean="0"/>
              <a:t>Joe McLaughlin</a:t>
            </a:r>
          </a:p>
          <a:p>
            <a:pPr algn="r"/>
            <a:r>
              <a:rPr lang="en-US" sz="1400" dirty="0" smtClean="0"/>
              <a:t>Melissa Welborn</a:t>
            </a:r>
          </a:p>
          <a:p>
            <a:pPr algn="r"/>
            <a:r>
              <a:rPr lang="en-US" sz="1400" dirty="0" smtClean="0"/>
              <a:t>Ronnie Chrestman</a:t>
            </a:r>
          </a:p>
        </p:txBody>
      </p:sp>
    </p:spTree>
    <p:extLst>
      <p:ext uri="{BB962C8B-B14F-4D97-AF65-F5344CB8AC3E}">
        <p14:creationId xmlns:p14="http://schemas.microsoft.com/office/powerpoint/2010/main" val="302627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Retention and Graduation-Cont.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3"/>
              </a:rPr>
              <a:t>The Report</a:t>
            </a:r>
            <a:endParaRPr lang="en-US" dirty="0" smtClean="0"/>
          </a:p>
          <a:p>
            <a:r>
              <a:rPr lang="en-US" dirty="0" smtClean="0"/>
              <a:t>Key Features</a:t>
            </a:r>
          </a:p>
          <a:p>
            <a:pPr lvl="1"/>
            <a:r>
              <a:rPr lang="en-US" dirty="0" smtClean="0"/>
              <a:t>Limited Parameters</a:t>
            </a:r>
          </a:p>
          <a:p>
            <a:pPr lvl="1"/>
            <a:r>
              <a:rPr lang="en-US" dirty="0" smtClean="0"/>
              <a:t>Institutional</a:t>
            </a:r>
          </a:p>
          <a:p>
            <a:pPr lvl="1"/>
            <a:r>
              <a:rPr lang="en-US" dirty="0" smtClean="0"/>
              <a:t>Flexibility</a:t>
            </a:r>
          </a:p>
          <a:p>
            <a:pPr lvl="1"/>
            <a:r>
              <a:rPr lang="en-US" dirty="0" smtClean="0"/>
              <a:t>Rate and Cohort Numbers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95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Key Features</a:t>
            </a:r>
            <a:endParaRPr lang="en-US" dirty="0"/>
          </a:p>
          <a:p>
            <a:pPr lvl="1"/>
            <a:r>
              <a:rPr lang="en-US" dirty="0"/>
              <a:t>Navigation to Main </a:t>
            </a:r>
            <a:r>
              <a:rPr lang="en-US" dirty="0" smtClean="0"/>
              <a:t>Page</a:t>
            </a:r>
          </a:p>
          <a:p>
            <a:pPr lvl="1"/>
            <a:r>
              <a:rPr lang="en-US" dirty="0"/>
              <a:t>Reset </a:t>
            </a:r>
            <a:r>
              <a:rPr lang="en-US" dirty="0" smtClean="0"/>
              <a:t>Filters</a:t>
            </a:r>
            <a:endParaRPr lang="en-US" dirty="0"/>
          </a:p>
          <a:p>
            <a:pPr lvl="1"/>
            <a:r>
              <a:rPr lang="en-US" dirty="0" smtClean="0"/>
              <a:t>Uses </a:t>
            </a:r>
            <a:r>
              <a:rPr lang="en-US" dirty="0"/>
              <a:t>Both Tables and Graphs</a:t>
            </a:r>
          </a:p>
          <a:p>
            <a:pPr lvl="1"/>
            <a:r>
              <a:rPr lang="en-US" dirty="0"/>
              <a:t>Treatment of Small Cells 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Continuous Improvement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1046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 and Thoughts about Future 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Discussions:</a:t>
            </a:r>
          </a:p>
          <a:p>
            <a:r>
              <a:rPr lang="en-US" dirty="0" smtClean="0"/>
              <a:t>Mask Small Cells?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Future Considerations:</a:t>
            </a:r>
          </a:p>
          <a:p>
            <a:r>
              <a:rPr lang="en-US" dirty="0" smtClean="0"/>
              <a:t>Profile on Employee Reports</a:t>
            </a:r>
          </a:p>
          <a:p>
            <a:r>
              <a:rPr lang="en-US" dirty="0"/>
              <a:t>A Different Look for Table of Content</a:t>
            </a:r>
            <a:r>
              <a:rPr lang="en-US" dirty="0" smtClean="0"/>
              <a:t>?</a:t>
            </a:r>
          </a:p>
          <a:p>
            <a:r>
              <a:rPr lang="en-US" dirty="0" smtClean="0"/>
              <a:t>Inclusion of Financial Information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Acknowledgements:</a:t>
            </a:r>
          </a:p>
          <a:p>
            <a:r>
              <a:rPr lang="en-US" dirty="0" smtClean="0"/>
              <a:t>The Whole IR Team</a:t>
            </a:r>
          </a:p>
          <a:p>
            <a:r>
              <a:rPr lang="en-US" dirty="0" smtClean="0"/>
              <a:t>Support from Other Departments</a:t>
            </a:r>
          </a:p>
          <a:p>
            <a:r>
              <a:rPr lang="en-US" dirty="0" smtClean="0"/>
              <a:t>Peer Institutions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84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Thanks!</a:t>
            </a:r>
          </a:p>
          <a:p>
            <a:r>
              <a:rPr lang="en-US" dirty="0" smtClean="0"/>
              <a:t>Contact information:</a:t>
            </a:r>
          </a:p>
          <a:p>
            <a:pPr marL="0" indent="0" algn="ctr">
              <a:buNone/>
            </a:pPr>
            <a:r>
              <a:rPr lang="en-US" dirty="0" smtClean="0"/>
              <a:t>Juan Xu, PhD</a:t>
            </a:r>
          </a:p>
          <a:p>
            <a:pPr marL="0" indent="0" algn="ctr">
              <a:buNone/>
            </a:pPr>
            <a:r>
              <a:rPr lang="en-US" dirty="0" smtClean="0"/>
              <a:t>Director, Office for Institutional Research</a:t>
            </a:r>
          </a:p>
          <a:p>
            <a:pPr marL="0" indent="0" algn="ctr">
              <a:buNone/>
            </a:pPr>
            <a:r>
              <a:rPr lang="en-US" dirty="0" smtClean="0"/>
              <a:t>Clemson University</a:t>
            </a:r>
          </a:p>
          <a:p>
            <a:pPr marL="0" indent="0" algn="ctr">
              <a:buNone/>
            </a:pPr>
            <a:r>
              <a:rPr lang="en-US" dirty="0" smtClean="0">
                <a:hlinkClick r:id="rId2"/>
              </a:rPr>
              <a:t>jxu2@clemson.edu</a:t>
            </a: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(864)656-0585</a:t>
            </a:r>
          </a:p>
        </p:txBody>
      </p:sp>
    </p:spTree>
    <p:extLst>
      <p:ext uri="{BB962C8B-B14F-4D97-AF65-F5344CB8AC3E}">
        <p14:creationId xmlns:p14="http://schemas.microsoft.com/office/powerpoint/2010/main" val="76802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Standing on the Giants’ Shoulders </a:t>
            </a:r>
          </a:p>
          <a:p>
            <a:r>
              <a:rPr lang="en-US" dirty="0" smtClean="0"/>
              <a:t>Considerations for the New Fact Book</a:t>
            </a:r>
          </a:p>
          <a:p>
            <a:r>
              <a:rPr lang="en-US" dirty="0" smtClean="0"/>
              <a:t>Retention and Graduation </a:t>
            </a:r>
          </a:p>
          <a:p>
            <a:pPr lvl="1"/>
            <a:r>
              <a:rPr lang="en-US" dirty="0" smtClean="0"/>
              <a:t>Data Preparation</a:t>
            </a:r>
          </a:p>
          <a:p>
            <a:pPr lvl="1"/>
            <a:r>
              <a:rPr lang="en-US" dirty="0" smtClean="0"/>
              <a:t>The Reports</a:t>
            </a:r>
          </a:p>
          <a:p>
            <a:r>
              <a:rPr lang="en-US" dirty="0" smtClean="0"/>
              <a:t>A Demo</a:t>
            </a:r>
          </a:p>
          <a:p>
            <a:r>
              <a:rPr lang="en-US" dirty="0" smtClean="0"/>
              <a:t>Discussions and Future Improvements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70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2127069"/>
            <a:ext cx="8915400" cy="3777622"/>
          </a:xfrm>
        </p:spPr>
        <p:txBody>
          <a:bodyPr>
            <a:normAutofit/>
          </a:bodyPr>
          <a:lstStyle/>
          <a:p>
            <a:pPr fontAlgn="base"/>
            <a:r>
              <a:rPr lang="en-US" dirty="0" smtClean="0"/>
              <a:t>Purchase of Tableau Server</a:t>
            </a:r>
          </a:p>
          <a:p>
            <a:pPr fontAlgn="base"/>
            <a:r>
              <a:rPr lang="en-US" dirty="0" smtClean="0"/>
              <a:t>Decision to Present Fact Book Using Tableau</a:t>
            </a:r>
          </a:p>
          <a:p>
            <a:pPr fontAlgn="base"/>
            <a:r>
              <a:rPr lang="en-US" dirty="0" smtClean="0"/>
              <a:t>Vendor Solution and User Feedback</a:t>
            </a:r>
          </a:p>
          <a:p>
            <a:pPr lvl="1" fontAlgn="base"/>
            <a:r>
              <a:rPr lang="en-US" dirty="0" smtClean="0"/>
              <a:t>What did it look like from the Vendor?  (</a:t>
            </a:r>
            <a:r>
              <a:rPr lang="en-US" dirty="0" smtClean="0">
                <a:hlinkClick r:id="rId3"/>
              </a:rPr>
              <a:t>from Tableau Server </a:t>
            </a:r>
            <a:r>
              <a:rPr lang="en-US" dirty="0" smtClean="0"/>
              <a:t>or </a:t>
            </a:r>
            <a:r>
              <a:rPr lang="en-US" dirty="0" smtClean="0">
                <a:hlinkClick r:id="rId4" action="ppaction://hlinkfile"/>
              </a:rPr>
              <a:t>a picture</a:t>
            </a:r>
            <a:r>
              <a:rPr lang="en-US" dirty="0" smtClean="0"/>
              <a:t>)</a:t>
            </a:r>
          </a:p>
          <a:p>
            <a:pPr lvl="1" fontAlgn="base"/>
            <a:r>
              <a:rPr lang="en-US" dirty="0" smtClean="0"/>
              <a:t>Major Feedbacks: Trend and student profile for a specific year combined in one page, overwhelming, difficult to navigate</a:t>
            </a:r>
          </a:p>
          <a:p>
            <a:pPr fontAlgn="base"/>
            <a:r>
              <a:rPr lang="en-US" dirty="0" smtClean="0"/>
              <a:t>The Decision to Make</a:t>
            </a:r>
          </a:p>
          <a:p>
            <a:pPr lvl="1" fontAlgn="base"/>
            <a:r>
              <a:rPr lang="en-US" dirty="0" smtClean="0"/>
              <a:t>Continue with the Vendor (Pros and Cons)</a:t>
            </a:r>
          </a:p>
          <a:p>
            <a:pPr lvl="1" fontAlgn="base"/>
            <a:r>
              <a:rPr lang="en-US" dirty="0" smtClean="0"/>
              <a:t>Self-Reliance (Pros and Cons)</a:t>
            </a:r>
          </a:p>
          <a:p>
            <a:pPr lvl="1" fontAlgn="base"/>
            <a:r>
              <a:rPr lang="en-US" dirty="0" smtClean="0"/>
              <a:t>Communication, Communication, and Communication!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43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Standing on the Giants’ Shoulders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b="1" dirty="0" smtClean="0"/>
              <a:t>What we have</a:t>
            </a:r>
          </a:p>
          <a:p>
            <a:pPr lvl="1" fontAlgn="base"/>
            <a:r>
              <a:rPr lang="en-US" dirty="0" smtClean="0"/>
              <a:t>Aggregated </a:t>
            </a:r>
            <a:r>
              <a:rPr lang="en-US" dirty="0"/>
              <a:t>d</a:t>
            </a:r>
            <a:r>
              <a:rPr lang="en-US" dirty="0" smtClean="0"/>
              <a:t>ata tables – ideal for fact book</a:t>
            </a:r>
          </a:p>
          <a:p>
            <a:pPr lvl="2" fontAlgn="base"/>
            <a:r>
              <a:rPr lang="en-US" dirty="0" smtClean="0"/>
              <a:t>An introduction of the data tables in My SQL server </a:t>
            </a:r>
          </a:p>
          <a:p>
            <a:pPr lvl="1" fontAlgn="base"/>
            <a:r>
              <a:rPr lang="en-US" dirty="0" smtClean="0"/>
              <a:t>Existing “fact book” using PHP programming (</a:t>
            </a:r>
            <a:r>
              <a:rPr lang="en-US" dirty="0" smtClean="0">
                <a:hlinkClick r:id="rId3" action="ppaction://hlinkfile"/>
              </a:rPr>
              <a:t>sample page</a:t>
            </a:r>
            <a:r>
              <a:rPr lang="en-US" dirty="0" smtClean="0"/>
              <a:t>)</a:t>
            </a:r>
          </a:p>
          <a:p>
            <a:pPr lvl="1" fontAlgn="base"/>
            <a:r>
              <a:rPr lang="en-US" dirty="0" smtClean="0"/>
              <a:t>Draft tableau fact </a:t>
            </a:r>
            <a:r>
              <a:rPr lang="en-US" dirty="0"/>
              <a:t>b</a:t>
            </a:r>
            <a:r>
              <a:rPr lang="en-US" dirty="0" smtClean="0"/>
              <a:t>ook – TOC design, established links to my SQL database, ready-set data calculations and value labels  </a:t>
            </a:r>
          </a:p>
          <a:p>
            <a:pPr lvl="1" fontAlgn="base"/>
            <a:r>
              <a:rPr lang="en-US" dirty="0" smtClean="0"/>
              <a:t>Similar products from peers</a:t>
            </a:r>
          </a:p>
          <a:p>
            <a:pPr lvl="1" fontAlgn="base"/>
            <a:r>
              <a:rPr lang="en-US" dirty="0" smtClean="0"/>
              <a:t>Community of Tableau Learners</a:t>
            </a:r>
          </a:p>
        </p:txBody>
      </p:sp>
    </p:spTree>
    <p:extLst>
      <p:ext uri="{BB962C8B-B14F-4D97-AF65-F5344CB8AC3E}">
        <p14:creationId xmlns:p14="http://schemas.microsoft.com/office/powerpoint/2010/main" val="272223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Standing on the Giants’ Shoulders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b="1" dirty="0" smtClean="0"/>
              <a:t>What we need to have </a:t>
            </a:r>
          </a:p>
          <a:p>
            <a:pPr lvl="1" fontAlgn="base"/>
            <a:r>
              <a:rPr lang="en-US" dirty="0" smtClean="0"/>
              <a:t>Revised Presentation</a:t>
            </a:r>
          </a:p>
          <a:p>
            <a:pPr lvl="1" fontAlgn="base"/>
            <a:r>
              <a:rPr lang="en-US" dirty="0"/>
              <a:t>Longitudinal overview</a:t>
            </a:r>
          </a:p>
          <a:p>
            <a:pPr lvl="1" fontAlgn="base"/>
            <a:r>
              <a:rPr lang="en-US" dirty="0"/>
              <a:t>Retention/Graduation</a:t>
            </a:r>
          </a:p>
          <a:p>
            <a:pPr lvl="1" fontAlgn="base"/>
            <a:r>
              <a:rPr lang="en-US" dirty="0" smtClean="0"/>
              <a:t>Improved Navigation</a:t>
            </a:r>
          </a:p>
          <a:p>
            <a:pPr lvl="1" fontAlgn="base"/>
            <a:r>
              <a:rPr lang="en-US" dirty="0" smtClean="0"/>
              <a:t>Data Definition</a:t>
            </a:r>
          </a:p>
          <a:p>
            <a:pPr fontAlgn="base"/>
            <a:r>
              <a:rPr lang="en-US" dirty="0" smtClean="0"/>
              <a:t>Bottom line: Building on the team’s experiences and strength</a:t>
            </a:r>
            <a:endParaRPr lang="en-US" cap="all" dirty="0" smtClean="0"/>
          </a:p>
          <a:p>
            <a:pPr marL="0" indent="0" fontAlgn="base"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76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for the New Fact Book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Design </a:t>
            </a:r>
            <a:r>
              <a:rPr lang="en-US" dirty="0"/>
              <a:t>stage</a:t>
            </a:r>
          </a:p>
          <a:p>
            <a:pPr lvl="1"/>
            <a:r>
              <a:rPr lang="en-US" dirty="0"/>
              <a:t>Accuracy</a:t>
            </a:r>
          </a:p>
          <a:p>
            <a:pPr lvl="1"/>
            <a:r>
              <a:rPr lang="en-US" dirty="0"/>
              <a:t>Consistency</a:t>
            </a:r>
          </a:p>
          <a:p>
            <a:pPr lvl="1"/>
            <a:r>
              <a:rPr lang="en-US" dirty="0"/>
              <a:t>Flexibility</a:t>
            </a:r>
          </a:p>
          <a:p>
            <a:pPr lvl="1"/>
            <a:r>
              <a:rPr lang="en-US" dirty="0"/>
              <a:t>KISS </a:t>
            </a:r>
          </a:p>
          <a:p>
            <a:pPr lvl="1"/>
            <a:r>
              <a:rPr lang="en-US" dirty="0"/>
              <a:t>Systematic Updates</a:t>
            </a:r>
          </a:p>
          <a:p>
            <a:pPr lvl="1"/>
            <a:r>
              <a:rPr lang="en-US" dirty="0" smtClean="0"/>
              <a:t>FERPA</a:t>
            </a:r>
            <a:endParaRPr lang="en-US" dirty="0"/>
          </a:p>
          <a:p>
            <a:r>
              <a:rPr lang="en-US" dirty="0" smtClean="0"/>
              <a:t>Posting: Tableau Server or Tableau Public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2166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Retention and Graduation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Data preparation</a:t>
            </a:r>
          </a:p>
          <a:p>
            <a:pPr lvl="1"/>
            <a:r>
              <a:rPr lang="en-US" dirty="0"/>
              <a:t>Data </a:t>
            </a:r>
            <a:r>
              <a:rPr lang="en-US" dirty="0" smtClean="0"/>
              <a:t>Source - Student </a:t>
            </a:r>
            <a:r>
              <a:rPr lang="en-US" dirty="0"/>
              <a:t>Enroll and Completions files that had </a:t>
            </a:r>
            <a:r>
              <a:rPr lang="en-US" dirty="0" smtClean="0"/>
              <a:t>been </a:t>
            </a:r>
            <a:r>
              <a:rPr lang="en-US" dirty="0"/>
              <a:t>previously submitted to the South Carolina Commission on Higher Education</a:t>
            </a:r>
          </a:p>
          <a:p>
            <a:pPr lvl="2"/>
            <a:r>
              <a:rPr lang="en-US" dirty="0"/>
              <a:t>Over 49,000 records of entering students</a:t>
            </a:r>
          </a:p>
          <a:p>
            <a:pPr lvl="3"/>
            <a:r>
              <a:rPr lang="en-US" dirty="0"/>
              <a:t>Fall 2009-Fall 2018 including Spring Terms</a:t>
            </a:r>
          </a:p>
          <a:p>
            <a:pPr lvl="2"/>
            <a:r>
              <a:rPr lang="en-US" dirty="0"/>
              <a:t>Over 290,000 student returning records</a:t>
            </a:r>
          </a:p>
          <a:p>
            <a:pPr lvl="2"/>
            <a:r>
              <a:rPr lang="en-US" dirty="0"/>
              <a:t>Over 33,000 graduation records</a:t>
            </a:r>
          </a:p>
          <a:p>
            <a:pPr lvl="2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	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36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Retention and Graduation-Cont.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do we track?</a:t>
            </a:r>
          </a:p>
          <a:p>
            <a:pPr lvl="1"/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Year to 2</a:t>
            </a:r>
            <a:r>
              <a:rPr lang="en-US" baseline="30000" dirty="0"/>
              <a:t>nd</a:t>
            </a:r>
            <a:r>
              <a:rPr lang="en-US" dirty="0"/>
              <a:t> Year Retention</a:t>
            </a:r>
          </a:p>
          <a:p>
            <a:pPr lvl="1"/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Year to 3</a:t>
            </a:r>
            <a:r>
              <a:rPr lang="en-US" baseline="30000" dirty="0"/>
              <a:t>rd</a:t>
            </a:r>
            <a:r>
              <a:rPr lang="en-US" dirty="0"/>
              <a:t> Year Retention</a:t>
            </a:r>
          </a:p>
          <a:p>
            <a:pPr lvl="1"/>
            <a:r>
              <a:rPr lang="en-US" dirty="0"/>
              <a:t>2-Year Graduation Rate</a:t>
            </a:r>
          </a:p>
          <a:p>
            <a:pPr lvl="1"/>
            <a:r>
              <a:rPr lang="en-US" dirty="0"/>
              <a:t>3-Year Graduation Rate</a:t>
            </a:r>
          </a:p>
          <a:p>
            <a:pPr lvl="1"/>
            <a:r>
              <a:rPr lang="en-US" dirty="0"/>
              <a:t>4-Year Graduation Rate</a:t>
            </a:r>
          </a:p>
          <a:p>
            <a:pPr lvl="1"/>
            <a:r>
              <a:rPr lang="en-US" dirty="0"/>
              <a:t>5-Year Graduation Rate</a:t>
            </a:r>
          </a:p>
          <a:p>
            <a:pPr lvl="1"/>
            <a:r>
              <a:rPr lang="en-US" dirty="0"/>
              <a:t>6-Year graduation Rate</a:t>
            </a:r>
          </a:p>
          <a:p>
            <a:pPr marL="0" indent="0">
              <a:buNone/>
            </a:pPr>
            <a:r>
              <a:rPr lang="en-US" dirty="0" smtClean="0"/>
              <a:t>		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62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Retention and Graduation-Cont.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Comparison </a:t>
            </a:r>
            <a:r>
              <a:rPr lang="en-US" dirty="0" smtClean="0"/>
              <a:t>Data</a:t>
            </a:r>
          </a:p>
          <a:p>
            <a:pPr lvl="1"/>
            <a:r>
              <a:rPr lang="en-US" dirty="0"/>
              <a:t>First Time Freshmen</a:t>
            </a:r>
          </a:p>
          <a:p>
            <a:pPr lvl="2"/>
            <a:r>
              <a:rPr lang="en-US" dirty="0"/>
              <a:t>Under Represented Minorities vs. Non-Under Represented Minorities</a:t>
            </a:r>
          </a:p>
          <a:p>
            <a:pPr lvl="2"/>
            <a:r>
              <a:rPr lang="en-US" dirty="0"/>
              <a:t>In-State vs. Out-of-State</a:t>
            </a:r>
          </a:p>
          <a:p>
            <a:pPr lvl="2"/>
            <a:r>
              <a:rPr lang="en-US" dirty="0"/>
              <a:t>First Generation College vs. Non-First Generation College</a:t>
            </a:r>
          </a:p>
          <a:p>
            <a:pPr lvl="1"/>
            <a:r>
              <a:rPr lang="en-US" dirty="0"/>
              <a:t>Transfer Students</a:t>
            </a:r>
          </a:p>
          <a:p>
            <a:pPr lvl="2"/>
            <a:r>
              <a:rPr lang="en-US" dirty="0"/>
              <a:t>South Carolina Technical College Transfers vs. Non-South Carolina College Transfers</a:t>
            </a:r>
          </a:p>
          <a:p>
            <a:pPr lvl="2"/>
            <a:r>
              <a:rPr lang="en-US" dirty="0"/>
              <a:t>Bridge Students vs. Non-Bridge Students</a:t>
            </a:r>
          </a:p>
          <a:p>
            <a:pPr lvl="1"/>
            <a:r>
              <a:rPr lang="en-US" dirty="0"/>
              <a:t>College Level</a:t>
            </a:r>
          </a:p>
          <a:p>
            <a:pPr lvl="1"/>
            <a:r>
              <a:rPr lang="en-US" dirty="0"/>
              <a:t>Department Level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32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3408</TotalTime>
  <Words>507</Words>
  <Application>Microsoft Office PowerPoint</Application>
  <PresentationFormat>Widescreen</PresentationFormat>
  <Paragraphs>145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Wingdings 3</vt:lpstr>
      <vt:lpstr>Wisp</vt:lpstr>
      <vt:lpstr>Clemson University Interactive Fact Book</vt:lpstr>
      <vt:lpstr>Overview</vt:lpstr>
      <vt:lpstr>Background</vt:lpstr>
      <vt:lpstr>Standing on the Giants’ Shoulders</vt:lpstr>
      <vt:lpstr>Standing on the Giants’ Shoulders (Cont.)</vt:lpstr>
      <vt:lpstr>Considerations for the New Fact Book</vt:lpstr>
      <vt:lpstr>Retention and Graduation</vt:lpstr>
      <vt:lpstr>Retention and Graduation-Cont.</vt:lpstr>
      <vt:lpstr>Retention and Graduation-Cont.</vt:lpstr>
      <vt:lpstr>Retention and Graduation-Cont.</vt:lpstr>
      <vt:lpstr>A Demo</vt:lpstr>
      <vt:lpstr>Discussions and Thoughts about Future Improvements</vt:lpstr>
      <vt:lpstr>Questions?</vt:lpstr>
    </vt:vector>
  </TitlesOfParts>
  <Company>Clemson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Structure in Institutional Research</dc:title>
  <dc:creator>Juan Xu</dc:creator>
  <cp:lastModifiedBy>Juan Xu</cp:lastModifiedBy>
  <cp:revision>91</cp:revision>
  <cp:lastPrinted>2019-01-23T14:44:20Z</cp:lastPrinted>
  <dcterms:created xsi:type="dcterms:W3CDTF">2018-03-10T16:01:55Z</dcterms:created>
  <dcterms:modified xsi:type="dcterms:W3CDTF">2019-03-01T14:01:43Z</dcterms:modified>
</cp:coreProperties>
</file>