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2A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55" d="100"/>
          <a:sy n="155" d="100"/>
        </p:scale>
        <p:origin x="453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2" d="100"/>
          <a:sy n="122" d="100"/>
        </p:scale>
        <p:origin x="757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0C0A506-372A-407E-9A42-A748A84213BD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F8E6A2F-F703-4DC6-AA0C-EC031C44D6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701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7F92A48-8B68-42B1-B95E-550333D717D1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7624AAD-068C-4B26-AA70-11009A884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283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Nancy:</a:t>
            </a:r>
            <a:r>
              <a:rPr lang="en-US" baseline="0" dirty="0" smtClean="0"/>
              <a:t>  Introduction of self and Ronnie and # of years in IR … focus exercise…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24AAD-068C-4B26-AA70-11009A88499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7643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Path to IR, different backgrounds, diversity in background</a:t>
            </a:r>
            <a:r>
              <a:rPr lang="en-US" baseline="0" dirty="0" smtClean="0"/>
              <a:t> can be an asset, NEED a willingness to learn and ask questions.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24AAD-068C-4B26-AA70-11009A88499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1006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Guide the questions, Do</a:t>
            </a:r>
            <a:r>
              <a:rPr lang="en-US" baseline="0" dirty="0" smtClean="0"/>
              <a:t> not just e-mail, develop a relationship with your clients</a:t>
            </a:r>
          </a:p>
          <a:p>
            <a:r>
              <a:rPr lang="en-US" baseline="0" dirty="0" smtClean="0"/>
              <a:t>IPEDS,CHEMIS, USNEWS, NCAA, NSF, SACS, SAIR, CUPA, SREB, AAUP,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24AAD-068C-4B26-AA70-11009A88499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9541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Pawn reporters off on someone else, do 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24AAD-068C-4B26-AA70-11009A88499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113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2B07-40B6-49C7-821D-314C11A9BB0B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F17C8-182A-40A4-B341-B765F9954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449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2B07-40B6-49C7-821D-314C11A9BB0B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F17C8-182A-40A4-B341-B765F9954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733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2B07-40B6-49C7-821D-314C11A9BB0B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F17C8-182A-40A4-B341-B765F9954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6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2B07-40B6-49C7-821D-314C11A9BB0B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F17C8-182A-40A4-B341-B765F9954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176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2B07-40B6-49C7-821D-314C11A9BB0B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F17C8-182A-40A4-B341-B765F9954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0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2B07-40B6-49C7-821D-314C11A9BB0B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F17C8-182A-40A4-B341-B765F9954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450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2B07-40B6-49C7-821D-314C11A9BB0B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F17C8-182A-40A4-B341-B765F9954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018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2B07-40B6-49C7-821D-314C11A9BB0B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F17C8-182A-40A4-B341-B765F9954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796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2B07-40B6-49C7-821D-314C11A9BB0B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F17C8-182A-40A4-B341-B765F9954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856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2B07-40B6-49C7-821D-314C11A9BB0B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F17C8-182A-40A4-B341-B765F9954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123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2B07-40B6-49C7-821D-314C11A9BB0B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F17C8-182A-40A4-B341-B765F9954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719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E2B07-40B6-49C7-821D-314C11A9BB0B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F17C8-182A-40A4-B341-B765F9954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27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NTJAMES@Clemson.ed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RECHR@Clemson.ed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486" y="138951"/>
            <a:ext cx="1415529" cy="1415529"/>
          </a:xfrm>
          <a:prstGeom prst="rect">
            <a:avLst/>
          </a:prstGeom>
          <a:effectLst>
            <a:softEdge rad="0"/>
          </a:effectLst>
        </p:spPr>
      </p:pic>
      <p:sp>
        <p:nvSpPr>
          <p:cNvPr id="5" name="TextBox 4"/>
          <p:cNvSpPr txBox="1"/>
          <p:nvPr/>
        </p:nvSpPr>
        <p:spPr>
          <a:xfrm>
            <a:off x="649351" y="1903614"/>
            <a:ext cx="778902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SCAIR Newcomer’s Session: Survival Skills for Institutional Research</a:t>
            </a:r>
            <a:r>
              <a:rPr lang="en-US" sz="3600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endParaRPr lang="en-US" sz="3600" dirty="0">
              <a:solidFill>
                <a:srgbClr val="7030A0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3577" y="4973728"/>
            <a:ext cx="82032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Ronnie Chrestman    </a:t>
            </a:r>
            <a:r>
              <a:rPr lang="en-US" sz="2000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(</a:t>
            </a:r>
            <a:r>
              <a:rPr lang="en-US" sz="2000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rechr@clemson.edu)</a:t>
            </a:r>
            <a:r>
              <a:rPr lang="en-US" sz="2800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/>
            </a:r>
            <a:br>
              <a:rPr lang="en-US" sz="2800" dirty="0" smtClean="0">
                <a:solidFill>
                  <a:srgbClr val="612A8A"/>
                </a:solidFill>
                <a:latin typeface="Arial Black" panose="020B0A04020102020204" pitchFamily="34" charset="0"/>
              </a:rPr>
            </a:br>
            <a:r>
              <a:rPr lang="en-US" sz="2800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Nancy James    </a:t>
            </a:r>
            <a:r>
              <a:rPr lang="en-US" sz="2000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(ntjames@clemson.edu)</a:t>
            </a:r>
            <a:endParaRPr lang="en-US" sz="2000" dirty="0">
              <a:solidFill>
                <a:srgbClr val="612A8A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88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486" y="138951"/>
            <a:ext cx="1415529" cy="1415529"/>
          </a:xfrm>
          <a:prstGeom prst="rect">
            <a:avLst/>
          </a:prstGeom>
          <a:effectLst>
            <a:softEdge rad="0"/>
          </a:effectLst>
        </p:spPr>
      </p:pic>
      <p:sp>
        <p:nvSpPr>
          <p:cNvPr id="2" name="TextBox 1"/>
          <p:cNvSpPr txBox="1"/>
          <p:nvPr/>
        </p:nvSpPr>
        <p:spPr>
          <a:xfrm>
            <a:off x="2261191" y="1786269"/>
            <a:ext cx="501856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Questions?</a:t>
            </a:r>
            <a:endParaRPr lang="en-US" sz="4400" dirty="0">
              <a:solidFill>
                <a:srgbClr val="612A8A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57154" y="2877879"/>
            <a:ext cx="54951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7030A0"/>
                </a:solidFill>
              </a:rPr>
              <a:t>Nancy </a:t>
            </a:r>
            <a:r>
              <a:rPr lang="en-US" sz="3600" smtClean="0">
                <a:solidFill>
                  <a:srgbClr val="7030A0"/>
                </a:solidFill>
              </a:rPr>
              <a:t>James </a:t>
            </a:r>
          </a:p>
          <a:p>
            <a:r>
              <a:rPr lang="en-US" sz="3600" dirty="0" smtClean="0">
                <a:solidFill>
                  <a:srgbClr val="7030A0"/>
                </a:solidFill>
                <a:hlinkClick r:id="rId3"/>
              </a:rPr>
              <a:t>NTJAMES@Clemson.edu</a:t>
            </a:r>
            <a:endParaRPr lang="en-US" sz="3600" dirty="0" smtClean="0">
              <a:solidFill>
                <a:srgbClr val="7030A0"/>
              </a:solidFill>
            </a:endParaRPr>
          </a:p>
          <a:p>
            <a:r>
              <a:rPr lang="en-US" sz="3600" dirty="0" smtClean="0">
                <a:solidFill>
                  <a:srgbClr val="7030A0"/>
                </a:solidFill>
              </a:rPr>
              <a:t>Ronnie Chrestman </a:t>
            </a:r>
            <a:r>
              <a:rPr lang="en-US" sz="3600" dirty="0" smtClean="0">
                <a:solidFill>
                  <a:srgbClr val="7030A0"/>
                </a:solidFill>
                <a:hlinkClick r:id="rId4"/>
              </a:rPr>
              <a:t>RECHR@Clemson.edu</a:t>
            </a:r>
            <a:endParaRPr lang="en-US" sz="3600" dirty="0" smtClean="0">
              <a:solidFill>
                <a:srgbClr val="7030A0"/>
              </a:solidFill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2677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486" y="138951"/>
            <a:ext cx="1415529" cy="1415529"/>
          </a:xfrm>
          <a:prstGeom prst="rect">
            <a:avLst/>
          </a:prstGeom>
          <a:effectLst>
            <a:softEdge rad="0"/>
          </a:effectLst>
        </p:spPr>
      </p:pic>
      <p:sp>
        <p:nvSpPr>
          <p:cNvPr id="2" name="TextBox 1"/>
          <p:cNvSpPr txBox="1"/>
          <p:nvPr/>
        </p:nvSpPr>
        <p:spPr>
          <a:xfrm>
            <a:off x="1675015" y="1626577"/>
            <a:ext cx="67173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The IR Team</a:t>
            </a:r>
            <a:endParaRPr lang="en-US" sz="4000" dirty="0">
              <a:solidFill>
                <a:srgbClr val="612A8A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39816" y="2822331"/>
            <a:ext cx="71041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Even if you are in a one person office, you are not alone!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Identify abilities of other team members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Know your own strengths and weaknesses</a:t>
            </a:r>
            <a:endParaRPr lang="en-US" sz="2400" dirty="0">
              <a:solidFill>
                <a:srgbClr val="612A8A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82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486" y="138951"/>
            <a:ext cx="1415529" cy="1415529"/>
          </a:xfrm>
          <a:prstGeom prst="rect">
            <a:avLst/>
          </a:prstGeom>
          <a:effectLst>
            <a:softEdge rad="0"/>
          </a:effectLst>
        </p:spPr>
      </p:pic>
      <p:sp>
        <p:nvSpPr>
          <p:cNvPr id="2" name="TextBox 1"/>
          <p:cNvSpPr txBox="1"/>
          <p:nvPr/>
        </p:nvSpPr>
        <p:spPr>
          <a:xfrm>
            <a:off x="1771730" y="1468315"/>
            <a:ext cx="62689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Communication</a:t>
            </a:r>
            <a:endParaRPr lang="en-US" sz="4000" dirty="0">
              <a:solidFill>
                <a:srgbClr val="612A8A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63969" y="2875085"/>
            <a:ext cx="693713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Don’t be afraid to ask questions!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Clarify!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Pick up the phone!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Don’t assume that the person asking for data knows what they </a:t>
            </a:r>
            <a:r>
              <a:rPr lang="en-US" sz="2400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want!!!</a:t>
            </a:r>
            <a:endParaRPr lang="en-US" sz="2400" dirty="0" smtClean="0">
              <a:solidFill>
                <a:srgbClr val="612A8A"/>
              </a:solidFill>
              <a:latin typeface="Arial Black" panose="020B0A040201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Learn the language!  Acronyms are a way of life in higher </a:t>
            </a:r>
            <a:r>
              <a:rPr lang="en-US" sz="2400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E</a:t>
            </a:r>
            <a:r>
              <a:rPr lang="en-US" sz="2400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d.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4010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486" y="138951"/>
            <a:ext cx="1415529" cy="1415529"/>
          </a:xfrm>
          <a:prstGeom prst="rect">
            <a:avLst/>
          </a:prstGeom>
          <a:effectLst>
            <a:softEdge rad="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5359" y="1246749"/>
            <a:ext cx="6686550" cy="973997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Workload</a:t>
            </a:r>
            <a:endParaRPr lang="en-US" sz="4000" dirty="0">
              <a:solidFill>
                <a:srgbClr val="612A8A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0711" y="2618726"/>
            <a:ext cx="6285074" cy="3562265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Steady; Never expect to be “caught up”</a:t>
            </a:r>
          </a:p>
          <a:p>
            <a:r>
              <a:rPr lang="en-US" sz="2400" b="1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Expect Interruptions</a:t>
            </a:r>
          </a:p>
          <a:p>
            <a:r>
              <a:rPr lang="en-US" sz="2400" b="1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Know Deadlines</a:t>
            </a:r>
          </a:p>
          <a:p>
            <a:r>
              <a:rPr lang="en-US" sz="2400" b="1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Prioritize &amp; Manage Time</a:t>
            </a:r>
          </a:p>
          <a:p>
            <a:r>
              <a:rPr lang="en-US" sz="2400" b="1" u="sng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Use caution when replicating work of </a:t>
            </a:r>
            <a:r>
              <a:rPr lang="en-US" sz="2400" b="1" u="sng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others!!</a:t>
            </a:r>
            <a:endParaRPr lang="en-US" sz="2400" b="1" u="sng" dirty="0">
              <a:solidFill>
                <a:srgbClr val="612A8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17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486" y="138951"/>
            <a:ext cx="1415529" cy="1415529"/>
          </a:xfrm>
          <a:prstGeom prst="rect">
            <a:avLst/>
          </a:prstGeom>
          <a:effectLst>
            <a:softEdge rad="0"/>
          </a:effec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675015" y="1554480"/>
            <a:ext cx="6773047" cy="96164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Types of Reporting</a:t>
            </a:r>
            <a:endParaRPr lang="en-US" sz="4000" dirty="0">
              <a:solidFill>
                <a:srgbClr val="612A8A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001796" y="2681983"/>
            <a:ext cx="6513554" cy="34949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400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State Reporting</a:t>
            </a:r>
          </a:p>
          <a:p>
            <a:pPr>
              <a:lnSpc>
                <a:spcPct val="100000"/>
              </a:lnSpc>
            </a:pPr>
            <a:r>
              <a:rPr lang="en-US" sz="2400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Federal Reporting</a:t>
            </a:r>
          </a:p>
          <a:p>
            <a:pPr>
              <a:lnSpc>
                <a:spcPct val="100000"/>
              </a:lnSpc>
            </a:pPr>
            <a:r>
              <a:rPr lang="en-US" sz="2400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Other External Organizations</a:t>
            </a:r>
          </a:p>
          <a:p>
            <a:pPr lvl="1">
              <a:lnSpc>
                <a:spcPct val="100000"/>
              </a:lnSpc>
            </a:pPr>
            <a:r>
              <a:rPr lang="en-US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US News</a:t>
            </a:r>
          </a:p>
          <a:p>
            <a:pPr lvl="1">
              <a:lnSpc>
                <a:spcPct val="100000"/>
              </a:lnSpc>
            </a:pPr>
            <a:r>
              <a:rPr lang="en-US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NCAA</a:t>
            </a:r>
          </a:p>
          <a:p>
            <a:pPr>
              <a:lnSpc>
                <a:spcPct val="100000"/>
              </a:lnSpc>
            </a:pPr>
            <a:r>
              <a:rPr lang="en-US" sz="2400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Internal Reports</a:t>
            </a:r>
          </a:p>
          <a:p>
            <a:pPr>
              <a:lnSpc>
                <a:spcPct val="100000"/>
              </a:lnSpc>
            </a:pPr>
            <a:r>
              <a:rPr lang="en-US" sz="2400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Custom Reports as requested</a:t>
            </a:r>
            <a:endParaRPr lang="en-US" sz="2400" dirty="0">
              <a:solidFill>
                <a:srgbClr val="612A8A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86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486" y="138951"/>
            <a:ext cx="1415529" cy="1415529"/>
          </a:xfrm>
          <a:prstGeom prst="rect">
            <a:avLst/>
          </a:prstGeom>
          <a:effectLst>
            <a:softEdge rad="0"/>
          </a:effectLst>
        </p:spPr>
      </p:pic>
      <p:sp>
        <p:nvSpPr>
          <p:cNvPr id="2" name="Rectangle 1"/>
          <p:cNvSpPr/>
          <p:nvPr/>
        </p:nvSpPr>
        <p:spPr>
          <a:xfrm>
            <a:off x="2113005" y="1760838"/>
            <a:ext cx="511569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Data Requests</a:t>
            </a:r>
            <a:endParaRPr lang="en-US" sz="4000" dirty="0">
              <a:solidFill>
                <a:srgbClr val="612A8A"/>
              </a:solidFill>
            </a:endParaRPr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2488222" y="3050930"/>
            <a:ext cx="6277709" cy="327550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Live vs Archived Data</a:t>
            </a:r>
          </a:p>
          <a:p>
            <a:r>
              <a:rPr lang="en-US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Know your Client</a:t>
            </a:r>
          </a:p>
          <a:p>
            <a:pPr lvl="1"/>
            <a:r>
              <a:rPr lang="en-US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Who</a:t>
            </a:r>
          </a:p>
          <a:p>
            <a:pPr lvl="1"/>
            <a:r>
              <a:rPr lang="en-US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Why</a:t>
            </a:r>
          </a:p>
          <a:p>
            <a:pPr lvl="1"/>
            <a:r>
              <a:rPr lang="en-US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Where</a:t>
            </a:r>
          </a:p>
          <a:p>
            <a:pPr lvl="1"/>
            <a:r>
              <a:rPr lang="en-US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What Purpose</a:t>
            </a:r>
          </a:p>
          <a:p>
            <a:pPr marL="0" indent="0">
              <a:buNone/>
            </a:pPr>
            <a:endParaRPr lang="en-US" dirty="0" smtClean="0">
              <a:solidFill>
                <a:srgbClr val="7030A0"/>
              </a:solidFill>
              <a:latin typeface="Arial Black" panose="020B0A04020102020204" pitchFamily="34" charset="0"/>
            </a:endParaRPr>
          </a:p>
          <a:p>
            <a:endParaRPr lang="en-US" dirty="0">
              <a:solidFill>
                <a:srgbClr val="7030A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52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486" y="138951"/>
            <a:ext cx="1415529" cy="1415529"/>
          </a:xfrm>
          <a:prstGeom prst="rect">
            <a:avLst/>
          </a:prstGeom>
          <a:effectLst>
            <a:softEdge rad="0"/>
          </a:effectLst>
        </p:spPr>
      </p:pic>
      <p:sp>
        <p:nvSpPr>
          <p:cNvPr id="2" name="TextBox 1"/>
          <p:cNvSpPr txBox="1"/>
          <p:nvPr/>
        </p:nvSpPr>
        <p:spPr>
          <a:xfrm>
            <a:off x="2031022" y="1714500"/>
            <a:ext cx="66557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Documentation</a:t>
            </a:r>
            <a:endParaRPr lang="en-US" sz="4000" dirty="0">
              <a:solidFill>
                <a:srgbClr val="612A8A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33246" y="2901462"/>
            <a:ext cx="626891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Refer to Data Dictionaries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Print copies of data definitions that you use the most and keep handy on your desk or bulletin board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Use Microsoft One Note to document steps of a project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If your office has a naming convention for files, use it!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As you work on big projects, make notes of people that you talk to so that you can ask them for help again if it ends up being a recurring project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778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486" y="138951"/>
            <a:ext cx="1415529" cy="1415529"/>
          </a:xfrm>
          <a:prstGeom prst="rect">
            <a:avLst/>
          </a:prstGeom>
          <a:effectLst>
            <a:softEdge rad="0"/>
          </a:effectLst>
        </p:spPr>
      </p:pic>
      <p:sp>
        <p:nvSpPr>
          <p:cNvPr id="2" name="TextBox 1"/>
          <p:cNvSpPr txBox="1"/>
          <p:nvPr/>
        </p:nvSpPr>
        <p:spPr>
          <a:xfrm>
            <a:off x="1800265" y="1028701"/>
            <a:ext cx="69810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Special Considerations</a:t>
            </a:r>
            <a:endParaRPr lang="en-US" sz="4000" dirty="0">
              <a:solidFill>
                <a:srgbClr val="612A8A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25515" y="2206869"/>
            <a:ext cx="673059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Confidentiality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Protecting data especially when emailing reports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Beware of small cell sizes that may allow information to be linked back to an individual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Reporters</a:t>
            </a:r>
            <a:r>
              <a:rPr lang="en-US" sz="2400" u="sng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  </a:t>
            </a:r>
            <a:endParaRPr lang="en-US" sz="2400" u="sng" dirty="0" smtClean="0">
              <a:solidFill>
                <a:srgbClr val="612A8A"/>
              </a:solidFill>
              <a:latin typeface="Arial Black" panose="020B0A040201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Potentially politically sensitive </a:t>
            </a:r>
            <a:r>
              <a:rPr lang="en-US" sz="2400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situations!</a:t>
            </a:r>
            <a:endParaRPr lang="en-US" sz="2400" dirty="0" smtClean="0">
              <a:solidFill>
                <a:srgbClr val="612A8A"/>
              </a:solidFill>
              <a:latin typeface="Arial Black" panose="020B0A040201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Protect the reputation of your office by ensuring data accuracy</a:t>
            </a:r>
            <a:endParaRPr lang="en-US" sz="2400" dirty="0">
              <a:solidFill>
                <a:srgbClr val="612A8A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77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486" y="138951"/>
            <a:ext cx="1415529" cy="1415529"/>
          </a:xfrm>
          <a:prstGeom prst="rect">
            <a:avLst/>
          </a:prstGeom>
          <a:effectLst>
            <a:softEdge rad="0"/>
          </a:effectLst>
        </p:spPr>
      </p:pic>
      <p:sp>
        <p:nvSpPr>
          <p:cNvPr id="2" name="TextBox 1"/>
          <p:cNvSpPr txBox="1"/>
          <p:nvPr/>
        </p:nvSpPr>
        <p:spPr>
          <a:xfrm>
            <a:off x="1675015" y="1554480"/>
            <a:ext cx="64183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Keys to Survival</a:t>
            </a:r>
            <a:endParaRPr lang="en-US" sz="4000" dirty="0">
              <a:solidFill>
                <a:srgbClr val="612A8A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99139" y="2751992"/>
            <a:ext cx="660302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Don’t be intimidated by the learning curve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Be willing to learn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Find training videos online or at your school for skills that you aren’t comfortable with or just want to learn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Lean on the support of other Newcomers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Network!  Both at your school and through organizations such as SCAIR, SAIR and AIR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612A8A"/>
                </a:solidFill>
                <a:latin typeface="Arial Black" panose="020B0A04020102020204" pitchFamily="34" charset="0"/>
              </a:rPr>
              <a:t>Enjoy your job – LAUGH!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612A8A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4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253</TotalTime>
  <Words>425</Words>
  <Application>Microsoft Office PowerPoint</Application>
  <PresentationFormat>On-screen Show (4:3)</PresentationFormat>
  <Paragraphs>66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Workload</vt:lpstr>
      <vt:lpstr>Types of Reporting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Clemson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NANCY T  JAMES;Ronnie Chrestman</dc:creator>
  <cp:lastModifiedBy>Ronald Chrestman</cp:lastModifiedBy>
  <cp:revision>22</cp:revision>
  <cp:lastPrinted>2019-01-25T12:57:21Z</cp:lastPrinted>
  <dcterms:created xsi:type="dcterms:W3CDTF">2019-01-18T15:37:56Z</dcterms:created>
  <dcterms:modified xsi:type="dcterms:W3CDTF">2019-01-25T13:05:19Z</dcterms:modified>
</cp:coreProperties>
</file>