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0" r:id="rId1"/>
  </p:sldMasterIdLst>
  <p:notesMasterIdLst>
    <p:notesMasterId r:id="rId23"/>
  </p:notesMasterIdLst>
  <p:sldIdLst>
    <p:sldId id="2082" r:id="rId2"/>
    <p:sldId id="2119" r:id="rId3"/>
    <p:sldId id="2109" r:id="rId4"/>
    <p:sldId id="2085" r:id="rId5"/>
    <p:sldId id="2095" r:id="rId6"/>
    <p:sldId id="2100" r:id="rId7"/>
    <p:sldId id="2118" r:id="rId8"/>
    <p:sldId id="2122" r:id="rId9"/>
    <p:sldId id="2096" r:id="rId10"/>
    <p:sldId id="2097" r:id="rId11"/>
    <p:sldId id="2098" r:id="rId12"/>
    <p:sldId id="2103" r:id="rId13"/>
    <p:sldId id="2121" r:id="rId14"/>
    <p:sldId id="2093" r:id="rId15"/>
    <p:sldId id="2113" r:id="rId16"/>
    <p:sldId id="2114" r:id="rId17"/>
    <p:sldId id="2115" r:id="rId18"/>
    <p:sldId id="2110" r:id="rId19"/>
    <p:sldId id="2117" r:id="rId20"/>
    <p:sldId id="2105" r:id="rId21"/>
    <p:sldId id="210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6600"/>
    <a:srgbClr val="F56900"/>
    <a:srgbClr val="F66733"/>
    <a:srgbClr val="FBE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49" autoAdjust="0"/>
    <p:restoredTop sz="94660"/>
  </p:normalViewPr>
  <p:slideViewPr>
    <p:cSldViewPr snapToGrid="0">
      <p:cViewPr varScale="1">
        <p:scale>
          <a:sx n="68" d="100"/>
          <a:sy n="68" d="100"/>
        </p:scale>
        <p:origin x="1803" y="6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8A688E-F538-4DE9-9F35-6628A886ACC5}" type="datetimeFigureOut">
              <a:rPr lang="en-US" smtClean="0"/>
              <a:t>2/17/2020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89F454-C5F0-4C19-AA06-DAAD9800F7CA}" type="slidenum">
              <a:rPr lang="en-US" smtClean="0"/>
              <a:t>‹#›</a:t>
            </a:fld>
            <a:endParaRPr lang="en-US" dirty="0"/>
          </a:p>
        </p:txBody>
      </p:sp>
    </p:spTree>
    <p:extLst>
      <p:ext uri="{BB962C8B-B14F-4D97-AF65-F5344CB8AC3E}">
        <p14:creationId xmlns:p14="http://schemas.microsoft.com/office/powerpoint/2010/main" val="313075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1A741-5BBE-4DA8-8DD0-4D28EEE2BE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FA92EB-B404-4FDE-8256-C4C6CB0596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737E61-E90E-4A9A-8BFB-F3C5240CC7D3}"/>
              </a:ext>
            </a:extLst>
          </p:cNvPr>
          <p:cNvSpPr>
            <a:spLocks noGrp="1"/>
          </p:cNvSpPr>
          <p:nvPr>
            <p:ph type="dt" sz="half" idx="10"/>
          </p:nvPr>
        </p:nvSpPr>
        <p:spPr/>
        <p:txBody>
          <a:bodyPr/>
          <a:lstStyle/>
          <a:p>
            <a:fld id="{9B23B369-C757-4391-8BB8-8595781D04FA}" type="datetime1">
              <a:rPr lang="en-US" smtClean="0"/>
              <a:t>2/17/2020</a:t>
            </a:fld>
            <a:endParaRPr lang="en-US" dirty="0"/>
          </a:p>
        </p:txBody>
      </p:sp>
      <p:sp>
        <p:nvSpPr>
          <p:cNvPr id="5" name="Footer Placeholder 4">
            <a:extLst>
              <a:ext uri="{FF2B5EF4-FFF2-40B4-BE49-F238E27FC236}">
                <a16:creationId xmlns:a16="http://schemas.microsoft.com/office/drawing/2014/main" id="{3DB1C56A-4E8F-42EA-B977-F7FBC08DE3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C480FC-8115-40DB-8CAA-2853A361F3BD}"/>
              </a:ext>
            </a:extLst>
          </p:cNvPr>
          <p:cNvSpPr>
            <a:spLocks noGrp="1"/>
          </p:cNvSpPr>
          <p:nvPr>
            <p:ph type="sldNum" sz="quarter" idx="12"/>
          </p:nvPr>
        </p:nvSpPr>
        <p:spPr/>
        <p:txBody>
          <a:bodyPr/>
          <a:lstStyle/>
          <a:p>
            <a:fld id="{C728CDA3-23BE-4719-BD1A-D8F05D5A0011}" type="slidenum">
              <a:rPr lang="en-US" smtClean="0"/>
              <a:t>‹#›</a:t>
            </a:fld>
            <a:endParaRPr lang="en-US" dirty="0"/>
          </a:p>
        </p:txBody>
      </p:sp>
    </p:spTree>
    <p:extLst>
      <p:ext uri="{BB962C8B-B14F-4D97-AF65-F5344CB8AC3E}">
        <p14:creationId xmlns:p14="http://schemas.microsoft.com/office/powerpoint/2010/main" val="3317472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42945-CFA4-40A3-8144-2DC4ECAE18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D26A78-9A24-40D9-BB3D-120C5ADCC82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DD7758-9F7F-48DA-A4A8-C4951B1A9143}"/>
              </a:ext>
            </a:extLst>
          </p:cNvPr>
          <p:cNvSpPr>
            <a:spLocks noGrp="1"/>
          </p:cNvSpPr>
          <p:nvPr>
            <p:ph type="dt" sz="half" idx="10"/>
          </p:nvPr>
        </p:nvSpPr>
        <p:spPr/>
        <p:txBody>
          <a:bodyPr/>
          <a:lstStyle/>
          <a:p>
            <a:fld id="{ED9E6F49-DECD-4799-AB16-4F0CB2E726A7}" type="datetime1">
              <a:rPr lang="en-US" smtClean="0"/>
              <a:t>2/17/2020</a:t>
            </a:fld>
            <a:endParaRPr lang="en-US" dirty="0"/>
          </a:p>
        </p:txBody>
      </p:sp>
      <p:sp>
        <p:nvSpPr>
          <p:cNvPr id="5" name="Footer Placeholder 4">
            <a:extLst>
              <a:ext uri="{FF2B5EF4-FFF2-40B4-BE49-F238E27FC236}">
                <a16:creationId xmlns:a16="http://schemas.microsoft.com/office/drawing/2014/main" id="{2E0D81A2-649F-4889-9B94-CA760E3C8B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D276F1-97C7-4400-8605-FFEB8EEF9DDE}"/>
              </a:ext>
            </a:extLst>
          </p:cNvPr>
          <p:cNvSpPr>
            <a:spLocks noGrp="1"/>
          </p:cNvSpPr>
          <p:nvPr>
            <p:ph type="sldNum" sz="quarter" idx="12"/>
          </p:nvPr>
        </p:nvSpPr>
        <p:spPr/>
        <p:txBody>
          <a:bodyPr/>
          <a:lstStyle/>
          <a:p>
            <a:fld id="{C728CDA3-23BE-4719-BD1A-D8F05D5A0011}" type="slidenum">
              <a:rPr lang="en-US" smtClean="0"/>
              <a:t>‹#›</a:t>
            </a:fld>
            <a:endParaRPr lang="en-US" dirty="0"/>
          </a:p>
        </p:txBody>
      </p:sp>
    </p:spTree>
    <p:extLst>
      <p:ext uri="{BB962C8B-B14F-4D97-AF65-F5344CB8AC3E}">
        <p14:creationId xmlns:p14="http://schemas.microsoft.com/office/powerpoint/2010/main" val="484593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9458A2-FEE6-4520-995E-C98647940B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84C735-BB42-41EF-8636-5136A487DF7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797B93-048C-4CD3-A50F-C557DFBC9831}"/>
              </a:ext>
            </a:extLst>
          </p:cNvPr>
          <p:cNvSpPr>
            <a:spLocks noGrp="1"/>
          </p:cNvSpPr>
          <p:nvPr>
            <p:ph type="dt" sz="half" idx="10"/>
          </p:nvPr>
        </p:nvSpPr>
        <p:spPr/>
        <p:txBody>
          <a:bodyPr/>
          <a:lstStyle/>
          <a:p>
            <a:fld id="{2C3CB071-8DB7-4BE6-91F5-298F095DD29E}" type="datetime1">
              <a:rPr lang="en-US" smtClean="0"/>
              <a:t>2/17/2020</a:t>
            </a:fld>
            <a:endParaRPr lang="en-US" dirty="0"/>
          </a:p>
        </p:txBody>
      </p:sp>
      <p:sp>
        <p:nvSpPr>
          <p:cNvPr id="5" name="Footer Placeholder 4">
            <a:extLst>
              <a:ext uri="{FF2B5EF4-FFF2-40B4-BE49-F238E27FC236}">
                <a16:creationId xmlns:a16="http://schemas.microsoft.com/office/drawing/2014/main" id="{47E48FC5-5FA6-488B-89FE-66F319845B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22C6B0-47B5-4FCA-949D-5D34F332FCA6}"/>
              </a:ext>
            </a:extLst>
          </p:cNvPr>
          <p:cNvSpPr>
            <a:spLocks noGrp="1"/>
          </p:cNvSpPr>
          <p:nvPr>
            <p:ph type="sldNum" sz="quarter" idx="12"/>
          </p:nvPr>
        </p:nvSpPr>
        <p:spPr/>
        <p:txBody>
          <a:bodyPr/>
          <a:lstStyle/>
          <a:p>
            <a:fld id="{C728CDA3-23BE-4719-BD1A-D8F05D5A0011}" type="slidenum">
              <a:rPr lang="en-US" smtClean="0"/>
              <a:t>‹#›</a:t>
            </a:fld>
            <a:endParaRPr lang="en-US" dirty="0"/>
          </a:p>
        </p:txBody>
      </p:sp>
    </p:spTree>
    <p:extLst>
      <p:ext uri="{BB962C8B-B14F-4D97-AF65-F5344CB8AC3E}">
        <p14:creationId xmlns:p14="http://schemas.microsoft.com/office/powerpoint/2010/main" val="3106790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90E39-131F-42E3-9A1B-7ABF4BFB6B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D6BACC-0AA7-4EE2-9673-5B406F20EE2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3BE681-F986-479B-94D4-3D9CE7D02E96}"/>
              </a:ext>
            </a:extLst>
          </p:cNvPr>
          <p:cNvSpPr>
            <a:spLocks noGrp="1"/>
          </p:cNvSpPr>
          <p:nvPr>
            <p:ph type="dt" sz="half" idx="10"/>
          </p:nvPr>
        </p:nvSpPr>
        <p:spPr/>
        <p:txBody>
          <a:bodyPr/>
          <a:lstStyle/>
          <a:p>
            <a:fld id="{C4034C9D-2BFC-4CED-A9FD-65146D004A76}" type="datetime1">
              <a:rPr lang="en-US" smtClean="0"/>
              <a:t>2/17/2020</a:t>
            </a:fld>
            <a:endParaRPr lang="en-US" dirty="0"/>
          </a:p>
        </p:txBody>
      </p:sp>
      <p:sp>
        <p:nvSpPr>
          <p:cNvPr id="5" name="Footer Placeholder 4">
            <a:extLst>
              <a:ext uri="{FF2B5EF4-FFF2-40B4-BE49-F238E27FC236}">
                <a16:creationId xmlns:a16="http://schemas.microsoft.com/office/drawing/2014/main" id="{A378C8A5-6706-4C0D-A47C-903A5450E7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9D339A8-5293-4FA8-A69D-A08684309C25}"/>
              </a:ext>
            </a:extLst>
          </p:cNvPr>
          <p:cNvSpPr>
            <a:spLocks noGrp="1"/>
          </p:cNvSpPr>
          <p:nvPr>
            <p:ph type="sldNum" sz="quarter" idx="12"/>
          </p:nvPr>
        </p:nvSpPr>
        <p:spPr/>
        <p:txBody>
          <a:bodyPr/>
          <a:lstStyle/>
          <a:p>
            <a:fld id="{C728CDA3-23BE-4719-BD1A-D8F05D5A0011}" type="slidenum">
              <a:rPr lang="en-US" smtClean="0"/>
              <a:t>‹#›</a:t>
            </a:fld>
            <a:endParaRPr lang="en-US" dirty="0"/>
          </a:p>
        </p:txBody>
      </p:sp>
    </p:spTree>
    <p:extLst>
      <p:ext uri="{BB962C8B-B14F-4D97-AF65-F5344CB8AC3E}">
        <p14:creationId xmlns:p14="http://schemas.microsoft.com/office/powerpoint/2010/main" val="3025060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83273-0AB2-4ACA-B425-5D1AD705E4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5660AB-4D4B-418E-9EB9-71074D9F1D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C635CF4-279F-43C0-A2FC-5679AC00601E}"/>
              </a:ext>
            </a:extLst>
          </p:cNvPr>
          <p:cNvSpPr>
            <a:spLocks noGrp="1"/>
          </p:cNvSpPr>
          <p:nvPr>
            <p:ph type="dt" sz="half" idx="10"/>
          </p:nvPr>
        </p:nvSpPr>
        <p:spPr/>
        <p:txBody>
          <a:bodyPr/>
          <a:lstStyle/>
          <a:p>
            <a:fld id="{28B810BD-FFA8-497D-B888-57DA8CCC14AF}" type="datetime1">
              <a:rPr lang="en-US" smtClean="0"/>
              <a:t>2/17/2020</a:t>
            </a:fld>
            <a:endParaRPr lang="en-US" dirty="0"/>
          </a:p>
        </p:txBody>
      </p:sp>
      <p:sp>
        <p:nvSpPr>
          <p:cNvPr id="5" name="Footer Placeholder 4">
            <a:extLst>
              <a:ext uri="{FF2B5EF4-FFF2-40B4-BE49-F238E27FC236}">
                <a16:creationId xmlns:a16="http://schemas.microsoft.com/office/drawing/2014/main" id="{E8B4CBCE-BF4F-4C72-AED8-793D41AD91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52E1D5-6F9B-44C8-8DDC-D13224091E41}"/>
              </a:ext>
            </a:extLst>
          </p:cNvPr>
          <p:cNvSpPr>
            <a:spLocks noGrp="1"/>
          </p:cNvSpPr>
          <p:nvPr>
            <p:ph type="sldNum" sz="quarter" idx="12"/>
          </p:nvPr>
        </p:nvSpPr>
        <p:spPr/>
        <p:txBody>
          <a:bodyPr/>
          <a:lstStyle/>
          <a:p>
            <a:fld id="{C728CDA3-23BE-4719-BD1A-D8F05D5A0011}" type="slidenum">
              <a:rPr lang="en-US" smtClean="0"/>
              <a:t>‹#›</a:t>
            </a:fld>
            <a:endParaRPr lang="en-US" dirty="0"/>
          </a:p>
        </p:txBody>
      </p:sp>
    </p:spTree>
    <p:extLst>
      <p:ext uri="{BB962C8B-B14F-4D97-AF65-F5344CB8AC3E}">
        <p14:creationId xmlns:p14="http://schemas.microsoft.com/office/powerpoint/2010/main" val="3429515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C2C64-7D41-449C-B0DD-D2BD95EEE6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DD6B22-0A4B-4FF1-BBCE-0D492F90656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3065B2-5A63-43E7-B7A9-B5C2EBBE6D5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7F1966-4917-4701-8827-2A0568C0B494}"/>
              </a:ext>
            </a:extLst>
          </p:cNvPr>
          <p:cNvSpPr>
            <a:spLocks noGrp="1"/>
          </p:cNvSpPr>
          <p:nvPr>
            <p:ph type="dt" sz="half" idx="10"/>
          </p:nvPr>
        </p:nvSpPr>
        <p:spPr/>
        <p:txBody>
          <a:bodyPr/>
          <a:lstStyle/>
          <a:p>
            <a:fld id="{0E515476-5A9A-40E7-B728-5B394912C2F5}" type="datetime1">
              <a:rPr lang="en-US" smtClean="0"/>
              <a:t>2/17/2020</a:t>
            </a:fld>
            <a:endParaRPr lang="en-US" dirty="0"/>
          </a:p>
        </p:txBody>
      </p:sp>
      <p:sp>
        <p:nvSpPr>
          <p:cNvPr id="6" name="Footer Placeholder 5">
            <a:extLst>
              <a:ext uri="{FF2B5EF4-FFF2-40B4-BE49-F238E27FC236}">
                <a16:creationId xmlns:a16="http://schemas.microsoft.com/office/drawing/2014/main" id="{B4D2454A-3AEA-40B9-9C1C-334C2E48EE7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1F26459-EBF9-41C0-9744-C3501C7F4CDC}"/>
              </a:ext>
            </a:extLst>
          </p:cNvPr>
          <p:cNvSpPr>
            <a:spLocks noGrp="1"/>
          </p:cNvSpPr>
          <p:nvPr>
            <p:ph type="sldNum" sz="quarter" idx="12"/>
          </p:nvPr>
        </p:nvSpPr>
        <p:spPr/>
        <p:txBody>
          <a:bodyPr/>
          <a:lstStyle/>
          <a:p>
            <a:fld id="{C728CDA3-23BE-4719-BD1A-D8F05D5A0011}" type="slidenum">
              <a:rPr lang="en-US" smtClean="0"/>
              <a:t>‹#›</a:t>
            </a:fld>
            <a:endParaRPr lang="en-US" dirty="0"/>
          </a:p>
        </p:txBody>
      </p:sp>
    </p:spTree>
    <p:extLst>
      <p:ext uri="{BB962C8B-B14F-4D97-AF65-F5344CB8AC3E}">
        <p14:creationId xmlns:p14="http://schemas.microsoft.com/office/powerpoint/2010/main" val="2625103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3ABDC-657D-47BC-8EC1-81D9E0127A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4F3B54-5D69-4AAF-9189-E95566C70D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8EE6F2E-3BFC-4021-8945-8CD0BFF64F6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89DC2-C963-4486-932F-D1B40C8C26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1CA1525-F796-418A-9738-68ADB26426F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FFF3B4-FDA2-4A1D-9CBB-A0B0FD7AA465}"/>
              </a:ext>
            </a:extLst>
          </p:cNvPr>
          <p:cNvSpPr>
            <a:spLocks noGrp="1"/>
          </p:cNvSpPr>
          <p:nvPr>
            <p:ph type="dt" sz="half" idx="10"/>
          </p:nvPr>
        </p:nvSpPr>
        <p:spPr/>
        <p:txBody>
          <a:bodyPr/>
          <a:lstStyle/>
          <a:p>
            <a:fld id="{1D149D25-B17E-40B7-8B18-B94A85D93236}" type="datetime1">
              <a:rPr lang="en-US" smtClean="0"/>
              <a:t>2/17/2020</a:t>
            </a:fld>
            <a:endParaRPr lang="en-US" dirty="0"/>
          </a:p>
        </p:txBody>
      </p:sp>
      <p:sp>
        <p:nvSpPr>
          <p:cNvPr id="8" name="Footer Placeholder 7">
            <a:extLst>
              <a:ext uri="{FF2B5EF4-FFF2-40B4-BE49-F238E27FC236}">
                <a16:creationId xmlns:a16="http://schemas.microsoft.com/office/drawing/2014/main" id="{563B57EC-3C06-4E1E-A07E-0DA2A9A3748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3B17979-F3F8-4EEF-95D4-24E8FA45244B}"/>
              </a:ext>
            </a:extLst>
          </p:cNvPr>
          <p:cNvSpPr>
            <a:spLocks noGrp="1"/>
          </p:cNvSpPr>
          <p:nvPr>
            <p:ph type="sldNum" sz="quarter" idx="12"/>
          </p:nvPr>
        </p:nvSpPr>
        <p:spPr/>
        <p:txBody>
          <a:bodyPr/>
          <a:lstStyle/>
          <a:p>
            <a:fld id="{C728CDA3-23BE-4719-BD1A-D8F05D5A0011}" type="slidenum">
              <a:rPr lang="en-US" smtClean="0"/>
              <a:t>‹#›</a:t>
            </a:fld>
            <a:endParaRPr lang="en-US" dirty="0"/>
          </a:p>
        </p:txBody>
      </p:sp>
    </p:spTree>
    <p:extLst>
      <p:ext uri="{BB962C8B-B14F-4D97-AF65-F5344CB8AC3E}">
        <p14:creationId xmlns:p14="http://schemas.microsoft.com/office/powerpoint/2010/main" val="2971556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02276-D282-421C-949E-CA7B7BD236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6F3360-35CC-45D7-88EC-9C5E9572F07C}"/>
              </a:ext>
            </a:extLst>
          </p:cNvPr>
          <p:cNvSpPr>
            <a:spLocks noGrp="1"/>
          </p:cNvSpPr>
          <p:nvPr>
            <p:ph type="dt" sz="half" idx="10"/>
          </p:nvPr>
        </p:nvSpPr>
        <p:spPr/>
        <p:txBody>
          <a:bodyPr/>
          <a:lstStyle/>
          <a:p>
            <a:fld id="{0AEE87D6-1EEB-44E2-A3F2-7C0C305D22EF}" type="datetime1">
              <a:rPr lang="en-US" smtClean="0"/>
              <a:t>2/17/2020</a:t>
            </a:fld>
            <a:endParaRPr lang="en-US" dirty="0"/>
          </a:p>
        </p:txBody>
      </p:sp>
      <p:sp>
        <p:nvSpPr>
          <p:cNvPr id="4" name="Footer Placeholder 3">
            <a:extLst>
              <a:ext uri="{FF2B5EF4-FFF2-40B4-BE49-F238E27FC236}">
                <a16:creationId xmlns:a16="http://schemas.microsoft.com/office/drawing/2014/main" id="{45F6534E-6E36-4912-95D1-60455EA6E80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F42ED32-4571-4CE4-BCA8-186626716839}"/>
              </a:ext>
            </a:extLst>
          </p:cNvPr>
          <p:cNvSpPr>
            <a:spLocks noGrp="1"/>
          </p:cNvSpPr>
          <p:nvPr>
            <p:ph type="sldNum" sz="quarter" idx="12"/>
          </p:nvPr>
        </p:nvSpPr>
        <p:spPr/>
        <p:txBody>
          <a:bodyPr/>
          <a:lstStyle/>
          <a:p>
            <a:fld id="{C728CDA3-23BE-4719-BD1A-D8F05D5A0011}" type="slidenum">
              <a:rPr lang="en-US" smtClean="0"/>
              <a:t>‹#›</a:t>
            </a:fld>
            <a:endParaRPr lang="en-US" dirty="0"/>
          </a:p>
        </p:txBody>
      </p:sp>
    </p:spTree>
    <p:extLst>
      <p:ext uri="{BB962C8B-B14F-4D97-AF65-F5344CB8AC3E}">
        <p14:creationId xmlns:p14="http://schemas.microsoft.com/office/powerpoint/2010/main" val="2805621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4279C4-A9B4-4F94-A727-ADEF526562EC}"/>
              </a:ext>
            </a:extLst>
          </p:cNvPr>
          <p:cNvSpPr>
            <a:spLocks noGrp="1"/>
          </p:cNvSpPr>
          <p:nvPr>
            <p:ph type="dt" sz="half" idx="10"/>
          </p:nvPr>
        </p:nvSpPr>
        <p:spPr/>
        <p:txBody>
          <a:bodyPr/>
          <a:lstStyle/>
          <a:p>
            <a:fld id="{C31B722F-CEB7-4EAA-B3F4-29A64E384B1B}" type="datetime1">
              <a:rPr lang="en-US" smtClean="0"/>
              <a:t>2/17/2020</a:t>
            </a:fld>
            <a:endParaRPr lang="en-US" dirty="0"/>
          </a:p>
        </p:txBody>
      </p:sp>
      <p:sp>
        <p:nvSpPr>
          <p:cNvPr id="3" name="Footer Placeholder 2">
            <a:extLst>
              <a:ext uri="{FF2B5EF4-FFF2-40B4-BE49-F238E27FC236}">
                <a16:creationId xmlns:a16="http://schemas.microsoft.com/office/drawing/2014/main" id="{D8713D0E-487D-4945-BAC1-FB3992ED9E4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19B6F2-B2CF-4572-B486-392B40DB8A58}"/>
              </a:ext>
            </a:extLst>
          </p:cNvPr>
          <p:cNvSpPr>
            <a:spLocks noGrp="1"/>
          </p:cNvSpPr>
          <p:nvPr>
            <p:ph type="sldNum" sz="quarter" idx="12"/>
          </p:nvPr>
        </p:nvSpPr>
        <p:spPr/>
        <p:txBody>
          <a:bodyPr/>
          <a:lstStyle/>
          <a:p>
            <a:fld id="{C728CDA3-23BE-4719-BD1A-D8F05D5A0011}" type="slidenum">
              <a:rPr lang="en-US" smtClean="0"/>
              <a:t>‹#›</a:t>
            </a:fld>
            <a:endParaRPr lang="en-US" dirty="0"/>
          </a:p>
        </p:txBody>
      </p:sp>
    </p:spTree>
    <p:extLst>
      <p:ext uri="{BB962C8B-B14F-4D97-AF65-F5344CB8AC3E}">
        <p14:creationId xmlns:p14="http://schemas.microsoft.com/office/powerpoint/2010/main" val="1479190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5AC45-5447-4A18-8C35-A3761AFBB9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A36DCB-5B8E-433D-84DE-D4B5B1377F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93CB82-D874-42C5-9BA3-E33C29404C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F6BA08-955E-484E-8A75-F8A47072B9A5}"/>
              </a:ext>
            </a:extLst>
          </p:cNvPr>
          <p:cNvSpPr>
            <a:spLocks noGrp="1"/>
          </p:cNvSpPr>
          <p:nvPr>
            <p:ph type="dt" sz="half" idx="10"/>
          </p:nvPr>
        </p:nvSpPr>
        <p:spPr/>
        <p:txBody>
          <a:bodyPr/>
          <a:lstStyle/>
          <a:p>
            <a:fld id="{5576E9FD-E550-4C93-8CE4-E295A27F595F}" type="datetime1">
              <a:rPr lang="en-US" smtClean="0"/>
              <a:t>2/17/2020</a:t>
            </a:fld>
            <a:endParaRPr lang="en-US" dirty="0"/>
          </a:p>
        </p:txBody>
      </p:sp>
      <p:sp>
        <p:nvSpPr>
          <p:cNvPr id="6" name="Footer Placeholder 5">
            <a:extLst>
              <a:ext uri="{FF2B5EF4-FFF2-40B4-BE49-F238E27FC236}">
                <a16:creationId xmlns:a16="http://schemas.microsoft.com/office/drawing/2014/main" id="{2319CD0E-3BA3-4BC5-9EAE-26D5F9D8237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6390E09-4C74-4740-971D-6F682DEBB5BC}"/>
              </a:ext>
            </a:extLst>
          </p:cNvPr>
          <p:cNvSpPr>
            <a:spLocks noGrp="1"/>
          </p:cNvSpPr>
          <p:nvPr>
            <p:ph type="sldNum" sz="quarter" idx="12"/>
          </p:nvPr>
        </p:nvSpPr>
        <p:spPr/>
        <p:txBody>
          <a:bodyPr/>
          <a:lstStyle/>
          <a:p>
            <a:fld id="{C728CDA3-23BE-4719-BD1A-D8F05D5A0011}" type="slidenum">
              <a:rPr lang="en-US" smtClean="0"/>
              <a:t>‹#›</a:t>
            </a:fld>
            <a:endParaRPr lang="en-US" dirty="0"/>
          </a:p>
        </p:txBody>
      </p:sp>
    </p:spTree>
    <p:extLst>
      <p:ext uri="{BB962C8B-B14F-4D97-AF65-F5344CB8AC3E}">
        <p14:creationId xmlns:p14="http://schemas.microsoft.com/office/powerpoint/2010/main" val="865865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5B127-973D-4682-86BD-46EB99F691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1B3ADA-EF97-4EDC-8C03-6CF149FFBD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09C9351-B605-4743-8FA3-11FF068844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7F24696-158A-4CCA-A745-3FC52002BF4C}"/>
              </a:ext>
            </a:extLst>
          </p:cNvPr>
          <p:cNvSpPr>
            <a:spLocks noGrp="1"/>
          </p:cNvSpPr>
          <p:nvPr>
            <p:ph type="dt" sz="half" idx="10"/>
          </p:nvPr>
        </p:nvSpPr>
        <p:spPr/>
        <p:txBody>
          <a:bodyPr/>
          <a:lstStyle/>
          <a:p>
            <a:fld id="{3DD4A841-58F3-4FDD-938B-C339873C7CF3}" type="datetime1">
              <a:rPr lang="en-US" smtClean="0"/>
              <a:t>2/17/2020</a:t>
            </a:fld>
            <a:endParaRPr lang="en-US" dirty="0"/>
          </a:p>
        </p:txBody>
      </p:sp>
      <p:sp>
        <p:nvSpPr>
          <p:cNvPr id="6" name="Footer Placeholder 5">
            <a:extLst>
              <a:ext uri="{FF2B5EF4-FFF2-40B4-BE49-F238E27FC236}">
                <a16:creationId xmlns:a16="http://schemas.microsoft.com/office/drawing/2014/main" id="{CF8EFB70-9AC7-4D1C-8147-BC7F0223E59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5DC79EE-418C-40ED-8FE5-A62B7186A865}"/>
              </a:ext>
            </a:extLst>
          </p:cNvPr>
          <p:cNvSpPr>
            <a:spLocks noGrp="1"/>
          </p:cNvSpPr>
          <p:nvPr>
            <p:ph type="sldNum" sz="quarter" idx="12"/>
          </p:nvPr>
        </p:nvSpPr>
        <p:spPr/>
        <p:txBody>
          <a:bodyPr/>
          <a:lstStyle/>
          <a:p>
            <a:fld id="{C728CDA3-23BE-4719-BD1A-D8F05D5A0011}" type="slidenum">
              <a:rPr lang="en-US" smtClean="0"/>
              <a:t>‹#›</a:t>
            </a:fld>
            <a:endParaRPr lang="en-US" dirty="0"/>
          </a:p>
        </p:txBody>
      </p:sp>
    </p:spTree>
    <p:extLst>
      <p:ext uri="{BB962C8B-B14F-4D97-AF65-F5344CB8AC3E}">
        <p14:creationId xmlns:p14="http://schemas.microsoft.com/office/powerpoint/2010/main" val="1678612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E1B5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6A01C5-618D-49FE-A252-6FB531E18F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2A635D-9AEA-4590-873F-BC7C98451A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11CCE5-C1A3-4F22-AC60-9F0ADFDCB7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9423F5-7125-4AA8-A5A2-982408CDA010}" type="datetime1">
              <a:rPr lang="en-US" smtClean="0"/>
              <a:t>2/17/2020</a:t>
            </a:fld>
            <a:endParaRPr lang="en-US" dirty="0"/>
          </a:p>
        </p:txBody>
      </p:sp>
      <p:sp>
        <p:nvSpPr>
          <p:cNvPr id="5" name="Footer Placeholder 4">
            <a:extLst>
              <a:ext uri="{FF2B5EF4-FFF2-40B4-BE49-F238E27FC236}">
                <a16:creationId xmlns:a16="http://schemas.microsoft.com/office/drawing/2014/main" id="{A8D14543-C333-4816-93B3-3D2A8B967C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E2686A6-48D0-4939-BE38-BF3ED90934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28CDA3-23BE-4719-BD1A-D8F05D5A0011}" type="slidenum">
              <a:rPr lang="en-US" smtClean="0"/>
              <a:t>‹#›</a:t>
            </a:fld>
            <a:endParaRPr lang="en-US" dirty="0"/>
          </a:p>
        </p:txBody>
      </p:sp>
    </p:spTree>
    <p:extLst>
      <p:ext uri="{BB962C8B-B14F-4D97-AF65-F5344CB8AC3E}">
        <p14:creationId xmlns:p14="http://schemas.microsoft.com/office/powerpoint/2010/main" val="123729126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APFA@Clemson.edu" TargetMode="External"/><Relationship Id="rId2" Type="http://schemas.openxmlformats.org/officeDocument/2006/relationships/hyperlink" Target="mailto:DMadmin@Clemson.edu"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hyperlink" Target="mailto:amylr@Clemson.edu" TargetMode="External"/><Relationship Id="rId2" Type="http://schemas.openxmlformats.org/officeDocument/2006/relationships/hyperlink" Target="mailto:APFA@Clemson.edu"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hyperlink" Target="mailto:DMadmin@Clemson.ed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amylr@Clemson.edu" TargetMode="External"/><Relationship Id="rId2" Type="http://schemas.openxmlformats.org/officeDocument/2006/relationships/hyperlink" Target="mailto:APFA@Clemson.edu"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mailto:melbor4@Clemson.edu"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DMadmin@Clemson.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C7DF7F-7331-48E6-B36A-AC2DEBADD243}"/>
              </a:ext>
            </a:extLst>
          </p:cNvPr>
          <p:cNvSpPr/>
          <p:nvPr/>
        </p:nvSpPr>
        <p:spPr>
          <a:xfrm>
            <a:off x="0" y="490923"/>
            <a:ext cx="12192000" cy="1547509"/>
          </a:xfrm>
          <a:prstGeom prst="rect">
            <a:avLst/>
          </a:prstGeom>
          <a:solidFill>
            <a:srgbClr val="F566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56900"/>
              </a:solidFill>
              <a:effectLst/>
              <a:uLnTx/>
              <a:uFillTx/>
              <a:latin typeface="Calibri" panose="020F0502020204030204"/>
              <a:ea typeface="+mn-ea"/>
              <a:cs typeface="+mn-cs"/>
            </a:endParaRPr>
          </a:p>
        </p:txBody>
      </p:sp>
      <p:sp>
        <p:nvSpPr>
          <p:cNvPr id="16" name="Rectangle 2">
            <a:extLst>
              <a:ext uri="{FF2B5EF4-FFF2-40B4-BE49-F238E27FC236}">
                <a16:creationId xmlns:a16="http://schemas.microsoft.com/office/drawing/2014/main" id="{E8201BFD-A147-43DE-B1C0-F915F22FB4ED}"/>
              </a:ext>
            </a:extLst>
          </p:cNvPr>
          <p:cNvSpPr txBox="1">
            <a:spLocks noChangeArrowheads="1"/>
          </p:cNvSpPr>
          <p:nvPr/>
        </p:nvSpPr>
        <p:spPr bwMode="auto">
          <a:xfrm>
            <a:off x="712836" y="3133957"/>
            <a:ext cx="10766323" cy="25939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a:ln>
                <a:noFill/>
              </a:ln>
              <a:solidFill>
                <a:srgbClr val="002060"/>
              </a:solidFill>
              <a:effectLst/>
              <a:uLnTx/>
              <a:uFillTx/>
              <a:latin typeface="Calibri Light" panose="020F0302020204030204"/>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Verdana" panose="020B0604030504040204" pitchFamily="34" charset="0"/>
              </a:rPr>
              <a:t>Townhall meetings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28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Verdana" panose="020B0604030504040204" pitchFamily="34" charset="0"/>
              </a:rPr>
              <a:t> </a:t>
            </a:r>
            <a:endParaRPr kumimoji="0" lang="en-US" sz="2800" b="1" i="0"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February 10 – 14, 2020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800" dirty="0">
                <a:solidFill>
                  <a:prstClr val="white"/>
                </a:solidFill>
                <a:latin typeface="Verdana" panose="020B0604030504040204" pitchFamily="34" charset="0"/>
                <a:ea typeface="Verdana" panose="020B0604030504040204" pitchFamily="34" charset="0"/>
                <a:cs typeface="Verdana" panose="020B0604030504040204" pitchFamily="34" charset="0"/>
              </a:rPr>
              <a:t>Amy Lawton-Rauh (APFA)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Melissa Welborn (Institutional Research)</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800" dirty="0">
                <a:solidFill>
                  <a:prstClr val="white"/>
                </a:solidFill>
                <a:latin typeface="Verdana" panose="020B0604030504040204" pitchFamily="34" charset="0"/>
                <a:ea typeface="Verdana" panose="020B0604030504040204" pitchFamily="34" charset="0"/>
                <a:cs typeface="Verdana" panose="020B0604030504040204" pitchFamily="34" charset="0"/>
              </a:rPr>
              <a:t>Katie (Miller) Vogl (Provost’s Office)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Chelsea Waugaman (APFA/Provost’s Office)</a:t>
            </a:r>
            <a:endParaRPr kumimoji="0" lang="en-US" sz="240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id="{26DA0F37-CC1F-44E6-ABD4-3806D0500CC1}"/>
              </a:ext>
            </a:extLst>
          </p:cNvPr>
          <p:cNvSpPr/>
          <p:nvPr/>
        </p:nvSpPr>
        <p:spPr>
          <a:xfrm rot="20325021">
            <a:off x="356144" y="3005574"/>
            <a:ext cx="2925802" cy="1015663"/>
          </a:xfrm>
          <a:prstGeom prst="rect">
            <a:avLst/>
          </a:prstGeom>
          <a:noFill/>
        </p:spPr>
        <p:txBody>
          <a:bodyPr wrap="none" lIns="91440" tIns="45720" rIns="91440" bIns="45720">
            <a:spAutoFit/>
          </a:bodyPr>
          <a:lstStyle/>
          <a:p>
            <a:pPr algn="ctr"/>
            <a:r>
              <a:rPr lang="en-US" sz="2000" spc="300" dirty="0">
                <a:ln w="22225">
                  <a:solidFill>
                    <a:schemeClr val="accent2"/>
                  </a:solidFill>
                  <a:prstDash val="solid"/>
                </a:ln>
                <a:solidFill>
                  <a:srgbClr val="FFFF00"/>
                </a:solidFill>
                <a:latin typeface="Verdana" panose="020B0604030504040204" pitchFamily="34" charset="0"/>
                <a:ea typeface="Verdana" panose="020B0604030504040204" pitchFamily="34" charset="0"/>
                <a:cs typeface="Verdana" panose="020B0604030504040204" pitchFamily="34" charset="0"/>
              </a:rPr>
              <a:t>Digital Measures</a:t>
            </a:r>
          </a:p>
          <a:p>
            <a:pPr algn="ctr"/>
            <a:r>
              <a:rPr lang="en-US" sz="2000" spc="300" dirty="0">
                <a:ln w="22225">
                  <a:solidFill>
                    <a:schemeClr val="accent2"/>
                  </a:solidFill>
                  <a:prstDash val="solid"/>
                </a:ln>
                <a:solidFill>
                  <a:srgbClr val="FFFF00"/>
                </a:solidFill>
                <a:latin typeface="Verdana" panose="020B0604030504040204" pitchFamily="34" charset="0"/>
                <a:ea typeface="Verdana" panose="020B0604030504040204" pitchFamily="34" charset="0"/>
                <a:cs typeface="Verdana" panose="020B0604030504040204" pitchFamily="34" charset="0"/>
              </a:rPr>
              <a:t>replaces FAS, </a:t>
            </a:r>
          </a:p>
          <a:p>
            <a:pPr algn="ctr"/>
            <a:r>
              <a:rPr lang="en-US" sz="2000" spc="300" dirty="0">
                <a:ln w="22225">
                  <a:solidFill>
                    <a:schemeClr val="accent2"/>
                  </a:solidFill>
                  <a:prstDash val="solid"/>
                </a:ln>
                <a:solidFill>
                  <a:srgbClr val="FFFF00"/>
                </a:solidFill>
                <a:latin typeface="Verdana" panose="020B0604030504040204" pitchFamily="34" charset="0"/>
                <a:ea typeface="Verdana" panose="020B0604030504040204" pitchFamily="34" charset="0"/>
                <a:cs typeface="Verdana" panose="020B0604030504040204" pitchFamily="34" charset="0"/>
              </a:rPr>
              <a:t>eTPR, eForm3</a:t>
            </a:r>
            <a:endParaRPr lang="en-US" sz="2000" cap="none" spc="300" dirty="0">
              <a:ln w="22225">
                <a:solidFill>
                  <a:schemeClr val="accent2"/>
                </a:solidFill>
                <a:prstDash val="solid"/>
              </a:ln>
              <a:solidFill>
                <a:srgbClr val="FFFF00"/>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0131" y="677672"/>
            <a:ext cx="5551734" cy="1182761"/>
          </a:xfrm>
          <a:prstGeom prst="rect">
            <a:avLst/>
          </a:prstGeom>
        </p:spPr>
      </p:pic>
      <p:pic>
        <p:nvPicPr>
          <p:cNvPr id="6" name="Picture 2" descr="Image result for digital measures watermark">
            <a:extLst>
              <a:ext uri="{FF2B5EF4-FFF2-40B4-BE49-F238E27FC236}">
                <a16:creationId xmlns:a16="http://schemas.microsoft.com/office/drawing/2014/main" id="{BDEACF19-AB70-4BB5-BF65-302893308F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210" b="19144"/>
          <a:stretch/>
        </p:blipFill>
        <p:spPr bwMode="auto">
          <a:xfrm>
            <a:off x="3671966" y="2225181"/>
            <a:ext cx="4848061" cy="1173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256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8A29D2-21F3-42A8-9718-EC94A50A8BE8}"/>
              </a:ext>
            </a:extLst>
          </p:cNvPr>
          <p:cNvSpPr/>
          <p:nvPr/>
        </p:nvSpPr>
        <p:spPr>
          <a:xfrm>
            <a:off x="0" y="1036038"/>
            <a:ext cx="12192000" cy="190500"/>
          </a:xfrm>
          <a:prstGeom prst="rect">
            <a:avLst/>
          </a:prstGeom>
          <a:solidFill>
            <a:srgbClr val="F566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5A1F91E-34A9-40B4-B553-40D2E6F23CBB}"/>
              </a:ext>
            </a:extLst>
          </p:cNvPr>
          <p:cNvSpPr/>
          <p:nvPr/>
        </p:nvSpPr>
        <p:spPr>
          <a:xfrm>
            <a:off x="-1" y="-95250"/>
            <a:ext cx="12192000" cy="113128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FE320B6-05FA-4480-A385-5BCC5CD9449F}"/>
              </a:ext>
            </a:extLst>
          </p:cNvPr>
          <p:cNvSpPr txBox="1"/>
          <p:nvPr/>
        </p:nvSpPr>
        <p:spPr>
          <a:xfrm>
            <a:off x="1038725" y="200232"/>
            <a:ext cx="11153274" cy="584775"/>
          </a:xfrm>
          <a:prstGeom prst="rect">
            <a:avLst/>
          </a:prstGeom>
          <a:noFill/>
        </p:spPr>
        <p:txBody>
          <a:bodyPr wrap="square" rtlCol="0">
            <a:spAutoFit/>
          </a:bodyPr>
          <a:lstStyle/>
          <a:p>
            <a:r>
              <a:rPr lang="en-US" sz="3200" b="1">
                <a:latin typeface="Verdana" panose="020B0604030504040204" pitchFamily="34" charset="0"/>
                <a:ea typeface="Verdana" panose="020B0604030504040204" pitchFamily="34" charset="0"/>
                <a:cs typeface="Verdana" panose="020B0604030504040204" pitchFamily="34" charset="0"/>
              </a:rPr>
              <a:t>Helpful Terms to Facilitate Knowledge</a:t>
            </a:r>
          </a:p>
        </p:txBody>
      </p:sp>
      <p:sp>
        <p:nvSpPr>
          <p:cNvPr id="5" name="object 6">
            <a:extLst>
              <a:ext uri="{FF2B5EF4-FFF2-40B4-BE49-F238E27FC236}">
                <a16:creationId xmlns:a16="http://schemas.microsoft.com/office/drawing/2014/main" id="{1B5B973E-D19F-4799-A787-5CEF4C916A04}"/>
              </a:ext>
            </a:extLst>
          </p:cNvPr>
          <p:cNvSpPr txBox="1"/>
          <p:nvPr/>
        </p:nvSpPr>
        <p:spPr>
          <a:xfrm>
            <a:off x="707701" y="1420323"/>
            <a:ext cx="11088060" cy="5290872"/>
          </a:xfrm>
          <a:prstGeom prst="rect">
            <a:avLst/>
          </a:prstGeom>
          <a:noFill/>
        </p:spPr>
        <p:txBody>
          <a:bodyPr vert="horz" wrap="square" lIns="0" tIns="12700" rIns="0" bIns="0" rtlCol="0">
            <a:spAutoFit/>
          </a:bodyPr>
          <a:lstStyle/>
          <a:p>
            <a:pPr marL="12700" marR="99695">
              <a:lnSpc>
                <a:spcPct val="107000"/>
              </a:lnSpc>
              <a:spcBef>
                <a:spcPts val="100"/>
              </a:spcBef>
            </a:pPr>
            <a:r>
              <a:rPr lang="en-US" b="1" spc="55" dirty="0">
                <a:solidFill>
                  <a:schemeClr val="bg1"/>
                </a:solidFill>
                <a:latin typeface="Verdana" panose="020B0604030504040204" pitchFamily="34" charset="0"/>
                <a:ea typeface="Verdana" panose="020B0604030504040204" pitchFamily="34" charset="0"/>
                <a:cs typeface="Verdana" panose="020B0604030504040204" pitchFamily="34" charset="0"/>
              </a:rPr>
              <a:t>We don’t use Academic Analytics </a:t>
            </a:r>
            <a:r>
              <a:rPr lang="en-US" b="1" u="sng" spc="55" dirty="0">
                <a:solidFill>
                  <a:schemeClr val="bg1"/>
                </a:solidFill>
                <a:latin typeface="Verdana" panose="020B0604030504040204" pitchFamily="34" charset="0"/>
                <a:ea typeface="Verdana" panose="020B0604030504040204" pitchFamily="34" charset="0"/>
                <a:cs typeface="Verdana" panose="020B0604030504040204" pitchFamily="34" charset="0"/>
              </a:rPr>
              <a:t>benchmarking</a:t>
            </a:r>
            <a:r>
              <a:rPr lang="en-US" b="1" spc="55" dirty="0">
                <a:solidFill>
                  <a:schemeClr val="bg1"/>
                </a:solidFill>
                <a:latin typeface="Verdana" panose="020B0604030504040204" pitchFamily="34" charset="0"/>
                <a:ea typeface="Verdana" panose="020B0604030504040204" pitchFamily="34" charset="0"/>
                <a:cs typeface="Verdana" panose="020B0604030504040204" pitchFamily="34" charset="0"/>
              </a:rPr>
              <a:t> for TPR </a:t>
            </a:r>
            <a:r>
              <a:rPr lang="en-US" sz="1400" spc="15" dirty="0">
                <a:solidFill>
                  <a:schemeClr val="bg1"/>
                </a:solidFill>
                <a:latin typeface="Verdana" panose="020B0604030504040204" pitchFamily="34" charset="0"/>
                <a:ea typeface="Verdana" panose="020B0604030504040204" pitchFamily="34" charset="0"/>
                <a:cs typeface="Verdana" panose="020B0604030504040204" pitchFamily="34" charset="0"/>
              </a:rPr>
              <a:t>(see ‘Analytics at Clemson’ handout)</a:t>
            </a:r>
            <a:endParaRPr lang="en-US" spc="15"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2700" marR="99695">
              <a:lnSpc>
                <a:spcPct val="107000"/>
              </a:lnSpc>
              <a:spcBef>
                <a:spcPts val="100"/>
              </a:spcBef>
            </a:pPr>
            <a:endParaRPr lang="en-US" b="1" spc="15"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2700" marR="99695">
              <a:lnSpc>
                <a:spcPct val="107000"/>
              </a:lnSpc>
              <a:spcBef>
                <a:spcPts val="100"/>
              </a:spcBef>
            </a:pPr>
            <a:endParaRPr lang="en-US" spc="15"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2700" marR="99695">
              <a:lnSpc>
                <a:spcPct val="107000"/>
              </a:lnSpc>
              <a:spcBef>
                <a:spcPts val="100"/>
              </a:spcBef>
            </a:pPr>
            <a:r>
              <a:rPr lang="en-US" b="1" spc="15" dirty="0">
                <a:solidFill>
                  <a:srgbClr val="F56600"/>
                </a:solidFill>
                <a:latin typeface="Verdana" panose="020B0604030504040204" pitchFamily="34" charset="0"/>
                <a:ea typeface="Verdana" panose="020B0604030504040204" pitchFamily="34" charset="0"/>
                <a:cs typeface="Verdana" panose="020B0604030504040204" pitchFamily="34" charset="0"/>
              </a:rPr>
              <a:t> 								is the only system used for faculty evaluation data for 									individual faculty to curate </a:t>
            </a:r>
          </a:p>
          <a:p>
            <a:pPr marL="12700" marR="99695">
              <a:lnSpc>
                <a:spcPct val="107000"/>
              </a:lnSpc>
              <a:spcBef>
                <a:spcPts val="100"/>
              </a:spcBef>
            </a:pPr>
            <a:endParaRPr lang="en-US" b="1" spc="15" dirty="0">
              <a:solidFill>
                <a:srgbClr val="F56600"/>
              </a:solidFill>
              <a:latin typeface="Verdana" panose="020B0604030504040204" pitchFamily="34" charset="0"/>
              <a:ea typeface="Verdana" panose="020B0604030504040204" pitchFamily="34" charset="0"/>
              <a:cs typeface="Verdana" panose="020B0604030504040204" pitchFamily="34" charset="0"/>
            </a:endParaRPr>
          </a:p>
          <a:p>
            <a:pPr marL="12700" marR="99695">
              <a:lnSpc>
                <a:spcPct val="107000"/>
              </a:lnSpc>
              <a:spcBef>
                <a:spcPts val="100"/>
              </a:spcBef>
            </a:pPr>
            <a:r>
              <a:rPr lang="en-US" b="1" spc="15" dirty="0">
                <a:solidFill>
                  <a:srgbClr val="F56600"/>
                </a:solidFill>
                <a:latin typeface="Verdana" panose="020B0604030504040204" pitchFamily="34" charset="0"/>
                <a:ea typeface="Verdana" panose="020B0604030504040204" pitchFamily="34" charset="0"/>
                <a:cs typeface="Verdana" panose="020B0604030504040204" pitchFamily="34" charset="0"/>
              </a:rPr>
              <a:t>								your awards and patents information can be pre-										populated by pulling it from public databases but are 									ultimately curated and released by individual faculty</a:t>
            </a:r>
          </a:p>
          <a:p>
            <a:pPr marL="12700" marR="99695">
              <a:lnSpc>
                <a:spcPct val="107000"/>
              </a:lnSpc>
              <a:spcBef>
                <a:spcPts val="100"/>
              </a:spcBef>
            </a:pPr>
            <a:endParaRPr lang="en-US" spc="15"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2700" marR="99695">
              <a:lnSpc>
                <a:spcPct val="107000"/>
              </a:lnSpc>
              <a:spcBef>
                <a:spcPts val="100"/>
              </a:spcBef>
            </a:pPr>
            <a:endParaRPr lang="en-US" spc="15"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2700" marR="61594">
              <a:lnSpc>
                <a:spcPct val="107000"/>
              </a:lnSpc>
            </a:pPr>
            <a:r>
              <a:rPr lang="en-US" spc="45" dirty="0">
                <a:solidFill>
                  <a:schemeClr val="bg1"/>
                </a:solidFill>
                <a:latin typeface="Verdana" panose="020B0604030504040204" pitchFamily="34" charset="0"/>
                <a:ea typeface="Verdana" panose="020B0604030504040204" pitchFamily="34" charset="0"/>
                <a:cs typeface="Verdana" panose="020B0604030504040204" pitchFamily="34" charset="0"/>
              </a:rPr>
              <a:t>Benchmarking is restricted to opportunities available across all institutions benchmarked nationally, thus has many limitations (time window, nationally-available opportunities). </a:t>
            </a:r>
          </a:p>
          <a:p>
            <a:pPr marL="12700" marR="61594">
              <a:lnSpc>
                <a:spcPct val="107000"/>
              </a:lnSpc>
            </a:pPr>
            <a:r>
              <a:rPr lang="en-US" spc="45" dirty="0">
                <a:solidFill>
                  <a:schemeClr val="bg1"/>
                </a:solidFill>
                <a:latin typeface="Verdana" panose="020B0604030504040204" pitchFamily="34" charset="0"/>
                <a:ea typeface="Verdana" panose="020B0604030504040204" pitchFamily="34" charset="0"/>
                <a:cs typeface="Verdana" panose="020B0604030504040204" pitchFamily="34" charset="0"/>
              </a:rPr>
              <a:t>For Departments and Deans, comparisons are provided as aggregate (not individual faculty) level and can be useful for discovering potential opportunities to recognize our faculty and for seeking support from national calls for proposals and awards. This is different than ‘live-refresh’ or real-time draws from public repositories.</a:t>
            </a:r>
          </a:p>
          <a:p>
            <a:pPr marL="12700" marR="61594">
              <a:lnSpc>
                <a:spcPct val="107000"/>
              </a:lnSpc>
            </a:pPr>
            <a:endParaRPr lang="en-US" sz="1000" spc="45"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a:extLst>
              <a:ext uri="{FF2B5EF4-FFF2-40B4-BE49-F238E27FC236}">
                <a16:creationId xmlns:a16="http://schemas.microsoft.com/office/drawing/2014/main" id="{6D66CE6F-D607-4522-9904-C296EFCB4062}"/>
              </a:ext>
            </a:extLst>
          </p:cNvPr>
          <p:cNvSpPr>
            <a:spLocks noGrp="1"/>
          </p:cNvSpPr>
          <p:nvPr>
            <p:ph type="sldNum" sz="quarter" idx="12"/>
          </p:nvPr>
        </p:nvSpPr>
        <p:spPr/>
        <p:txBody>
          <a:bodyPr/>
          <a:lstStyle/>
          <a:p>
            <a:fld id="{C728CDA3-23BE-4719-BD1A-D8F05D5A0011}" type="slidenum">
              <a:rPr lang="en-US" smtClean="0"/>
              <a:t>10</a:t>
            </a:fld>
            <a:endParaRPr lang="en-US"/>
          </a:p>
        </p:txBody>
      </p:sp>
      <p:pic>
        <p:nvPicPr>
          <p:cNvPr id="9" name="Picture 8" descr="A picture containing food, flower, fruit&#10;&#10;Description automatically generated">
            <a:extLst>
              <a:ext uri="{FF2B5EF4-FFF2-40B4-BE49-F238E27FC236}">
                <a16:creationId xmlns:a16="http://schemas.microsoft.com/office/drawing/2014/main" id="{A57B5ECC-DC29-5046-AD43-CC567F8725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693" y="146870"/>
            <a:ext cx="733310" cy="718190"/>
          </a:xfrm>
          <a:prstGeom prst="rect">
            <a:avLst/>
          </a:prstGeom>
        </p:spPr>
      </p:pic>
      <p:pic>
        <p:nvPicPr>
          <p:cNvPr id="10" name="Picture 2" descr="Image result for digital measures watermark">
            <a:extLst>
              <a:ext uri="{FF2B5EF4-FFF2-40B4-BE49-F238E27FC236}">
                <a16:creationId xmlns:a16="http://schemas.microsoft.com/office/drawing/2014/main" id="{459640A2-87EB-4CFA-99AF-1663F62114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210" b="19144"/>
          <a:stretch/>
        </p:blipFill>
        <p:spPr bwMode="auto">
          <a:xfrm>
            <a:off x="707701" y="2357826"/>
            <a:ext cx="2989086" cy="723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308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8A29D2-21F3-42A8-9718-EC94A50A8BE8}"/>
              </a:ext>
            </a:extLst>
          </p:cNvPr>
          <p:cNvSpPr/>
          <p:nvPr/>
        </p:nvSpPr>
        <p:spPr>
          <a:xfrm>
            <a:off x="-7029" y="1036038"/>
            <a:ext cx="12192000" cy="190500"/>
          </a:xfrm>
          <a:prstGeom prst="rect">
            <a:avLst/>
          </a:prstGeom>
          <a:solidFill>
            <a:srgbClr val="F566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5A1F91E-34A9-40B4-B553-40D2E6F23CBB}"/>
              </a:ext>
            </a:extLst>
          </p:cNvPr>
          <p:cNvSpPr/>
          <p:nvPr/>
        </p:nvSpPr>
        <p:spPr>
          <a:xfrm>
            <a:off x="-1" y="-95250"/>
            <a:ext cx="12192000" cy="113128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FE320B6-05FA-4480-A385-5BCC5CD9449F}"/>
              </a:ext>
            </a:extLst>
          </p:cNvPr>
          <p:cNvSpPr txBox="1"/>
          <p:nvPr/>
        </p:nvSpPr>
        <p:spPr>
          <a:xfrm>
            <a:off x="1056697" y="190254"/>
            <a:ext cx="9647397" cy="584775"/>
          </a:xfrm>
          <a:prstGeom prst="rect">
            <a:avLst/>
          </a:prstGeom>
          <a:noFill/>
        </p:spPr>
        <p:txBody>
          <a:bodyPr wrap="square" rtlCol="0">
            <a:spAutoFit/>
          </a:bodyPr>
          <a:lstStyle/>
          <a:p>
            <a:r>
              <a:rPr lang="en-US" sz="3200" b="1" dirty="0">
                <a:latin typeface="Verdana" panose="020B0604030504040204" pitchFamily="34" charset="0"/>
                <a:ea typeface="Verdana" panose="020B0604030504040204" pitchFamily="34" charset="0"/>
                <a:cs typeface="Verdana" panose="020B0604030504040204" pitchFamily="34" charset="0"/>
              </a:rPr>
              <a:t>Digital Measures: Transition</a:t>
            </a:r>
          </a:p>
        </p:txBody>
      </p:sp>
      <p:sp>
        <p:nvSpPr>
          <p:cNvPr id="5" name="object 7">
            <a:extLst>
              <a:ext uri="{FF2B5EF4-FFF2-40B4-BE49-F238E27FC236}">
                <a16:creationId xmlns:a16="http://schemas.microsoft.com/office/drawing/2014/main" id="{7162DD0F-453F-4586-A875-543047B1E5B8}"/>
              </a:ext>
            </a:extLst>
          </p:cNvPr>
          <p:cNvSpPr txBox="1"/>
          <p:nvPr/>
        </p:nvSpPr>
        <p:spPr>
          <a:xfrm>
            <a:off x="2656288" y="1487547"/>
            <a:ext cx="9323749" cy="4493731"/>
          </a:xfrm>
          <a:prstGeom prst="rect">
            <a:avLst/>
          </a:prstGeom>
          <a:noFill/>
        </p:spPr>
        <p:txBody>
          <a:bodyPr vert="horz" wrap="square" lIns="0" tIns="36195" rIns="0" bIns="0" rtlCol="0">
            <a:spAutoFit/>
          </a:bodyPr>
          <a:lstStyle/>
          <a:p>
            <a:pPr marL="12700">
              <a:lnSpc>
                <a:spcPct val="100000"/>
              </a:lnSpc>
              <a:spcBef>
                <a:spcPts val="285"/>
              </a:spcBef>
            </a:pPr>
            <a:r>
              <a:rPr b="1" spc="70" dirty="0">
                <a:solidFill>
                  <a:schemeClr val="bg1"/>
                </a:solidFill>
                <a:latin typeface="Verdana" panose="020B0604030504040204" pitchFamily="34" charset="0"/>
                <a:ea typeface="Verdana" panose="020B0604030504040204" pitchFamily="34" charset="0"/>
                <a:cs typeface="Verdana" panose="020B0604030504040204" pitchFamily="34" charset="0"/>
              </a:rPr>
              <a:t>Town </a:t>
            </a:r>
            <a:r>
              <a:rPr b="1" spc="155" dirty="0">
                <a:solidFill>
                  <a:schemeClr val="bg1"/>
                </a:solidFill>
                <a:latin typeface="Verdana" panose="020B0604030504040204" pitchFamily="34" charset="0"/>
                <a:ea typeface="Verdana" panose="020B0604030504040204" pitchFamily="34" charset="0"/>
                <a:cs typeface="Verdana" panose="020B0604030504040204" pitchFamily="34" charset="0"/>
              </a:rPr>
              <a:t>halls</a:t>
            </a:r>
            <a:r>
              <a:rPr b="1" spc="-13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b="1" spc="105" dirty="0">
                <a:solidFill>
                  <a:schemeClr val="bg1"/>
                </a:solidFill>
                <a:latin typeface="Verdana" panose="020B0604030504040204" pitchFamily="34" charset="0"/>
                <a:ea typeface="Verdana" panose="020B0604030504040204" pitchFamily="34" charset="0"/>
                <a:cs typeface="Verdana" panose="020B0604030504040204" pitchFamily="34" charset="0"/>
              </a:rPr>
              <a:t>by</a:t>
            </a:r>
            <a:r>
              <a:rPr lang="en-US" b="1" spc="105"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b="1" spc="110" dirty="0">
                <a:solidFill>
                  <a:schemeClr val="bg1"/>
                </a:solidFill>
                <a:latin typeface="Verdana" panose="020B0604030504040204" pitchFamily="34" charset="0"/>
                <a:ea typeface="Verdana" panose="020B0604030504040204" pitchFamily="34" charset="0"/>
                <a:cs typeface="Verdana" panose="020B0604030504040204" pitchFamily="34" charset="0"/>
              </a:rPr>
              <a:t>College</a:t>
            </a:r>
            <a:r>
              <a:rPr lang="en-US" b="1" spc="11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spc="110" dirty="0">
                <a:solidFill>
                  <a:schemeClr val="bg1"/>
                </a:solidFill>
                <a:latin typeface="Verdana" panose="020B0604030504040204" pitchFamily="34" charset="0"/>
                <a:ea typeface="Verdana" panose="020B0604030504040204" pitchFamily="34" charset="0"/>
                <a:cs typeface="Verdana" panose="020B0604030504040204" pitchFamily="34" charset="0"/>
              </a:rPr>
              <a:t>(by College, 8 Town halls; live-streamed and recorded)</a:t>
            </a:r>
            <a:endParaRPr lang="en-US" spc="-5"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2700">
              <a:lnSpc>
                <a:spcPct val="100000"/>
              </a:lnSpc>
              <a:spcBef>
                <a:spcPts val="285"/>
              </a:spcBef>
            </a:pPr>
            <a:endParaRPr lang="en-US" spc="5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2700">
              <a:lnSpc>
                <a:spcPct val="100000"/>
              </a:lnSpc>
              <a:spcBef>
                <a:spcPts val="285"/>
              </a:spcBef>
            </a:pPr>
            <a:r>
              <a:rPr b="1" spc="-130" dirty="0">
                <a:solidFill>
                  <a:schemeClr val="bg1"/>
                </a:solidFill>
                <a:latin typeface="Verdana" panose="020B0604030504040204" pitchFamily="34" charset="0"/>
                <a:ea typeface="Verdana" panose="020B0604030504040204" pitchFamily="34" charset="0"/>
                <a:cs typeface="Verdana" panose="020B0604030504040204" pitchFamily="34" charset="0"/>
              </a:rPr>
              <a:t>Q</a:t>
            </a:r>
            <a:r>
              <a:rPr lang="en-US" b="1" spc="-13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b="1" spc="-130" dirty="0">
                <a:solidFill>
                  <a:schemeClr val="bg1"/>
                </a:solidFill>
                <a:latin typeface="Verdana" panose="020B0604030504040204" pitchFamily="34" charset="0"/>
                <a:ea typeface="Verdana" panose="020B0604030504040204" pitchFamily="34" charset="0"/>
                <a:cs typeface="Verdana" panose="020B0604030504040204" pitchFamily="34" charset="0"/>
              </a:rPr>
              <a:t>&amp;</a:t>
            </a:r>
            <a:r>
              <a:rPr lang="en-US" b="1" spc="-13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b="1" spc="-130" dirty="0">
                <a:solidFill>
                  <a:schemeClr val="bg1"/>
                </a:solidFill>
                <a:latin typeface="Verdana" panose="020B0604030504040204" pitchFamily="34" charset="0"/>
                <a:ea typeface="Verdana" panose="020B0604030504040204" pitchFamily="34" charset="0"/>
                <a:cs typeface="Verdana" panose="020B0604030504040204" pitchFamily="34" charset="0"/>
              </a:rPr>
              <a:t>A  </a:t>
            </a:r>
            <a:r>
              <a:rPr b="1" spc="120" dirty="0">
                <a:solidFill>
                  <a:schemeClr val="bg1"/>
                </a:solidFill>
                <a:latin typeface="Verdana" panose="020B0604030504040204" pitchFamily="34" charset="0"/>
                <a:ea typeface="Verdana" panose="020B0604030504040204" pitchFamily="34" charset="0"/>
                <a:cs typeface="Verdana" panose="020B0604030504040204" pitchFamily="34" charset="0"/>
              </a:rPr>
              <a:t>Training </a:t>
            </a:r>
            <a:r>
              <a:rPr b="1" spc="155" dirty="0">
                <a:solidFill>
                  <a:schemeClr val="bg1"/>
                </a:solidFill>
                <a:latin typeface="Verdana" panose="020B0604030504040204" pitchFamily="34" charset="0"/>
                <a:ea typeface="Verdana" panose="020B0604030504040204" pitchFamily="34" charset="0"/>
                <a:cs typeface="Verdana" panose="020B0604030504040204" pitchFamily="34" charset="0"/>
              </a:rPr>
              <a:t>Sessions</a:t>
            </a:r>
            <a:r>
              <a:rPr spc="155"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spc="-229"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spc="15" dirty="0">
                <a:solidFill>
                  <a:schemeClr val="bg1"/>
                </a:solidFill>
                <a:latin typeface="Verdana" panose="020B0604030504040204" pitchFamily="34" charset="0"/>
                <a:ea typeface="Verdana" panose="020B0604030504040204" pitchFamily="34" charset="0"/>
                <a:cs typeface="Verdana" panose="020B0604030504040204" pitchFamily="34" charset="0"/>
              </a:rPr>
              <a:t>o</a:t>
            </a:r>
            <a:r>
              <a:rPr sz="1400" spc="15" dirty="0">
                <a:solidFill>
                  <a:schemeClr val="bg1"/>
                </a:solidFill>
                <a:latin typeface="Verdana" panose="020B0604030504040204" pitchFamily="34" charset="0"/>
                <a:ea typeface="Verdana" panose="020B0604030504040204" pitchFamily="34" charset="0"/>
                <a:cs typeface="Verdana" panose="020B0604030504040204" pitchFamily="34" charset="0"/>
              </a:rPr>
              <a:t>nline </a:t>
            </a:r>
            <a:r>
              <a:rPr sz="1400" spc="-45" dirty="0">
                <a:solidFill>
                  <a:schemeClr val="bg1"/>
                </a:solidFill>
                <a:latin typeface="Verdana" panose="020B0604030504040204" pitchFamily="34" charset="0"/>
                <a:ea typeface="Verdana" panose="020B0604030504040204" pitchFamily="34" charset="0"/>
                <a:cs typeface="Verdana" panose="020B0604030504040204" pitchFamily="34" charset="0"/>
              </a:rPr>
              <a:t>and </a:t>
            </a:r>
            <a:r>
              <a:rPr sz="1400" spc="30" dirty="0">
                <a:solidFill>
                  <a:schemeClr val="bg1"/>
                </a:solidFill>
                <a:latin typeface="Verdana" panose="020B0604030504040204" pitchFamily="34" charset="0"/>
                <a:ea typeface="Verdana" panose="020B0604030504040204" pitchFamily="34" charset="0"/>
                <a:cs typeface="Verdana" panose="020B0604030504040204" pitchFamily="34" charset="0"/>
              </a:rPr>
              <a:t>in-person </a:t>
            </a:r>
            <a:r>
              <a:rPr sz="1400" spc="55" dirty="0">
                <a:solidFill>
                  <a:schemeClr val="bg1"/>
                </a:solidFill>
                <a:latin typeface="Verdana" panose="020B0604030504040204" pitchFamily="34" charset="0"/>
                <a:ea typeface="Verdana" panose="020B0604030504040204" pitchFamily="34" charset="0"/>
                <a:cs typeface="Verdana" panose="020B0604030504040204" pitchFamily="34" charset="0"/>
              </a:rPr>
              <a:t>laptop</a:t>
            </a:r>
            <a:r>
              <a:rPr sz="1400" spc="11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sz="1400" spc="-20" dirty="0">
                <a:solidFill>
                  <a:schemeClr val="bg1"/>
                </a:solidFill>
                <a:latin typeface="Verdana" panose="020B0604030504040204" pitchFamily="34" charset="0"/>
                <a:ea typeface="Verdana" panose="020B0604030504040204" pitchFamily="34" charset="0"/>
                <a:cs typeface="Verdana" panose="020B0604030504040204" pitchFamily="34" charset="0"/>
              </a:rPr>
              <a:t>lab</a:t>
            </a:r>
            <a:r>
              <a:rPr lang="en-US" sz="1400" spc="-2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sz="1400" spc="50" dirty="0">
                <a:solidFill>
                  <a:schemeClr val="bg1"/>
                </a:solidFill>
                <a:latin typeface="Verdana" panose="020B0604030504040204" pitchFamily="34" charset="0"/>
                <a:ea typeface="Verdana" panose="020B0604030504040204" pitchFamily="34" charset="0"/>
                <a:cs typeface="Verdana" panose="020B0604030504040204" pitchFamily="34" charset="0"/>
              </a:rPr>
              <a:t>t</a:t>
            </a:r>
            <a:r>
              <a:rPr lang="en-US" sz="1400" spc="50" dirty="0">
                <a:solidFill>
                  <a:schemeClr val="bg1"/>
                </a:solidFill>
                <a:latin typeface="Verdana" panose="020B0604030504040204" pitchFamily="34" charset="0"/>
                <a:ea typeface="Verdana" panose="020B0604030504040204" pitchFamily="34" charset="0"/>
                <a:cs typeface="Verdana" panose="020B0604030504040204" pitchFamily="34" charset="0"/>
              </a:rPr>
              <a:t>rain</a:t>
            </a:r>
            <a:r>
              <a:rPr sz="1400" spc="50" dirty="0">
                <a:solidFill>
                  <a:schemeClr val="bg1"/>
                </a:solidFill>
                <a:latin typeface="Verdana" panose="020B0604030504040204" pitchFamily="34" charset="0"/>
                <a:ea typeface="Verdana" panose="020B0604030504040204" pitchFamily="34" charset="0"/>
                <a:cs typeface="Verdana" panose="020B0604030504040204" pitchFamily="34" charset="0"/>
              </a:rPr>
              <a:t>ing</a:t>
            </a:r>
            <a:r>
              <a:rPr lang="en-US" sz="1400" spc="50" dirty="0">
                <a:solidFill>
                  <a:schemeClr val="bg1"/>
                </a:solidFill>
                <a:latin typeface="Verdana" panose="020B0604030504040204" pitchFamily="34" charset="0"/>
                <a:ea typeface="Verdana" panose="020B0604030504040204" pitchFamily="34" charset="0"/>
                <a:cs typeface="Verdana" panose="020B0604030504040204" pitchFamily="34" charset="0"/>
              </a:rPr>
              <a:t> of</a:t>
            </a:r>
            <a:r>
              <a:rPr sz="1400" spc="5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spc="85" dirty="0">
                <a:solidFill>
                  <a:schemeClr val="bg1"/>
                </a:solidFill>
                <a:latin typeface="Verdana" panose="020B0604030504040204" pitchFamily="34" charset="0"/>
                <a:ea typeface="Verdana" panose="020B0604030504040204" pitchFamily="34" charset="0"/>
                <a:cs typeface="Verdana" panose="020B0604030504040204" pitchFamily="34" charset="0"/>
              </a:rPr>
              <a:t>Expert Users</a:t>
            </a:r>
          </a:p>
          <a:p>
            <a:pPr marL="12700">
              <a:lnSpc>
                <a:spcPct val="100000"/>
              </a:lnSpc>
              <a:spcBef>
                <a:spcPts val="285"/>
              </a:spcBef>
            </a:pPr>
            <a:endParaRPr lang="en-US" spc="75"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2700" marR="433070">
              <a:lnSpc>
                <a:spcPct val="107000"/>
              </a:lnSpc>
              <a:spcBef>
                <a:spcPts val="5"/>
              </a:spcBef>
            </a:pPr>
            <a:r>
              <a:rPr b="1" spc="120" dirty="0">
                <a:solidFill>
                  <a:schemeClr val="bg1"/>
                </a:solidFill>
                <a:latin typeface="Verdana" panose="020B0604030504040204" pitchFamily="34" charset="0"/>
                <a:ea typeface="Verdana" panose="020B0604030504040204" pitchFamily="34" charset="0"/>
                <a:cs typeface="Verdana" panose="020B0604030504040204" pitchFamily="34" charset="0"/>
              </a:rPr>
              <a:t>Training </a:t>
            </a:r>
            <a:r>
              <a:rPr b="1" spc="155" dirty="0">
                <a:solidFill>
                  <a:schemeClr val="bg1"/>
                </a:solidFill>
                <a:latin typeface="Verdana" panose="020B0604030504040204" pitchFamily="34" charset="0"/>
                <a:ea typeface="Verdana" panose="020B0604030504040204" pitchFamily="34" charset="0"/>
                <a:cs typeface="Verdana" panose="020B0604030504040204" pitchFamily="34" charset="0"/>
              </a:rPr>
              <a:t>Sessions</a:t>
            </a:r>
            <a:r>
              <a:rPr spc="155"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spc="-229"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sz="1400" spc="15" dirty="0">
                <a:solidFill>
                  <a:schemeClr val="bg1"/>
                </a:solidFill>
                <a:latin typeface="Verdana" panose="020B0604030504040204" pitchFamily="34" charset="0"/>
                <a:ea typeface="Verdana" panose="020B0604030504040204" pitchFamily="34" charset="0"/>
                <a:cs typeface="Verdana" panose="020B0604030504040204" pitchFamily="34" charset="0"/>
              </a:rPr>
              <a:t>online</a:t>
            </a:r>
            <a:r>
              <a:rPr lang="en-US" sz="1400" spc="15"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sz="1400" spc="-45" dirty="0">
                <a:solidFill>
                  <a:schemeClr val="bg1"/>
                </a:solidFill>
                <a:latin typeface="Verdana" panose="020B0604030504040204" pitchFamily="34" charset="0"/>
                <a:ea typeface="Verdana" panose="020B0604030504040204" pitchFamily="34" charset="0"/>
                <a:cs typeface="Verdana" panose="020B0604030504040204" pitchFamily="34" charset="0"/>
              </a:rPr>
              <a:t>and </a:t>
            </a:r>
            <a:r>
              <a:rPr sz="1400" spc="30" dirty="0">
                <a:solidFill>
                  <a:schemeClr val="bg1"/>
                </a:solidFill>
                <a:latin typeface="Verdana" panose="020B0604030504040204" pitchFamily="34" charset="0"/>
                <a:ea typeface="Verdana" panose="020B0604030504040204" pitchFamily="34" charset="0"/>
                <a:cs typeface="Verdana" panose="020B0604030504040204" pitchFamily="34" charset="0"/>
              </a:rPr>
              <a:t>in-person </a:t>
            </a:r>
            <a:r>
              <a:rPr sz="1400" spc="55" dirty="0">
                <a:solidFill>
                  <a:schemeClr val="bg1"/>
                </a:solidFill>
                <a:latin typeface="Verdana" panose="020B0604030504040204" pitchFamily="34" charset="0"/>
                <a:ea typeface="Verdana" panose="020B0604030504040204" pitchFamily="34" charset="0"/>
                <a:cs typeface="Verdana" panose="020B0604030504040204" pitchFamily="34" charset="0"/>
              </a:rPr>
              <a:t>laptop </a:t>
            </a:r>
            <a:r>
              <a:rPr sz="1400" spc="-20" dirty="0">
                <a:solidFill>
                  <a:schemeClr val="bg1"/>
                </a:solidFill>
                <a:latin typeface="Verdana" panose="020B0604030504040204" pitchFamily="34" charset="0"/>
                <a:ea typeface="Verdana" panose="020B0604030504040204" pitchFamily="34" charset="0"/>
                <a:cs typeface="Verdana" panose="020B0604030504040204" pitchFamily="34" charset="0"/>
              </a:rPr>
              <a:t>lab </a:t>
            </a:r>
            <a:r>
              <a:rPr sz="1400" spc="100" dirty="0">
                <a:solidFill>
                  <a:schemeClr val="bg1"/>
                </a:solidFill>
                <a:latin typeface="Verdana" panose="020B0604030504040204" pitchFamily="34" charset="0"/>
                <a:ea typeface="Verdana" panose="020B0604030504040204" pitchFamily="34" charset="0"/>
                <a:cs typeface="Verdana" panose="020B0604030504040204" pitchFamily="34" charset="0"/>
              </a:rPr>
              <a:t>for </a:t>
            </a:r>
            <a:r>
              <a:rPr lang="en-US" sz="1400" spc="75" dirty="0">
                <a:solidFill>
                  <a:schemeClr val="bg1"/>
                </a:solidFill>
                <a:latin typeface="Verdana" panose="020B0604030504040204" pitchFamily="34" charset="0"/>
                <a:ea typeface="Verdana" panose="020B0604030504040204" pitchFamily="34" charset="0"/>
                <a:cs typeface="Verdana" panose="020B0604030504040204" pitchFamily="34" charset="0"/>
              </a:rPr>
              <a:t>E</a:t>
            </a:r>
            <a:r>
              <a:rPr sz="1400" spc="75" dirty="0">
                <a:solidFill>
                  <a:schemeClr val="bg1"/>
                </a:solidFill>
                <a:latin typeface="Verdana" panose="020B0604030504040204" pitchFamily="34" charset="0"/>
                <a:ea typeface="Verdana" panose="020B0604030504040204" pitchFamily="34" charset="0"/>
                <a:cs typeface="Verdana" panose="020B0604030504040204" pitchFamily="34" charset="0"/>
              </a:rPr>
              <a:t>xpert</a:t>
            </a:r>
            <a:r>
              <a:rPr lang="en-US" sz="1400" spc="75" dirty="0">
                <a:solidFill>
                  <a:schemeClr val="bg1"/>
                </a:solidFill>
                <a:latin typeface="Verdana" panose="020B0604030504040204" pitchFamily="34" charset="0"/>
                <a:ea typeface="Verdana" panose="020B0604030504040204" pitchFamily="34" charset="0"/>
                <a:cs typeface="Verdana" panose="020B0604030504040204" pitchFamily="34" charset="0"/>
              </a:rPr>
              <a:t> User</a:t>
            </a:r>
            <a:r>
              <a:rPr sz="1400" spc="75" dirty="0">
                <a:solidFill>
                  <a:schemeClr val="bg1"/>
                </a:solidFill>
                <a:latin typeface="Verdana" panose="020B0604030504040204" pitchFamily="34" charset="0"/>
                <a:ea typeface="Verdana" panose="020B0604030504040204" pitchFamily="34" charset="0"/>
                <a:cs typeface="Verdana" panose="020B0604030504040204" pitchFamily="34" charset="0"/>
              </a:rPr>
              <a:t>s </a:t>
            </a:r>
            <a:r>
              <a:rPr sz="1400" spc="130" dirty="0">
                <a:solidFill>
                  <a:schemeClr val="bg1"/>
                </a:solidFill>
                <a:latin typeface="Verdana" panose="020B0604030504040204" pitchFamily="34" charset="0"/>
                <a:ea typeface="Verdana" panose="020B0604030504040204" pitchFamily="34" charset="0"/>
                <a:cs typeface="Verdana" panose="020B0604030504040204" pitchFamily="34" charset="0"/>
              </a:rPr>
              <a:t>to</a:t>
            </a:r>
            <a:r>
              <a:rPr lang="en-US" sz="1400" spc="13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sz="1400" spc="5" dirty="0">
                <a:solidFill>
                  <a:schemeClr val="bg1"/>
                </a:solidFill>
                <a:latin typeface="Verdana" panose="020B0604030504040204" pitchFamily="34" charset="0"/>
                <a:ea typeface="Verdana" panose="020B0604030504040204" pitchFamily="34" charset="0"/>
                <a:cs typeface="Verdana" panose="020B0604030504040204" pitchFamily="34" charset="0"/>
              </a:rPr>
              <a:t>guide </a:t>
            </a:r>
            <a:r>
              <a:rPr sz="1400" spc="100" dirty="0">
                <a:solidFill>
                  <a:schemeClr val="bg1"/>
                </a:solidFill>
                <a:latin typeface="Verdana" panose="020B0604030504040204" pitchFamily="34" charset="0"/>
                <a:ea typeface="Verdana" panose="020B0604030504040204" pitchFamily="34" charset="0"/>
                <a:cs typeface="Verdana" panose="020B0604030504040204" pitchFamily="34" charset="0"/>
              </a:rPr>
              <a:t>faculty </a:t>
            </a:r>
            <a:r>
              <a:rPr lang="en-US" sz="1400" spc="100" dirty="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en-US" spc="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2700" marR="240665">
              <a:lnSpc>
                <a:spcPct val="107000"/>
              </a:lnSpc>
            </a:pPr>
            <a:endParaRPr lang="en-US" spc="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2700" marR="240665">
              <a:lnSpc>
                <a:spcPct val="107000"/>
              </a:lnSpc>
            </a:pPr>
            <a:r>
              <a:rPr lang="en-US" b="1" spc="160" dirty="0">
                <a:solidFill>
                  <a:schemeClr val="bg1"/>
                </a:solidFill>
                <a:latin typeface="Verdana" panose="020B0604030504040204" pitchFamily="34" charset="0"/>
                <a:ea typeface="Verdana" panose="020B0604030504040204" pitchFamily="34" charset="0"/>
                <a:cs typeface="Verdana" panose="020B0604030504040204" pitchFamily="34" charset="0"/>
              </a:rPr>
              <a:t>Face-to-face </a:t>
            </a:r>
            <a:r>
              <a:rPr lang="en-US" b="1" spc="110" dirty="0">
                <a:solidFill>
                  <a:schemeClr val="bg1"/>
                </a:solidFill>
                <a:latin typeface="Verdana" panose="020B0604030504040204" pitchFamily="34" charset="0"/>
                <a:ea typeface="Verdana" panose="020B0604030504040204" pitchFamily="34" charset="0"/>
                <a:cs typeface="Verdana" panose="020B0604030504040204" pitchFamily="34" charset="0"/>
              </a:rPr>
              <a:t>Drop-ins</a:t>
            </a:r>
            <a:r>
              <a:rPr spc="11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spc="-265"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spc="10" dirty="0">
                <a:solidFill>
                  <a:schemeClr val="bg1"/>
                </a:solidFill>
                <a:latin typeface="Verdana" panose="020B0604030504040204" pitchFamily="34" charset="0"/>
                <a:ea typeface="Verdana" panose="020B0604030504040204" pitchFamily="34" charset="0"/>
                <a:cs typeface="Verdana" panose="020B0604030504040204" pitchFamily="34" charset="0"/>
              </a:rPr>
              <a:t>in-</a:t>
            </a:r>
            <a:r>
              <a:rPr spc="25" dirty="0">
                <a:solidFill>
                  <a:schemeClr val="bg1"/>
                </a:solidFill>
                <a:latin typeface="Verdana" panose="020B0604030504040204" pitchFamily="34" charset="0"/>
                <a:ea typeface="Verdana" panose="020B0604030504040204" pitchFamily="34" charset="0"/>
                <a:cs typeface="Verdana" panose="020B0604030504040204" pitchFamily="34" charset="0"/>
              </a:rPr>
              <a:t>person </a:t>
            </a:r>
            <a:r>
              <a:rPr spc="55" dirty="0">
                <a:solidFill>
                  <a:schemeClr val="bg1"/>
                </a:solidFill>
                <a:latin typeface="Verdana" panose="020B0604030504040204" pitchFamily="34" charset="0"/>
                <a:ea typeface="Verdana" panose="020B0604030504040204" pitchFamily="34" charset="0"/>
                <a:cs typeface="Verdana" panose="020B0604030504040204" pitchFamily="34" charset="0"/>
              </a:rPr>
              <a:t>laptop </a:t>
            </a:r>
            <a:r>
              <a:rPr spc="-20" dirty="0">
                <a:solidFill>
                  <a:schemeClr val="bg1"/>
                </a:solidFill>
                <a:latin typeface="Verdana" panose="020B0604030504040204" pitchFamily="34" charset="0"/>
                <a:ea typeface="Verdana" panose="020B0604030504040204" pitchFamily="34" charset="0"/>
                <a:cs typeface="Verdana" panose="020B0604030504040204" pitchFamily="34" charset="0"/>
              </a:rPr>
              <a:t>lab </a:t>
            </a:r>
            <a:r>
              <a:rPr spc="-10" dirty="0">
                <a:solidFill>
                  <a:schemeClr val="bg1"/>
                </a:solidFill>
                <a:latin typeface="Verdana" panose="020B0604030504040204" pitchFamily="34" charset="0"/>
                <a:ea typeface="Verdana" panose="020B0604030504040204" pitchFamily="34" charset="0"/>
                <a:cs typeface="Verdana" panose="020B0604030504040204" pitchFamily="34" charset="0"/>
              </a:rPr>
              <a:t>open </a:t>
            </a:r>
            <a:r>
              <a:rPr spc="120" dirty="0">
                <a:solidFill>
                  <a:schemeClr val="bg1"/>
                </a:solidFill>
                <a:latin typeface="Verdana" panose="020B0604030504040204" pitchFamily="34" charset="0"/>
                <a:ea typeface="Verdana" panose="020B0604030504040204" pitchFamily="34" charset="0"/>
                <a:cs typeface="Verdana" panose="020B0604030504040204" pitchFamily="34" charset="0"/>
              </a:rPr>
              <a:t>office</a:t>
            </a:r>
            <a:r>
              <a:rPr lang="en-US" spc="12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spc="20" dirty="0">
                <a:solidFill>
                  <a:schemeClr val="bg1"/>
                </a:solidFill>
                <a:latin typeface="Verdana" panose="020B0604030504040204" pitchFamily="34" charset="0"/>
                <a:ea typeface="Verdana" panose="020B0604030504040204" pitchFamily="34" charset="0"/>
                <a:cs typeface="Verdana" panose="020B0604030504040204" pitchFamily="34" charset="0"/>
              </a:rPr>
              <a:t>hours</a:t>
            </a:r>
            <a:endParaRPr lang="en-US" spc="2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2700" marR="240665">
              <a:lnSpc>
                <a:spcPct val="107000"/>
              </a:lnSpc>
            </a:pPr>
            <a:endParaRPr lang="en-US" spc="2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2700" marR="240665">
              <a:lnSpc>
                <a:spcPct val="107000"/>
              </a:lnSpc>
            </a:pPr>
            <a:r>
              <a:rPr lang="en-US" b="1" spc="20" dirty="0">
                <a:solidFill>
                  <a:schemeClr val="bg1"/>
                </a:solidFill>
                <a:latin typeface="Verdana" panose="020B0604030504040204" pitchFamily="34" charset="0"/>
                <a:ea typeface="Verdana" panose="020B0604030504040204" pitchFamily="34" charset="0"/>
                <a:cs typeface="Verdana" panose="020B0604030504040204" pitchFamily="34" charset="0"/>
              </a:rPr>
              <a:t>Under Development:  </a:t>
            </a:r>
            <a:r>
              <a:rPr lang="en-US" b="1" spc="20" dirty="0">
                <a:solidFill>
                  <a:srgbClr val="F56600"/>
                </a:solidFill>
                <a:latin typeface="Verdana" panose="020B0604030504040204" pitchFamily="34" charset="0"/>
                <a:ea typeface="Verdana" panose="020B0604030504040204" pitchFamily="34" charset="0"/>
                <a:cs typeface="Verdana" panose="020B0604030504040204" pitchFamily="34" charset="0"/>
              </a:rPr>
              <a:t>‘Faculty Academy’</a:t>
            </a:r>
            <a:r>
              <a:rPr lang="en-US" spc="20" dirty="0">
                <a:solidFill>
                  <a:srgbClr val="F56600"/>
                </a:solidFill>
                <a:latin typeface="Verdana" panose="020B0604030504040204" pitchFamily="34" charset="0"/>
                <a:ea typeface="Verdana" panose="020B0604030504040204" pitchFamily="34" charset="0"/>
                <a:cs typeface="Verdana" panose="020B0604030504040204" pitchFamily="34" charset="0"/>
              </a:rPr>
              <a:t> </a:t>
            </a:r>
          </a:p>
          <a:p>
            <a:pPr marL="12700" marR="240665">
              <a:lnSpc>
                <a:spcPct val="107000"/>
              </a:lnSpc>
            </a:pPr>
            <a:r>
              <a:rPr lang="en-US" spc="20" dirty="0">
                <a:solidFill>
                  <a:schemeClr val="bg1"/>
                </a:solidFill>
                <a:latin typeface="Verdana" panose="020B0604030504040204" pitchFamily="34" charset="0"/>
                <a:ea typeface="Verdana" panose="020B0604030504040204" pitchFamily="34" charset="0"/>
                <a:cs typeface="Verdana" panose="020B0604030504040204" pitchFamily="34" charset="0"/>
              </a:rPr>
              <a:t>Provost’s University Task Force on Faculty Mentoring, NSF Tigers ADVANCE</a:t>
            </a:r>
          </a:p>
          <a:p>
            <a:pPr marL="12700" marR="240665">
              <a:lnSpc>
                <a:spcPct val="107000"/>
              </a:lnSpc>
            </a:pPr>
            <a:r>
              <a:rPr lang="en-US" spc="20" dirty="0">
                <a:solidFill>
                  <a:schemeClr val="bg1"/>
                </a:solidFill>
                <a:latin typeface="Verdana" panose="020B0604030504040204" pitchFamily="34" charset="0"/>
                <a:ea typeface="Verdana" panose="020B0604030504040204" pitchFamily="34" charset="0"/>
                <a:cs typeface="Verdana" panose="020B0604030504040204" pitchFamily="34" charset="0"/>
              </a:rPr>
              <a:t>Annual, Spring 2021+</a:t>
            </a:r>
          </a:p>
          <a:p>
            <a:pPr marL="12700" marR="240665">
              <a:lnSpc>
                <a:spcPct val="107000"/>
              </a:lnSpc>
            </a:pPr>
            <a:r>
              <a:rPr lang="en-US" spc="20" dirty="0">
                <a:solidFill>
                  <a:schemeClr val="bg1"/>
                </a:solidFill>
                <a:latin typeface="Verdana" panose="020B0604030504040204" pitchFamily="34" charset="0"/>
                <a:ea typeface="Verdana" panose="020B0604030504040204" pitchFamily="34" charset="0"/>
                <a:cs typeface="Verdana" panose="020B0604030504040204" pitchFamily="34" charset="0"/>
              </a:rPr>
              <a:t>for all faculty (special, regular and admin)</a:t>
            </a:r>
          </a:p>
          <a:p>
            <a:pPr marL="12700" marR="240665">
              <a:lnSpc>
                <a:spcPct val="107000"/>
              </a:lnSpc>
            </a:pPr>
            <a:r>
              <a:rPr lang="en-US" spc="20" dirty="0">
                <a:solidFill>
                  <a:schemeClr val="bg1"/>
                </a:solidFill>
                <a:latin typeface="Verdana" panose="020B0604030504040204" pitchFamily="34" charset="0"/>
                <a:ea typeface="Verdana" panose="020B0604030504040204" pitchFamily="34" charset="0"/>
                <a:cs typeface="Verdana" panose="020B0604030504040204" pitchFamily="34" charset="0"/>
              </a:rPr>
              <a:t>Use of additional Digital Measures features</a:t>
            </a:r>
          </a:p>
          <a:p>
            <a:pPr marL="12700" marR="240665">
              <a:lnSpc>
                <a:spcPct val="107000"/>
              </a:lnSpc>
            </a:pPr>
            <a:r>
              <a:rPr lang="en-US" spc="20" dirty="0">
                <a:solidFill>
                  <a:schemeClr val="bg1"/>
                </a:solidFill>
                <a:latin typeface="Verdana" panose="020B0604030504040204" pitchFamily="34" charset="0"/>
                <a:ea typeface="Verdana" panose="020B0604030504040204" pitchFamily="34" charset="0"/>
                <a:cs typeface="Verdana" panose="020B0604030504040204" pitchFamily="34" charset="0"/>
              </a:rPr>
              <a:t>Annual goal-setting workshop and sessions</a:t>
            </a:r>
          </a:p>
          <a:p>
            <a:pPr marL="12700" marR="240665">
              <a:lnSpc>
                <a:spcPct val="107000"/>
              </a:lnSpc>
            </a:pPr>
            <a:r>
              <a:rPr lang="en-US" spc="20" dirty="0">
                <a:solidFill>
                  <a:schemeClr val="bg1"/>
                </a:solidFill>
                <a:latin typeface="Verdana" panose="020B0604030504040204" pitchFamily="34" charset="0"/>
                <a:ea typeface="Verdana" panose="020B0604030504040204" pitchFamily="34" charset="0"/>
                <a:cs typeface="Verdana" panose="020B0604030504040204" pitchFamily="34" charset="0"/>
              </a:rPr>
              <a:t>Other university-level professional development toolkit discussions</a:t>
            </a:r>
          </a:p>
        </p:txBody>
      </p:sp>
      <p:sp>
        <p:nvSpPr>
          <p:cNvPr id="2" name="TextBox 1">
            <a:extLst>
              <a:ext uri="{FF2B5EF4-FFF2-40B4-BE49-F238E27FC236}">
                <a16:creationId xmlns:a16="http://schemas.microsoft.com/office/drawing/2014/main" id="{B7083557-6156-4AB0-8FD4-4EC711967E16}"/>
              </a:ext>
            </a:extLst>
          </p:cNvPr>
          <p:cNvSpPr txBox="1"/>
          <p:nvPr/>
        </p:nvSpPr>
        <p:spPr>
          <a:xfrm>
            <a:off x="211962" y="1465680"/>
            <a:ext cx="2234907" cy="338554"/>
          </a:xfrm>
          <a:prstGeom prst="rect">
            <a:avLst/>
          </a:prstGeom>
          <a:noFill/>
        </p:spPr>
        <p:txBody>
          <a:bodyPr wrap="none" rtlCol="0">
            <a:spAutoFit/>
          </a:bodyPr>
          <a:lstStyle/>
          <a:p>
            <a:r>
              <a:rPr lang="en-US" sz="1600" b="1">
                <a:solidFill>
                  <a:srgbClr val="F56600"/>
                </a:solidFill>
                <a:latin typeface="Verdana" panose="020B0604030504040204" pitchFamily="34" charset="0"/>
                <a:ea typeface="Verdana" panose="020B0604030504040204" pitchFamily="34" charset="0"/>
                <a:cs typeface="Verdana" panose="020B0604030504040204" pitchFamily="34" charset="0"/>
              </a:rPr>
              <a:t>10 – 14. February</a:t>
            </a:r>
          </a:p>
        </p:txBody>
      </p:sp>
      <p:sp>
        <p:nvSpPr>
          <p:cNvPr id="10" name="TextBox 9">
            <a:extLst>
              <a:ext uri="{FF2B5EF4-FFF2-40B4-BE49-F238E27FC236}">
                <a16:creationId xmlns:a16="http://schemas.microsoft.com/office/drawing/2014/main" id="{AA151DA2-F73D-4278-918E-264F5F6F0ADF}"/>
              </a:ext>
            </a:extLst>
          </p:cNvPr>
          <p:cNvSpPr txBox="1"/>
          <p:nvPr/>
        </p:nvSpPr>
        <p:spPr>
          <a:xfrm>
            <a:off x="211962" y="2078755"/>
            <a:ext cx="885179" cy="338554"/>
          </a:xfrm>
          <a:prstGeom prst="rect">
            <a:avLst/>
          </a:prstGeom>
          <a:noFill/>
        </p:spPr>
        <p:txBody>
          <a:bodyPr wrap="none" rtlCol="0">
            <a:spAutoFit/>
          </a:bodyPr>
          <a:lstStyle/>
          <a:p>
            <a:r>
              <a:rPr lang="en-US" sz="1600" b="1">
                <a:solidFill>
                  <a:srgbClr val="F56600"/>
                </a:solidFill>
                <a:latin typeface="Verdana" panose="020B0604030504040204" pitchFamily="34" charset="0"/>
                <a:ea typeface="Verdana" panose="020B0604030504040204" pitchFamily="34" charset="0"/>
                <a:cs typeface="Verdana" panose="020B0604030504040204" pitchFamily="34" charset="0"/>
              </a:rPr>
              <a:t>March</a:t>
            </a:r>
          </a:p>
        </p:txBody>
      </p:sp>
      <p:sp>
        <p:nvSpPr>
          <p:cNvPr id="11" name="TextBox 10">
            <a:extLst>
              <a:ext uri="{FF2B5EF4-FFF2-40B4-BE49-F238E27FC236}">
                <a16:creationId xmlns:a16="http://schemas.microsoft.com/office/drawing/2014/main" id="{908275D0-1727-4E0A-A87F-67B2D4F1EE97}"/>
              </a:ext>
            </a:extLst>
          </p:cNvPr>
          <p:cNvSpPr txBox="1"/>
          <p:nvPr/>
        </p:nvSpPr>
        <p:spPr>
          <a:xfrm>
            <a:off x="147234" y="2713446"/>
            <a:ext cx="2178802" cy="338554"/>
          </a:xfrm>
          <a:prstGeom prst="rect">
            <a:avLst/>
          </a:prstGeom>
          <a:noFill/>
        </p:spPr>
        <p:txBody>
          <a:bodyPr wrap="none" rtlCol="0">
            <a:spAutoFit/>
          </a:bodyPr>
          <a:lstStyle/>
          <a:p>
            <a:r>
              <a:rPr lang="en-US" sz="1600" b="1" dirty="0">
                <a:solidFill>
                  <a:srgbClr val="F56600"/>
                </a:solidFill>
                <a:latin typeface="Verdana" panose="020B0604030504040204" pitchFamily="34" charset="0"/>
                <a:ea typeface="Verdana" panose="020B0604030504040204" pitchFamily="34" charset="0"/>
                <a:cs typeface="Verdana" panose="020B0604030504040204" pitchFamily="34" charset="0"/>
              </a:rPr>
              <a:t>March/April/May</a:t>
            </a:r>
          </a:p>
        </p:txBody>
      </p:sp>
      <p:sp>
        <p:nvSpPr>
          <p:cNvPr id="13" name="TextBox 12">
            <a:extLst>
              <a:ext uri="{FF2B5EF4-FFF2-40B4-BE49-F238E27FC236}">
                <a16:creationId xmlns:a16="http://schemas.microsoft.com/office/drawing/2014/main" id="{BA14926E-9BEA-4ADC-BAE3-2878561C974B}"/>
              </a:ext>
            </a:extLst>
          </p:cNvPr>
          <p:cNvSpPr txBox="1"/>
          <p:nvPr/>
        </p:nvSpPr>
        <p:spPr>
          <a:xfrm>
            <a:off x="212123" y="3862273"/>
            <a:ext cx="1770036" cy="338554"/>
          </a:xfrm>
          <a:prstGeom prst="rect">
            <a:avLst/>
          </a:prstGeom>
          <a:noFill/>
        </p:spPr>
        <p:txBody>
          <a:bodyPr wrap="none" rtlCol="0">
            <a:spAutoFit/>
          </a:bodyPr>
          <a:lstStyle/>
          <a:p>
            <a:r>
              <a:rPr lang="en-US" sz="1600" b="1" dirty="0">
                <a:solidFill>
                  <a:srgbClr val="F56600"/>
                </a:solidFill>
                <a:latin typeface="Verdana" panose="020B0604030504040204" pitchFamily="34" charset="0"/>
                <a:ea typeface="Verdana" panose="020B0604030504040204" pitchFamily="34" charset="0"/>
                <a:cs typeface="Verdana" panose="020B0604030504040204" pitchFamily="34" charset="0"/>
              </a:rPr>
              <a:t>Spring 2021+</a:t>
            </a:r>
          </a:p>
        </p:txBody>
      </p:sp>
      <p:sp>
        <p:nvSpPr>
          <p:cNvPr id="4" name="Slide Number Placeholder 3">
            <a:extLst>
              <a:ext uri="{FF2B5EF4-FFF2-40B4-BE49-F238E27FC236}">
                <a16:creationId xmlns:a16="http://schemas.microsoft.com/office/drawing/2014/main" id="{3485B3F2-8BBA-41BE-9F0C-187DB8884CF8}"/>
              </a:ext>
            </a:extLst>
          </p:cNvPr>
          <p:cNvSpPr>
            <a:spLocks noGrp="1"/>
          </p:cNvSpPr>
          <p:nvPr>
            <p:ph type="sldNum" sz="quarter" idx="12"/>
          </p:nvPr>
        </p:nvSpPr>
        <p:spPr>
          <a:xfrm>
            <a:off x="8634454" y="6492875"/>
            <a:ext cx="2743200" cy="365125"/>
          </a:xfrm>
        </p:spPr>
        <p:txBody>
          <a:bodyPr/>
          <a:lstStyle/>
          <a:p>
            <a:fld id="{C728CDA3-23BE-4719-BD1A-D8F05D5A0011}" type="slidenum">
              <a:rPr lang="en-US" smtClean="0"/>
              <a:t>11</a:t>
            </a:fld>
            <a:endParaRPr lang="en-US"/>
          </a:p>
        </p:txBody>
      </p:sp>
      <p:pic>
        <p:nvPicPr>
          <p:cNvPr id="14" name="Picture 13" descr="A picture containing food, flower, fruit&#10;&#10;Description automatically generated">
            <a:extLst>
              <a:ext uri="{FF2B5EF4-FFF2-40B4-BE49-F238E27FC236}">
                <a16:creationId xmlns:a16="http://schemas.microsoft.com/office/drawing/2014/main" id="{0893D337-2FFE-464C-B83D-6E9A80A1CC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693" y="146870"/>
            <a:ext cx="733310" cy="718190"/>
          </a:xfrm>
          <a:prstGeom prst="rect">
            <a:avLst/>
          </a:prstGeom>
        </p:spPr>
      </p:pic>
    </p:spTree>
    <p:extLst>
      <p:ext uri="{BB962C8B-B14F-4D97-AF65-F5344CB8AC3E}">
        <p14:creationId xmlns:p14="http://schemas.microsoft.com/office/powerpoint/2010/main" val="2990671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8A29D2-21F3-42A8-9718-EC94A50A8BE8}"/>
              </a:ext>
            </a:extLst>
          </p:cNvPr>
          <p:cNvSpPr/>
          <p:nvPr/>
        </p:nvSpPr>
        <p:spPr>
          <a:xfrm>
            <a:off x="0" y="1036038"/>
            <a:ext cx="12192000" cy="190500"/>
          </a:xfrm>
          <a:prstGeom prst="rect">
            <a:avLst/>
          </a:prstGeom>
          <a:solidFill>
            <a:srgbClr val="F566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5A1F91E-34A9-40B4-B553-40D2E6F23CBB}"/>
              </a:ext>
            </a:extLst>
          </p:cNvPr>
          <p:cNvSpPr/>
          <p:nvPr/>
        </p:nvSpPr>
        <p:spPr>
          <a:xfrm>
            <a:off x="-1" y="-95250"/>
            <a:ext cx="12192000" cy="113128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FE320B6-05FA-4480-A385-5BCC5CD9449F}"/>
              </a:ext>
            </a:extLst>
          </p:cNvPr>
          <p:cNvSpPr txBox="1"/>
          <p:nvPr/>
        </p:nvSpPr>
        <p:spPr>
          <a:xfrm>
            <a:off x="1056697" y="198789"/>
            <a:ext cx="9216191" cy="584775"/>
          </a:xfrm>
          <a:prstGeom prst="rect">
            <a:avLst/>
          </a:prstGeom>
          <a:noFill/>
        </p:spPr>
        <p:txBody>
          <a:bodyPr wrap="square" rtlCol="0">
            <a:spAutoFit/>
          </a:bodyPr>
          <a:lstStyle/>
          <a:p>
            <a:r>
              <a:rPr lang="en-US" sz="3200" b="1">
                <a:latin typeface="Verdana" panose="020B0604030504040204" pitchFamily="34" charset="0"/>
                <a:ea typeface="Verdana" panose="020B0604030504040204" pitchFamily="34" charset="0"/>
                <a:cs typeface="Verdana" panose="020B0604030504040204" pitchFamily="34" charset="0"/>
              </a:rPr>
              <a:t>Training and Deeper Dives</a:t>
            </a:r>
          </a:p>
        </p:txBody>
      </p:sp>
      <p:sp>
        <p:nvSpPr>
          <p:cNvPr id="12" name="object 6">
            <a:extLst>
              <a:ext uri="{FF2B5EF4-FFF2-40B4-BE49-F238E27FC236}">
                <a16:creationId xmlns:a16="http://schemas.microsoft.com/office/drawing/2014/main" id="{B5E275C4-D34B-4EE2-BA0B-FFC7F3ABC51C}"/>
              </a:ext>
            </a:extLst>
          </p:cNvPr>
          <p:cNvSpPr txBox="1"/>
          <p:nvPr/>
        </p:nvSpPr>
        <p:spPr>
          <a:xfrm>
            <a:off x="665018" y="1615254"/>
            <a:ext cx="8929145" cy="4499052"/>
          </a:xfrm>
          <a:prstGeom prst="rect">
            <a:avLst/>
          </a:prstGeom>
          <a:noFill/>
        </p:spPr>
        <p:txBody>
          <a:bodyPr vert="horz" wrap="square" lIns="0" tIns="12700" rIns="0" bIns="0" rtlCol="0">
            <a:spAutoFit/>
          </a:bodyPr>
          <a:lstStyle/>
          <a:p>
            <a:pPr marL="12700" marR="15875">
              <a:lnSpc>
                <a:spcPct val="107000"/>
              </a:lnSpc>
              <a:spcBef>
                <a:spcPts val="100"/>
              </a:spcBef>
            </a:pPr>
            <a:r>
              <a:rPr lang="en-US" b="1">
                <a:solidFill>
                  <a:schemeClr val="bg1"/>
                </a:solidFill>
                <a:latin typeface="Verdana" panose="020B0604030504040204" pitchFamily="34" charset="0"/>
                <a:ea typeface="Verdana" panose="020B0604030504040204" pitchFamily="34" charset="0"/>
                <a:cs typeface="Verdana" panose="020B0604030504040204" pitchFamily="34" charset="0"/>
              </a:rPr>
              <a:t>Steps:  1) data entry      2) workflow</a:t>
            </a:r>
          </a:p>
          <a:p>
            <a:pPr marL="12700" marR="15875">
              <a:lnSpc>
                <a:spcPct val="107000"/>
              </a:lnSpc>
              <a:spcBef>
                <a:spcPts val="100"/>
              </a:spcBef>
            </a:pPr>
            <a:endParaRPr lang="en-US" b="1">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2700" marR="15875">
              <a:lnSpc>
                <a:spcPct val="107000"/>
              </a:lnSpc>
              <a:spcBef>
                <a:spcPts val="100"/>
              </a:spcBef>
            </a:pPr>
            <a:r>
              <a:rPr b="1">
                <a:solidFill>
                  <a:schemeClr val="bg1"/>
                </a:solidFill>
                <a:latin typeface="Verdana" panose="020B0604030504040204" pitchFamily="34" charset="0"/>
                <a:ea typeface="Verdana" panose="020B0604030504040204" pitchFamily="34" charset="0"/>
                <a:cs typeface="Verdana" panose="020B0604030504040204" pitchFamily="34" charset="0"/>
              </a:rPr>
              <a:t>Knowledge Center</a:t>
            </a:r>
            <a:r>
              <a:rPr>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solidFill>
                  <a:schemeClr val="bg1"/>
                </a:solidFill>
                <a:latin typeface="Verdana" panose="020B0604030504040204" pitchFamily="34" charset="0"/>
                <a:ea typeface="Verdana" panose="020B0604030504040204" pitchFamily="34" charset="0"/>
                <a:cs typeface="Verdana" panose="020B0604030504040204" pitchFamily="34" charset="0"/>
              </a:rPr>
              <a:t> </a:t>
            </a:r>
          </a:p>
          <a:p>
            <a:pPr marL="12700" marR="15875">
              <a:lnSpc>
                <a:spcPct val="107000"/>
              </a:lnSpc>
              <a:spcBef>
                <a:spcPts val="100"/>
              </a:spcBef>
            </a:pPr>
            <a:r>
              <a:rPr lang="en-US">
                <a:solidFill>
                  <a:schemeClr val="bg1"/>
                </a:solidFill>
                <a:latin typeface="Verdana" panose="020B0604030504040204" pitchFamily="34" charset="0"/>
                <a:ea typeface="Verdana" panose="020B0604030504040204" pitchFamily="34" charset="0"/>
                <a:cs typeface="Verdana" panose="020B0604030504040204" pitchFamily="34" charset="0"/>
              </a:rPr>
              <a:t>W</a:t>
            </a:r>
            <a:r>
              <a:rPr>
                <a:solidFill>
                  <a:schemeClr val="bg1"/>
                </a:solidFill>
                <a:latin typeface="Verdana" panose="020B0604030504040204" pitchFamily="34" charset="0"/>
                <a:ea typeface="Verdana" panose="020B0604030504040204" pitchFamily="34" charset="0"/>
                <a:cs typeface="Verdana" panose="020B0604030504040204" pitchFamily="34" charset="0"/>
              </a:rPr>
              <a:t>ebsite </a:t>
            </a:r>
            <a:r>
              <a:rPr lang="en-US">
                <a:solidFill>
                  <a:schemeClr val="bg1"/>
                </a:solidFill>
                <a:latin typeface="Verdana" panose="020B0604030504040204" pitchFamily="34" charset="0"/>
                <a:ea typeface="Verdana" panose="020B0604030504040204" pitchFamily="34" charset="0"/>
                <a:cs typeface="Verdana" panose="020B0604030504040204" pitchFamily="34" charset="0"/>
              </a:rPr>
              <a:t>up now, and will be updated regularly</a:t>
            </a:r>
          </a:p>
          <a:p>
            <a:pPr marL="12700" marR="15875">
              <a:lnSpc>
                <a:spcPct val="107000"/>
              </a:lnSpc>
              <a:spcBef>
                <a:spcPts val="100"/>
              </a:spcBef>
            </a:pPr>
            <a:r>
              <a:rPr lang="en-US">
                <a:solidFill>
                  <a:schemeClr val="bg1"/>
                </a:solidFill>
                <a:latin typeface="Verdana" panose="020B0604030504040204" pitchFamily="34" charset="0"/>
                <a:ea typeface="Verdana" panose="020B0604030504040204" pitchFamily="34" charset="0"/>
                <a:cs typeface="Verdana" panose="020B0604030504040204" pitchFamily="34" charset="0"/>
              </a:rPr>
              <a:t>FAQs</a:t>
            </a:r>
          </a:p>
          <a:p>
            <a:pPr marL="12700" marR="15875">
              <a:lnSpc>
                <a:spcPct val="107000"/>
              </a:lnSpc>
              <a:spcBef>
                <a:spcPts val="100"/>
              </a:spcBef>
            </a:pPr>
            <a:r>
              <a:rPr lang="en-US">
                <a:solidFill>
                  <a:schemeClr val="bg1"/>
                </a:solidFill>
                <a:latin typeface="Verdana" panose="020B0604030504040204" pitchFamily="34" charset="0"/>
                <a:ea typeface="Verdana" panose="020B0604030504040204" pitchFamily="34" charset="0"/>
                <a:cs typeface="Verdana" panose="020B0604030504040204" pitchFamily="34" charset="0"/>
              </a:rPr>
              <a:t>Login link in Overview tab: </a:t>
            </a:r>
            <a:r>
              <a:rPr lang="en-US" b="1">
                <a:solidFill>
                  <a:srgbClr val="F56600"/>
                </a:solidFill>
                <a:latin typeface="Verdana" panose="020B0604030504040204" pitchFamily="34" charset="0"/>
                <a:ea typeface="Verdana" panose="020B0604030504040204" pitchFamily="34" charset="0"/>
                <a:cs typeface="Verdana" panose="020B0604030504040204" pitchFamily="34" charset="0"/>
              </a:rPr>
              <a:t>clemson.edu/provost/digital-measures</a:t>
            </a:r>
          </a:p>
          <a:p>
            <a:pPr marL="12700" marR="15875">
              <a:lnSpc>
                <a:spcPct val="107000"/>
              </a:lnSpc>
              <a:spcBef>
                <a:spcPts val="100"/>
              </a:spcBef>
            </a:pPr>
            <a:endParaRPr>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2700" marR="349250">
              <a:lnSpc>
                <a:spcPct val="107000"/>
              </a:lnSpc>
            </a:pPr>
            <a:r>
              <a:rPr b="1">
                <a:solidFill>
                  <a:schemeClr val="bg1"/>
                </a:solidFill>
                <a:latin typeface="Verdana" panose="020B0604030504040204" pitchFamily="34" charset="0"/>
                <a:ea typeface="Verdana" panose="020B0604030504040204" pitchFamily="34" charset="0"/>
                <a:cs typeface="Verdana" panose="020B0604030504040204" pitchFamily="34" charset="0"/>
              </a:rPr>
              <a:t>Online training 1</a:t>
            </a:r>
            <a:r>
              <a:rPr>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solidFill>
                  <a:schemeClr val="bg1"/>
                </a:solidFill>
                <a:latin typeface="Verdana" panose="020B0604030504040204" pitchFamily="34" charset="0"/>
                <a:ea typeface="Verdana" panose="020B0604030504040204" pitchFamily="34" charset="0"/>
                <a:cs typeface="Verdana" panose="020B0604030504040204" pitchFamily="34" charset="0"/>
              </a:rPr>
              <a:t> Data entry </a:t>
            </a:r>
          </a:p>
          <a:p>
            <a:pPr marL="12700" marR="349250">
              <a:lnSpc>
                <a:spcPct val="107000"/>
              </a:lnSpc>
            </a:pPr>
            <a:r>
              <a:rPr lang="en-US">
                <a:solidFill>
                  <a:schemeClr val="bg1"/>
                </a:solidFill>
                <a:latin typeface="Verdana" panose="020B0604030504040204" pitchFamily="34" charset="0"/>
                <a:ea typeface="Verdana" panose="020B0604030504040204" pitchFamily="34" charset="0"/>
                <a:cs typeface="Verdana" panose="020B0604030504040204" pitchFamily="34" charset="0"/>
              </a:rPr>
              <a:t>F</a:t>
            </a:r>
            <a:r>
              <a:rPr>
                <a:solidFill>
                  <a:schemeClr val="bg1"/>
                </a:solidFill>
                <a:latin typeface="Verdana" panose="020B0604030504040204" pitchFamily="34" charset="0"/>
                <a:ea typeface="Verdana" panose="020B0604030504040204" pitchFamily="34" charset="0"/>
                <a:cs typeface="Verdana" panose="020B0604030504040204" pitchFamily="34" charset="0"/>
              </a:rPr>
              <a:t>aculty training </a:t>
            </a:r>
            <a:r>
              <a:rPr lang="en-US">
                <a:solidFill>
                  <a:schemeClr val="bg1"/>
                </a:solidFill>
                <a:latin typeface="Verdana" panose="020B0604030504040204" pitchFamily="34" charset="0"/>
                <a:ea typeface="Verdana" panose="020B0604030504040204" pitchFamily="34" charset="0"/>
                <a:cs typeface="Verdana" panose="020B0604030504040204" pitchFamily="34" charset="0"/>
              </a:rPr>
              <a:t>spring</a:t>
            </a:r>
            <a:r>
              <a:rPr>
                <a:solidFill>
                  <a:schemeClr val="bg1"/>
                </a:solidFill>
                <a:latin typeface="Verdana" panose="020B0604030504040204" pitchFamily="34" charset="0"/>
                <a:ea typeface="Verdana" panose="020B0604030504040204" pitchFamily="34" charset="0"/>
                <a:cs typeface="Verdana" panose="020B0604030504040204" pitchFamily="34" charset="0"/>
              </a:rPr>
              <a:t> 2020</a:t>
            </a:r>
            <a:r>
              <a:rPr lang="en-US">
                <a:solidFill>
                  <a:schemeClr val="bg1"/>
                </a:solidFill>
                <a:latin typeface="Verdana" panose="020B0604030504040204" pitchFamily="34" charset="0"/>
                <a:ea typeface="Verdana" panose="020B0604030504040204" pitchFamily="34" charset="0"/>
                <a:cs typeface="Verdana" panose="020B0604030504040204" pitchFamily="34" charset="0"/>
              </a:rPr>
              <a:t> (March+)</a:t>
            </a:r>
          </a:p>
          <a:p>
            <a:pPr marL="12700" marR="349250">
              <a:lnSpc>
                <a:spcPct val="107000"/>
              </a:lnSpc>
            </a:pPr>
            <a:endParaRPr>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2700" marR="5080">
              <a:lnSpc>
                <a:spcPts val="2830"/>
              </a:lnSpc>
              <a:spcBef>
                <a:spcPts val="120"/>
              </a:spcBef>
            </a:pPr>
            <a:r>
              <a:rPr b="1">
                <a:solidFill>
                  <a:schemeClr val="bg1"/>
                </a:solidFill>
                <a:latin typeface="Verdana" panose="020B0604030504040204" pitchFamily="34" charset="0"/>
                <a:ea typeface="Verdana" panose="020B0604030504040204" pitchFamily="34" charset="0"/>
                <a:cs typeface="Verdana" panose="020B0604030504040204" pitchFamily="34" charset="0"/>
              </a:rPr>
              <a:t>Online training 2</a:t>
            </a:r>
            <a:r>
              <a:rPr>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solidFill>
                  <a:schemeClr val="bg1"/>
                </a:solidFill>
                <a:latin typeface="Verdana" panose="020B0604030504040204" pitchFamily="34" charset="0"/>
                <a:ea typeface="Verdana" panose="020B0604030504040204" pitchFamily="34" charset="0"/>
                <a:cs typeface="Verdana" panose="020B0604030504040204" pitchFamily="34" charset="0"/>
              </a:rPr>
              <a:t> Data entry and Workflow</a:t>
            </a:r>
          </a:p>
          <a:p>
            <a:pPr marL="12700" marR="5080">
              <a:lnSpc>
                <a:spcPts val="2830"/>
              </a:lnSpc>
              <a:spcBef>
                <a:spcPts val="120"/>
              </a:spcBef>
            </a:pPr>
            <a:r>
              <a:rPr lang="en-US">
                <a:solidFill>
                  <a:schemeClr val="bg1"/>
                </a:solidFill>
                <a:latin typeface="Verdana" panose="020B0604030504040204" pitchFamily="34" charset="0"/>
                <a:ea typeface="Verdana" panose="020B0604030504040204" pitchFamily="34" charset="0"/>
                <a:cs typeface="Verdana" panose="020B0604030504040204" pitchFamily="34" charset="0"/>
              </a:rPr>
              <a:t>Additional </a:t>
            </a:r>
            <a:r>
              <a:rPr>
                <a:solidFill>
                  <a:schemeClr val="bg1"/>
                </a:solidFill>
                <a:latin typeface="Verdana" panose="020B0604030504040204" pitchFamily="34" charset="0"/>
                <a:ea typeface="Verdana" panose="020B0604030504040204" pitchFamily="34" charset="0"/>
                <a:cs typeface="Verdana" panose="020B0604030504040204" pitchFamily="34" charset="0"/>
              </a:rPr>
              <a:t>high-level </a:t>
            </a:r>
            <a:r>
              <a:rPr lang="en-US" b="1">
                <a:solidFill>
                  <a:schemeClr val="bg1"/>
                </a:solidFill>
                <a:latin typeface="Verdana" panose="020B0604030504040204" pitchFamily="34" charset="0"/>
                <a:ea typeface="Verdana" panose="020B0604030504040204" pitchFamily="34" charset="0"/>
                <a:cs typeface="Verdana" panose="020B0604030504040204" pitchFamily="34" charset="0"/>
              </a:rPr>
              <a:t>Expert User </a:t>
            </a:r>
            <a:r>
              <a:rPr lang="en-US">
                <a:solidFill>
                  <a:schemeClr val="bg1"/>
                </a:solidFill>
                <a:latin typeface="Verdana" panose="020B0604030504040204" pitchFamily="34" charset="0"/>
                <a:ea typeface="Verdana" panose="020B0604030504040204" pitchFamily="34" charset="0"/>
                <a:cs typeface="Verdana" panose="020B0604030504040204" pitchFamily="34" charset="0"/>
              </a:rPr>
              <a:t>training </a:t>
            </a:r>
          </a:p>
          <a:p>
            <a:pPr marL="12700" marR="5080">
              <a:lnSpc>
                <a:spcPts val="2830"/>
              </a:lnSpc>
              <a:spcBef>
                <a:spcPts val="120"/>
              </a:spcBef>
            </a:pPr>
            <a:r>
              <a:rPr lang="en-US">
                <a:solidFill>
                  <a:schemeClr val="bg1"/>
                </a:solidFill>
                <a:latin typeface="Verdana" panose="020B0604030504040204" pitchFamily="34" charset="0"/>
                <a:ea typeface="Verdana" panose="020B0604030504040204" pitchFamily="34" charset="0"/>
                <a:cs typeface="Verdana" panose="020B0604030504040204" pitchFamily="34" charset="0"/>
              </a:rPr>
              <a:t>Late spring 2020, s</a:t>
            </a:r>
            <a:r>
              <a:rPr>
                <a:solidFill>
                  <a:schemeClr val="bg1"/>
                </a:solidFill>
                <a:latin typeface="Verdana" panose="020B0604030504040204" pitchFamily="34" charset="0"/>
                <a:ea typeface="Verdana" panose="020B0604030504040204" pitchFamily="34" charset="0"/>
                <a:cs typeface="Verdana" panose="020B0604030504040204" pitchFamily="34" charset="0"/>
              </a:rPr>
              <a:t>ummer 2020</a:t>
            </a:r>
            <a:r>
              <a:rPr lang="en-US">
                <a:solidFill>
                  <a:schemeClr val="bg1"/>
                </a:solidFill>
                <a:latin typeface="Verdana" panose="020B0604030504040204" pitchFamily="34" charset="0"/>
                <a:ea typeface="Verdana" panose="020B0604030504040204" pitchFamily="34" charset="0"/>
                <a:cs typeface="Verdana" panose="020B0604030504040204" pitchFamily="34" charset="0"/>
              </a:rPr>
              <a:t>*, fall 2020</a:t>
            </a:r>
          </a:p>
          <a:p>
            <a:pPr marL="12700" marR="5080">
              <a:lnSpc>
                <a:spcPts val="2830"/>
              </a:lnSpc>
              <a:spcBef>
                <a:spcPts val="120"/>
              </a:spcBef>
            </a:pPr>
            <a:r>
              <a:rPr lang="en-US" i="1">
                <a:solidFill>
                  <a:schemeClr val="bg1"/>
                </a:solidFill>
                <a:latin typeface="Verdana" panose="020B0604030504040204" pitchFamily="34" charset="0"/>
                <a:ea typeface="Verdana" panose="020B0604030504040204" pitchFamily="34" charset="0"/>
                <a:cs typeface="Verdana" panose="020B0604030504040204" pitchFamily="34" charset="0"/>
              </a:rPr>
              <a:t>*admin faculty, staff, other Expert Users if available</a:t>
            </a:r>
          </a:p>
        </p:txBody>
      </p:sp>
      <p:sp>
        <p:nvSpPr>
          <p:cNvPr id="4" name="Slide Number Placeholder 3">
            <a:extLst>
              <a:ext uri="{FF2B5EF4-FFF2-40B4-BE49-F238E27FC236}">
                <a16:creationId xmlns:a16="http://schemas.microsoft.com/office/drawing/2014/main" id="{23A662A5-9BE8-4C4C-9AAD-F0CA3702DD11}"/>
              </a:ext>
            </a:extLst>
          </p:cNvPr>
          <p:cNvSpPr>
            <a:spLocks noGrp="1"/>
          </p:cNvSpPr>
          <p:nvPr>
            <p:ph type="sldNum" sz="quarter" idx="12"/>
          </p:nvPr>
        </p:nvSpPr>
        <p:spPr/>
        <p:txBody>
          <a:bodyPr/>
          <a:lstStyle/>
          <a:p>
            <a:fld id="{C728CDA3-23BE-4719-BD1A-D8F05D5A0011}" type="slidenum">
              <a:rPr lang="en-US" smtClean="0"/>
              <a:t>12</a:t>
            </a:fld>
            <a:endParaRPr lang="en-US"/>
          </a:p>
        </p:txBody>
      </p:sp>
      <p:pic>
        <p:nvPicPr>
          <p:cNvPr id="11" name="Picture 10" descr="A picture containing food, flower, fruit&#10;&#10;Description automatically generated">
            <a:extLst>
              <a:ext uri="{FF2B5EF4-FFF2-40B4-BE49-F238E27FC236}">
                <a16:creationId xmlns:a16="http://schemas.microsoft.com/office/drawing/2014/main" id="{AC5CF4DB-0B26-2E4E-950C-364F3F3B1D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693" y="146870"/>
            <a:ext cx="733310" cy="718190"/>
          </a:xfrm>
          <a:prstGeom prst="rect">
            <a:avLst/>
          </a:prstGeom>
        </p:spPr>
      </p:pic>
    </p:spTree>
    <p:extLst>
      <p:ext uri="{BB962C8B-B14F-4D97-AF65-F5344CB8AC3E}">
        <p14:creationId xmlns:p14="http://schemas.microsoft.com/office/powerpoint/2010/main" val="3519388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8A29D2-21F3-42A8-9718-EC94A50A8BE8}"/>
              </a:ext>
            </a:extLst>
          </p:cNvPr>
          <p:cNvSpPr/>
          <p:nvPr/>
        </p:nvSpPr>
        <p:spPr>
          <a:xfrm>
            <a:off x="0" y="1036038"/>
            <a:ext cx="12192000" cy="190500"/>
          </a:xfrm>
          <a:prstGeom prst="rect">
            <a:avLst/>
          </a:prstGeom>
          <a:solidFill>
            <a:srgbClr val="F566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5A1F91E-34A9-40B4-B553-40D2E6F23CBB}"/>
              </a:ext>
            </a:extLst>
          </p:cNvPr>
          <p:cNvSpPr/>
          <p:nvPr/>
        </p:nvSpPr>
        <p:spPr>
          <a:xfrm>
            <a:off x="-1" y="-95250"/>
            <a:ext cx="12192000" cy="113128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FE320B6-05FA-4480-A385-5BCC5CD9449F}"/>
              </a:ext>
            </a:extLst>
          </p:cNvPr>
          <p:cNvSpPr txBox="1"/>
          <p:nvPr/>
        </p:nvSpPr>
        <p:spPr>
          <a:xfrm>
            <a:off x="895003" y="28911"/>
            <a:ext cx="10620375" cy="954107"/>
          </a:xfrm>
          <a:prstGeom prst="rect">
            <a:avLst/>
          </a:prstGeom>
          <a:noFill/>
        </p:spPr>
        <p:txBody>
          <a:bodyPr wrap="square" rtlCol="0">
            <a:spAutoFit/>
          </a:bodyPr>
          <a:lstStyle/>
          <a:p>
            <a:r>
              <a:rPr lang="en-US" sz="3200" b="1">
                <a:latin typeface="Verdana" panose="020B0604030504040204" pitchFamily="34" charset="0"/>
                <a:ea typeface="Verdana" panose="020B0604030504040204" pitchFamily="34" charset="0"/>
                <a:cs typeface="Verdana" panose="020B0604030504040204" pitchFamily="34" charset="0"/>
              </a:rPr>
              <a:t>Digital Measures Website</a:t>
            </a:r>
          </a:p>
          <a:p>
            <a:r>
              <a:rPr lang="en-US" sz="2400" b="1">
                <a:solidFill>
                  <a:srgbClr val="F56600"/>
                </a:solidFill>
                <a:latin typeface="Verdana" panose="020B0604030504040204" pitchFamily="34" charset="0"/>
                <a:ea typeface="Verdana" panose="020B0604030504040204" pitchFamily="34" charset="0"/>
                <a:cs typeface="Verdana" panose="020B0604030504040204" pitchFamily="34" charset="0"/>
              </a:rPr>
              <a:t>clemson.edu/provost/digital-measures</a:t>
            </a:r>
          </a:p>
        </p:txBody>
      </p:sp>
      <p:sp>
        <p:nvSpPr>
          <p:cNvPr id="4" name="Slide Number Placeholder 3">
            <a:extLst>
              <a:ext uri="{FF2B5EF4-FFF2-40B4-BE49-F238E27FC236}">
                <a16:creationId xmlns:a16="http://schemas.microsoft.com/office/drawing/2014/main" id="{80AB73B8-EFAF-4FEA-8A47-202551081D3F}"/>
              </a:ext>
            </a:extLst>
          </p:cNvPr>
          <p:cNvSpPr>
            <a:spLocks noGrp="1"/>
          </p:cNvSpPr>
          <p:nvPr>
            <p:ph type="sldNum" sz="quarter" idx="12"/>
          </p:nvPr>
        </p:nvSpPr>
        <p:spPr/>
        <p:txBody>
          <a:bodyPr/>
          <a:lstStyle/>
          <a:p>
            <a:fld id="{C728CDA3-23BE-4719-BD1A-D8F05D5A0011}" type="slidenum">
              <a:rPr lang="en-US" smtClean="0"/>
              <a:t>13</a:t>
            </a:fld>
            <a:endParaRPr lang="en-US"/>
          </a:p>
        </p:txBody>
      </p:sp>
      <p:pic>
        <p:nvPicPr>
          <p:cNvPr id="12" name="Picture 11" descr="A picture containing food, flower, fruit&#10;&#10;Description automatically generated">
            <a:extLst>
              <a:ext uri="{FF2B5EF4-FFF2-40B4-BE49-F238E27FC236}">
                <a16:creationId xmlns:a16="http://schemas.microsoft.com/office/drawing/2014/main" id="{027EEF32-7CD7-6E47-BC51-B9680E07C3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693" y="146870"/>
            <a:ext cx="733310" cy="718190"/>
          </a:xfrm>
          <a:prstGeom prst="rect">
            <a:avLst/>
          </a:prstGeom>
        </p:spPr>
      </p:pic>
      <p:pic>
        <p:nvPicPr>
          <p:cNvPr id="3" name="Picture 2">
            <a:extLst>
              <a:ext uri="{FF2B5EF4-FFF2-40B4-BE49-F238E27FC236}">
                <a16:creationId xmlns:a16="http://schemas.microsoft.com/office/drawing/2014/main" id="{05DBBC0D-0980-4AD4-8452-193859A6F6E5}"/>
              </a:ext>
            </a:extLst>
          </p:cNvPr>
          <p:cNvPicPr>
            <a:picLocks noChangeAspect="1"/>
          </p:cNvPicPr>
          <p:nvPr/>
        </p:nvPicPr>
        <p:blipFill rotWithShape="1">
          <a:blip r:embed="rId3"/>
          <a:srcRect l="25328" t="3113" r="40806" b="18233"/>
          <a:stretch/>
        </p:blipFill>
        <p:spPr>
          <a:xfrm>
            <a:off x="3237328" y="1260525"/>
            <a:ext cx="5717343" cy="5558648"/>
          </a:xfrm>
          <a:prstGeom prst="rect">
            <a:avLst/>
          </a:prstGeom>
        </p:spPr>
      </p:pic>
      <p:sp>
        <p:nvSpPr>
          <p:cNvPr id="2" name="Speech Bubble: Rectangle with Corners Rounded 1">
            <a:extLst>
              <a:ext uri="{FF2B5EF4-FFF2-40B4-BE49-F238E27FC236}">
                <a16:creationId xmlns:a16="http://schemas.microsoft.com/office/drawing/2014/main" id="{159E609D-F74C-46A2-8729-FB35D6CBED57}"/>
              </a:ext>
            </a:extLst>
          </p:cNvPr>
          <p:cNvSpPr/>
          <p:nvPr/>
        </p:nvSpPr>
        <p:spPr>
          <a:xfrm>
            <a:off x="1243711" y="4721788"/>
            <a:ext cx="1204067" cy="1024863"/>
          </a:xfrm>
          <a:prstGeom prst="wedgeRoundRectCallout">
            <a:avLst>
              <a:gd name="adj1" fmla="val 204864"/>
              <a:gd name="adj2" fmla="val 114613"/>
              <a:gd name="adj3" fmla="val 16667"/>
            </a:avLst>
          </a:prstGeom>
          <a:solidFill>
            <a:srgbClr val="F5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Login Link Here</a:t>
            </a:r>
          </a:p>
        </p:txBody>
      </p:sp>
    </p:spTree>
    <p:extLst>
      <p:ext uri="{BB962C8B-B14F-4D97-AF65-F5344CB8AC3E}">
        <p14:creationId xmlns:p14="http://schemas.microsoft.com/office/powerpoint/2010/main" val="3727882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8A29D2-21F3-42A8-9718-EC94A50A8BE8}"/>
              </a:ext>
            </a:extLst>
          </p:cNvPr>
          <p:cNvSpPr/>
          <p:nvPr/>
        </p:nvSpPr>
        <p:spPr>
          <a:xfrm>
            <a:off x="0" y="1036038"/>
            <a:ext cx="12192000" cy="190500"/>
          </a:xfrm>
          <a:prstGeom prst="rect">
            <a:avLst/>
          </a:prstGeom>
          <a:solidFill>
            <a:srgbClr val="F566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66733"/>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5A1F91E-34A9-40B4-B553-40D2E6F23CBB}"/>
              </a:ext>
            </a:extLst>
          </p:cNvPr>
          <p:cNvSpPr/>
          <p:nvPr/>
        </p:nvSpPr>
        <p:spPr>
          <a:xfrm>
            <a:off x="-1" y="-95250"/>
            <a:ext cx="12192000" cy="113128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b="1"/>
              <a:t>Training and deeper dives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FE320B6-05FA-4480-A385-5BCC5CD9449F}"/>
              </a:ext>
            </a:extLst>
          </p:cNvPr>
          <p:cNvSpPr txBox="1"/>
          <p:nvPr/>
        </p:nvSpPr>
        <p:spPr>
          <a:xfrm>
            <a:off x="1242680" y="1707113"/>
            <a:ext cx="9276347" cy="3341620"/>
          </a:xfrm>
          <a:prstGeom prst="rect">
            <a:avLst/>
          </a:prstGeom>
          <a:noFill/>
        </p:spPr>
        <p:txBody>
          <a:bodyPr wrap="square" rtlCol="0">
            <a:spAutoFit/>
          </a:bodyPr>
          <a:lstStyle/>
          <a:p>
            <a:pPr marL="685800" indent="-685800">
              <a:lnSpc>
                <a:spcPct val="150000"/>
              </a:lnSpc>
              <a:buFont typeface="Arial" panose="020B0604020202020204" pitchFamily="34" charset="0"/>
              <a:buChar char="•"/>
            </a:pPr>
            <a:r>
              <a:rPr lang="en-US" sz="2400">
                <a:solidFill>
                  <a:schemeClr val="bg1"/>
                </a:solidFill>
                <a:latin typeface="Verdana" panose="020B0604030504040204" pitchFamily="34" charset="0"/>
                <a:ea typeface="Verdana" panose="020B0604030504040204" pitchFamily="34" charset="0"/>
                <a:cs typeface="Verdana" panose="020B0604030504040204" pitchFamily="34" charset="0"/>
              </a:rPr>
              <a:t>Personal and Contact Info</a:t>
            </a:r>
          </a:p>
          <a:p>
            <a:pPr marL="685800" indent="-685800">
              <a:lnSpc>
                <a:spcPct val="150000"/>
              </a:lnSpc>
              <a:buFont typeface="Arial" panose="020B0604020202020204" pitchFamily="34" charset="0"/>
              <a:buChar char="•"/>
            </a:pPr>
            <a:r>
              <a:rPr lang="en-US" sz="2400">
                <a:solidFill>
                  <a:schemeClr val="bg1"/>
                </a:solidFill>
                <a:latin typeface="Verdana" panose="020B0604030504040204" pitchFamily="34" charset="0"/>
                <a:ea typeface="Verdana" panose="020B0604030504040204" pitchFamily="34" charset="0"/>
                <a:cs typeface="Verdana" panose="020B0604030504040204" pitchFamily="34" charset="0"/>
              </a:rPr>
              <a:t>Biography and Expertise</a:t>
            </a:r>
          </a:p>
          <a:p>
            <a:pPr marL="685800" indent="-685800">
              <a:lnSpc>
                <a:spcPct val="150000"/>
              </a:lnSpc>
              <a:buFont typeface="Arial" panose="020B0604020202020204" pitchFamily="34" charset="0"/>
              <a:buChar char="•"/>
            </a:pPr>
            <a:r>
              <a:rPr lang="en-US" sz="2400">
                <a:solidFill>
                  <a:schemeClr val="bg1"/>
                </a:solidFill>
                <a:latin typeface="Verdana" panose="020B0604030504040204" pitchFamily="34" charset="0"/>
                <a:ea typeface="Verdana" panose="020B0604030504040204" pitchFamily="34" charset="0"/>
                <a:cs typeface="Verdana" panose="020B0604030504040204" pitchFamily="34" charset="0"/>
              </a:rPr>
              <a:t>Graduate/Post-Graduate Training</a:t>
            </a:r>
          </a:p>
          <a:p>
            <a:pPr marL="685800" indent="-685800">
              <a:lnSpc>
                <a:spcPct val="150000"/>
              </a:lnSpc>
              <a:buFont typeface="Arial" panose="020B0604020202020204" pitchFamily="34" charset="0"/>
              <a:buChar char="•"/>
            </a:pPr>
            <a:r>
              <a:rPr lang="en-US" sz="2400">
                <a:solidFill>
                  <a:schemeClr val="bg1"/>
                </a:solidFill>
                <a:latin typeface="Verdana" panose="020B0604030504040204" pitchFamily="34" charset="0"/>
                <a:ea typeface="Verdana" panose="020B0604030504040204" pitchFamily="34" charset="0"/>
                <a:cs typeface="Verdana" panose="020B0604030504040204" pitchFamily="34" charset="0"/>
              </a:rPr>
              <a:t>Licensure and Certifications</a:t>
            </a:r>
          </a:p>
          <a:p>
            <a:pPr marL="685800" indent="-685800">
              <a:lnSpc>
                <a:spcPct val="150000"/>
              </a:lnSpc>
              <a:buFont typeface="Arial" panose="020B0604020202020204" pitchFamily="34" charset="0"/>
              <a:buChar char="•"/>
            </a:pPr>
            <a:r>
              <a:rPr lang="en-US" sz="2400">
                <a:solidFill>
                  <a:schemeClr val="bg1"/>
                </a:solidFill>
                <a:latin typeface="Verdana" panose="020B0604030504040204" pitchFamily="34" charset="0"/>
                <a:ea typeface="Verdana" panose="020B0604030504040204" pitchFamily="34" charset="0"/>
                <a:cs typeface="Verdana" panose="020B0604030504040204" pitchFamily="34" charset="0"/>
              </a:rPr>
              <a:t>Awards and Honors</a:t>
            </a:r>
          </a:p>
          <a:p>
            <a:pPr marL="685800" indent="-685800">
              <a:lnSpc>
                <a:spcPct val="150000"/>
              </a:lnSpc>
              <a:buFont typeface="Arial" panose="020B0604020202020204" pitchFamily="34" charset="0"/>
              <a:buChar char="•"/>
            </a:pPr>
            <a:r>
              <a:rPr lang="en-US" sz="2400">
                <a:solidFill>
                  <a:schemeClr val="bg1"/>
                </a:solidFill>
                <a:latin typeface="Verdana" panose="020B0604030504040204" pitchFamily="34" charset="0"/>
                <a:ea typeface="Verdana" panose="020B0604030504040204" pitchFamily="34" charset="0"/>
                <a:cs typeface="Verdana" panose="020B0604030504040204" pitchFamily="34" charset="0"/>
              </a:rPr>
              <a:t>Media Appearances and Interviews</a:t>
            </a:r>
          </a:p>
        </p:txBody>
      </p:sp>
      <p:sp>
        <p:nvSpPr>
          <p:cNvPr id="2" name="Rectangle 1"/>
          <p:cNvSpPr/>
          <p:nvPr/>
        </p:nvSpPr>
        <p:spPr>
          <a:xfrm>
            <a:off x="1056697" y="202171"/>
            <a:ext cx="10442814" cy="584775"/>
          </a:xfrm>
          <a:prstGeom prst="rect">
            <a:avLst/>
          </a:prstGeom>
        </p:spPr>
        <p:txBody>
          <a:bodyPr wrap="square">
            <a:spAutoFit/>
          </a:bodyPr>
          <a:lstStyle/>
          <a:p>
            <a:r>
              <a:rPr lang="en-US" sz="3200" b="1">
                <a:latin typeface="Verdana" panose="020B0604030504040204" pitchFamily="34" charset="0"/>
                <a:ea typeface="Verdana" panose="020B0604030504040204" pitchFamily="34" charset="0"/>
                <a:cs typeface="Verdana" panose="020B0604030504040204" pitchFamily="34" charset="0"/>
              </a:rPr>
              <a:t>Sections to Explore/Modify - GENERAL</a:t>
            </a:r>
          </a:p>
        </p:txBody>
      </p:sp>
      <p:sp>
        <p:nvSpPr>
          <p:cNvPr id="4" name="Slide Number Placeholder 3">
            <a:extLst>
              <a:ext uri="{FF2B5EF4-FFF2-40B4-BE49-F238E27FC236}">
                <a16:creationId xmlns:a16="http://schemas.microsoft.com/office/drawing/2014/main" id="{D670DFDE-20EB-45A8-A317-BBAFDC9896F5}"/>
              </a:ext>
            </a:extLst>
          </p:cNvPr>
          <p:cNvSpPr>
            <a:spLocks noGrp="1"/>
          </p:cNvSpPr>
          <p:nvPr>
            <p:ph type="sldNum" sz="quarter" idx="12"/>
          </p:nvPr>
        </p:nvSpPr>
        <p:spPr/>
        <p:txBody>
          <a:bodyPr/>
          <a:lstStyle/>
          <a:p>
            <a:fld id="{C728CDA3-23BE-4719-BD1A-D8F05D5A0011}" type="slidenum">
              <a:rPr lang="en-US" smtClean="0"/>
              <a:t>14</a:t>
            </a:fld>
            <a:endParaRPr lang="en-US"/>
          </a:p>
        </p:txBody>
      </p:sp>
      <p:pic>
        <p:nvPicPr>
          <p:cNvPr id="10" name="Picture 9" descr="A picture containing food, flower, fruit&#10;&#10;Description automatically generated">
            <a:extLst>
              <a:ext uri="{FF2B5EF4-FFF2-40B4-BE49-F238E27FC236}">
                <a16:creationId xmlns:a16="http://schemas.microsoft.com/office/drawing/2014/main" id="{18F10632-B192-854E-A1B0-736278B83B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693" y="146870"/>
            <a:ext cx="733310" cy="718190"/>
          </a:xfrm>
          <a:prstGeom prst="rect">
            <a:avLst/>
          </a:prstGeom>
        </p:spPr>
      </p:pic>
      <p:sp>
        <p:nvSpPr>
          <p:cNvPr id="3" name="TextBox 2">
            <a:extLst>
              <a:ext uri="{FF2B5EF4-FFF2-40B4-BE49-F238E27FC236}">
                <a16:creationId xmlns:a16="http://schemas.microsoft.com/office/drawing/2014/main" id="{C4BA1E4A-8189-4CAA-8A2F-ECF3360C11FB}"/>
              </a:ext>
            </a:extLst>
          </p:cNvPr>
          <p:cNvSpPr txBox="1"/>
          <p:nvPr/>
        </p:nvSpPr>
        <p:spPr>
          <a:xfrm>
            <a:off x="1125415" y="680394"/>
            <a:ext cx="2500236" cy="369332"/>
          </a:xfrm>
          <a:prstGeom prst="rect">
            <a:avLst/>
          </a:prstGeom>
          <a:noFill/>
        </p:spPr>
        <p:txBody>
          <a:bodyPr wrap="none" rtlCol="0">
            <a:spAutoFit/>
          </a:bodyPr>
          <a:lstStyle/>
          <a:p>
            <a:r>
              <a:rPr lang="en-US" dirty="0"/>
              <a:t>Timestamp: 17.Feb.2020</a:t>
            </a:r>
          </a:p>
        </p:txBody>
      </p:sp>
    </p:spTree>
    <p:extLst>
      <p:ext uri="{BB962C8B-B14F-4D97-AF65-F5344CB8AC3E}">
        <p14:creationId xmlns:p14="http://schemas.microsoft.com/office/powerpoint/2010/main" val="1015191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8A29D2-21F3-42A8-9718-EC94A50A8BE8}"/>
              </a:ext>
            </a:extLst>
          </p:cNvPr>
          <p:cNvSpPr/>
          <p:nvPr/>
        </p:nvSpPr>
        <p:spPr>
          <a:xfrm>
            <a:off x="0" y="1036038"/>
            <a:ext cx="12192000" cy="190500"/>
          </a:xfrm>
          <a:prstGeom prst="rect">
            <a:avLst/>
          </a:prstGeom>
          <a:solidFill>
            <a:srgbClr val="F566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66733"/>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5A1F91E-34A9-40B4-B553-40D2E6F23CBB}"/>
              </a:ext>
            </a:extLst>
          </p:cNvPr>
          <p:cNvSpPr/>
          <p:nvPr/>
        </p:nvSpPr>
        <p:spPr>
          <a:xfrm>
            <a:off x="-1" y="-95250"/>
            <a:ext cx="12192000" cy="113128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b="1"/>
              <a:t>Training and deeper dives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FE320B6-05FA-4480-A385-5BCC5CD9449F}"/>
              </a:ext>
            </a:extLst>
          </p:cNvPr>
          <p:cNvSpPr txBox="1"/>
          <p:nvPr/>
        </p:nvSpPr>
        <p:spPr>
          <a:xfrm>
            <a:off x="1242680" y="1707113"/>
            <a:ext cx="9276347" cy="1679627"/>
          </a:xfrm>
          <a:prstGeom prst="rect">
            <a:avLst/>
          </a:prstGeom>
          <a:noFill/>
        </p:spPr>
        <p:txBody>
          <a:bodyPr wrap="square" rtlCol="0">
            <a:spAutoFit/>
          </a:bodyPr>
          <a:lstStyle/>
          <a:p>
            <a:pPr marL="685800" indent="-685800">
              <a:lnSpc>
                <a:spcPct val="150000"/>
              </a:lnSpc>
              <a:buFont typeface="Arial" panose="020B0604020202020204" pitchFamily="34" charset="0"/>
              <a:buChar char="•"/>
            </a:pPr>
            <a:r>
              <a:rPr lang="en-US" sz="2400">
                <a:solidFill>
                  <a:schemeClr val="bg1"/>
                </a:solidFill>
                <a:latin typeface="Verdana" panose="020B0604030504040204" pitchFamily="34" charset="0"/>
                <a:ea typeface="Verdana" panose="020B0604030504040204" pitchFamily="34" charset="0"/>
                <a:cs typeface="Verdana" panose="020B0604030504040204" pitchFamily="34" charset="0"/>
              </a:rPr>
              <a:t>Professional Positions</a:t>
            </a:r>
          </a:p>
          <a:p>
            <a:pPr marL="685800" indent="-685800">
              <a:lnSpc>
                <a:spcPct val="150000"/>
              </a:lnSpc>
              <a:buFont typeface="Arial" panose="020B0604020202020204" pitchFamily="34" charset="0"/>
              <a:buChar char="•"/>
            </a:pPr>
            <a:r>
              <a:rPr lang="en-US" sz="2400">
                <a:solidFill>
                  <a:schemeClr val="bg1"/>
                </a:solidFill>
                <a:latin typeface="Verdana" panose="020B0604030504040204" pitchFamily="34" charset="0"/>
                <a:ea typeface="Verdana" panose="020B0604030504040204" pitchFamily="34" charset="0"/>
                <a:cs typeface="Verdana" panose="020B0604030504040204" pitchFamily="34" charset="0"/>
              </a:rPr>
              <a:t>Consulting</a:t>
            </a:r>
          </a:p>
          <a:p>
            <a:pPr marL="685800" indent="-685800">
              <a:lnSpc>
                <a:spcPct val="150000"/>
              </a:lnSpc>
              <a:buFont typeface="Arial" panose="020B0604020202020204" pitchFamily="34" charset="0"/>
              <a:buChar char="•"/>
            </a:pPr>
            <a:r>
              <a:rPr lang="en-US" sz="2400">
                <a:solidFill>
                  <a:schemeClr val="bg1"/>
                </a:solidFill>
                <a:latin typeface="Verdana" panose="020B0604030504040204" pitchFamily="34" charset="0"/>
                <a:ea typeface="Verdana" panose="020B0604030504040204" pitchFamily="34" charset="0"/>
                <a:cs typeface="Verdana" panose="020B0604030504040204" pitchFamily="34" charset="0"/>
              </a:rPr>
              <a:t>Professional Memberships</a:t>
            </a:r>
          </a:p>
        </p:txBody>
      </p:sp>
      <p:sp>
        <p:nvSpPr>
          <p:cNvPr id="2" name="Rectangle 1"/>
          <p:cNvSpPr/>
          <p:nvPr/>
        </p:nvSpPr>
        <p:spPr>
          <a:xfrm>
            <a:off x="1056697" y="222953"/>
            <a:ext cx="10771094" cy="584775"/>
          </a:xfrm>
          <a:prstGeom prst="rect">
            <a:avLst/>
          </a:prstGeom>
        </p:spPr>
        <p:txBody>
          <a:bodyPr wrap="square">
            <a:spAutoFit/>
          </a:bodyPr>
          <a:lstStyle/>
          <a:p>
            <a:r>
              <a:rPr lang="en-US" sz="3200" b="1">
                <a:latin typeface="Verdana" panose="020B0604030504040204" pitchFamily="34" charset="0"/>
                <a:ea typeface="Verdana" panose="020B0604030504040204" pitchFamily="34" charset="0"/>
                <a:cs typeface="Verdana" panose="020B0604030504040204" pitchFamily="34" charset="0"/>
              </a:rPr>
              <a:t>Sections to Explore/Modify - CAREER</a:t>
            </a:r>
          </a:p>
        </p:txBody>
      </p:sp>
      <p:sp>
        <p:nvSpPr>
          <p:cNvPr id="4" name="Slide Number Placeholder 3">
            <a:extLst>
              <a:ext uri="{FF2B5EF4-FFF2-40B4-BE49-F238E27FC236}">
                <a16:creationId xmlns:a16="http://schemas.microsoft.com/office/drawing/2014/main" id="{6BAFA5E2-6278-4175-9A94-985CF1C2C467}"/>
              </a:ext>
            </a:extLst>
          </p:cNvPr>
          <p:cNvSpPr>
            <a:spLocks noGrp="1"/>
          </p:cNvSpPr>
          <p:nvPr>
            <p:ph type="sldNum" sz="quarter" idx="12"/>
          </p:nvPr>
        </p:nvSpPr>
        <p:spPr/>
        <p:txBody>
          <a:bodyPr/>
          <a:lstStyle/>
          <a:p>
            <a:fld id="{C728CDA3-23BE-4719-BD1A-D8F05D5A0011}" type="slidenum">
              <a:rPr lang="en-US" smtClean="0"/>
              <a:t>15</a:t>
            </a:fld>
            <a:endParaRPr lang="en-US"/>
          </a:p>
        </p:txBody>
      </p:sp>
      <p:pic>
        <p:nvPicPr>
          <p:cNvPr id="10" name="Picture 9" descr="A picture containing food, flower, fruit&#10;&#10;Description automatically generated">
            <a:extLst>
              <a:ext uri="{FF2B5EF4-FFF2-40B4-BE49-F238E27FC236}">
                <a16:creationId xmlns:a16="http://schemas.microsoft.com/office/drawing/2014/main" id="{B765F5FF-F241-3C46-9CE0-534195D826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693" y="146870"/>
            <a:ext cx="733310" cy="718190"/>
          </a:xfrm>
          <a:prstGeom prst="rect">
            <a:avLst/>
          </a:prstGeom>
        </p:spPr>
      </p:pic>
      <p:sp>
        <p:nvSpPr>
          <p:cNvPr id="9" name="TextBox 8">
            <a:extLst>
              <a:ext uri="{FF2B5EF4-FFF2-40B4-BE49-F238E27FC236}">
                <a16:creationId xmlns:a16="http://schemas.microsoft.com/office/drawing/2014/main" id="{A2C76364-0239-44E9-8EDF-867ADEDB8798}"/>
              </a:ext>
            </a:extLst>
          </p:cNvPr>
          <p:cNvSpPr txBox="1"/>
          <p:nvPr/>
        </p:nvSpPr>
        <p:spPr>
          <a:xfrm>
            <a:off x="1125415" y="680394"/>
            <a:ext cx="2500236" cy="369332"/>
          </a:xfrm>
          <a:prstGeom prst="rect">
            <a:avLst/>
          </a:prstGeom>
          <a:noFill/>
        </p:spPr>
        <p:txBody>
          <a:bodyPr wrap="none" rtlCol="0">
            <a:spAutoFit/>
          </a:bodyPr>
          <a:lstStyle/>
          <a:p>
            <a:r>
              <a:rPr lang="en-US" dirty="0"/>
              <a:t>Timestamp: 17.Feb.2020</a:t>
            </a:r>
          </a:p>
        </p:txBody>
      </p:sp>
    </p:spTree>
    <p:extLst>
      <p:ext uri="{BB962C8B-B14F-4D97-AF65-F5344CB8AC3E}">
        <p14:creationId xmlns:p14="http://schemas.microsoft.com/office/powerpoint/2010/main" val="3796494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8A29D2-21F3-42A8-9718-EC94A50A8BE8}"/>
              </a:ext>
            </a:extLst>
          </p:cNvPr>
          <p:cNvSpPr/>
          <p:nvPr/>
        </p:nvSpPr>
        <p:spPr>
          <a:xfrm>
            <a:off x="0" y="1036038"/>
            <a:ext cx="12192000" cy="190500"/>
          </a:xfrm>
          <a:prstGeom prst="rect">
            <a:avLst/>
          </a:prstGeom>
          <a:solidFill>
            <a:srgbClr val="F566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66733"/>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5A1F91E-34A9-40B4-B553-40D2E6F23CBB}"/>
              </a:ext>
            </a:extLst>
          </p:cNvPr>
          <p:cNvSpPr/>
          <p:nvPr/>
        </p:nvSpPr>
        <p:spPr>
          <a:xfrm>
            <a:off x="-1" y="-95250"/>
            <a:ext cx="12192000" cy="113128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b="1"/>
              <a:t>Training and deeper dives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FE320B6-05FA-4480-A385-5BCC5CD9449F}"/>
              </a:ext>
            </a:extLst>
          </p:cNvPr>
          <p:cNvSpPr txBox="1"/>
          <p:nvPr/>
        </p:nvSpPr>
        <p:spPr>
          <a:xfrm>
            <a:off x="1194955" y="2087992"/>
            <a:ext cx="10349344" cy="1679627"/>
          </a:xfrm>
          <a:prstGeom prst="rect">
            <a:avLst/>
          </a:prstGeom>
          <a:noFill/>
        </p:spPr>
        <p:txBody>
          <a:bodyPr wrap="square" rtlCol="0">
            <a:spAutoFit/>
          </a:bodyPr>
          <a:lstStyle/>
          <a:p>
            <a:pPr marL="685800" indent="-685800">
              <a:lnSpc>
                <a:spcPct val="150000"/>
              </a:lnSpc>
              <a:buFont typeface="Arial" panose="020B0604020202020204" pitchFamily="34" charset="0"/>
              <a:buChar char="•"/>
            </a:pPr>
            <a:r>
              <a:rPr lang="en-US" sz="2400">
                <a:solidFill>
                  <a:schemeClr val="bg1"/>
                </a:solidFill>
                <a:latin typeface="Verdana" panose="020B0604030504040204" pitchFamily="34" charset="0"/>
                <a:ea typeface="Verdana" panose="020B0604030504040204" pitchFamily="34" charset="0"/>
                <a:cs typeface="Verdana" panose="020B0604030504040204" pitchFamily="34" charset="0"/>
              </a:rPr>
              <a:t>Teaching  Innovation/Curriculum Development</a:t>
            </a:r>
          </a:p>
          <a:p>
            <a:pPr marL="685800" indent="-685800">
              <a:lnSpc>
                <a:spcPct val="150000"/>
              </a:lnSpc>
              <a:buFont typeface="Arial" panose="020B0604020202020204" pitchFamily="34" charset="0"/>
              <a:buChar char="•"/>
            </a:pPr>
            <a:r>
              <a:rPr lang="en-US" sz="2400">
                <a:solidFill>
                  <a:schemeClr val="bg1"/>
                </a:solidFill>
                <a:latin typeface="Verdana" panose="020B0604030504040204" pitchFamily="34" charset="0"/>
                <a:ea typeface="Verdana" panose="020B0604030504040204" pitchFamily="34" charset="0"/>
                <a:cs typeface="Verdana" panose="020B0604030504040204" pitchFamily="34" charset="0"/>
              </a:rPr>
              <a:t>Mentoring</a:t>
            </a:r>
          </a:p>
          <a:p>
            <a:pPr marL="685800" indent="-685800">
              <a:lnSpc>
                <a:spcPct val="150000"/>
              </a:lnSpc>
              <a:buFont typeface="Arial" panose="020B0604020202020204" pitchFamily="34" charset="0"/>
              <a:buChar char="•"/>
            </a:pPr>
            <a:r>
              <a:rPr lang="en-US" sz="2400">
                <a:solidFill>
                  <a:schemeClr val="bg1"/>
                </a:solidFill>
                <a:latin typeface="Verdana" panose="020B0604030504040204" pitchFamily="34" charset="0"/>
                <a:ea typeface="Verdana" panose="020B0604030504040204" pitchFamily="34" charset="0"/>
                <a:cs typeface="Verdana" panose="020B0604030504040204" pitchFamily="34" charset="0"/>
              </a:rPr>
              <a:t>Non-Credit Instruction</a:t>
            </a:r>
          </a:p>
        </p:txBody>
      </p:sp>
      <p:sp>
        <p:nvSpPr>
          <p:cNvPr id="2" name="Rectangle 1"/>
          <p:cNvSpPr/>
          <p:nvPr/>
        </p:nvSpPr>
        <p:spPr>
          <a:xfrm>
            <a:off x="1056697" y="213577"/>
            <a:ext cx="10771094" cy="584775"/>
          </a:xfrm>
          <a:prstGeom prst="rect">
            <a:avLst/>
          </a:prstGeom>
        </p:spPr>
        <p:txBody>
          <a:bodyPr wrap="square">
            <a:spAutoFit/>
          </a:bodyPr>
          <a:lstStyle/>
          <a:p>
            <a:r>
              <a:rPr lang="en-US" sz="3200" b="1">
                <a:latin typeface="Verdana" panose="020B0604030504040204" pitchFamily="34" charset="0"/>
                <a:ea typeface="Verdana" panose="020B0604030504040204" pitchFamily="34" charset="0"/>
                <a:cs typeface="Verdana" panose="020B0604030504040204" pitchFamily="34" charset="0"/>
              </a:rPr>
              <a:t>Sections to Explore/Modify - TEACHING</a:t>
            </a:r>
          </a:p>
        </p:txBody>
      </p:sp>
      <p:sp>
        <p:nvSpPr>
          <p:cNvPr id="4" name="Slide Number Placeholder 3">
            <a:extLst>
              <a:ext uri="{FF2B5EF4-FFF2-40B4-BE49-F238E27FC236}">
                <a16:creationId xmlns:a16="http://schemas.microsoft.com/office/drawing/2014/main" id="{E86F5865-49EA-4F6B-812C-48B3CD3624AA}"/>
              </a:ext>
            </a:extLst>
          </p:cNvPr>
          <p:cNvSpPr>
            <a:spLocks noGrp="1"/>
          </p:cNvSpPr>
          <p:nvPr>
            <p:ph type="sldNum" sz="quarter" idx="12"/>
          </p:nvPr>
        </p:nvSpPr>
        <p:spPr/>
        <p:txBody>
          <a:bodyPr/>
          <a:lstStyle/>
          <a:p>
            <a:fld id="{C728CDA3-23BE-4719-BD1A-D8F05D5A0011}" type="slidenum">
              <a:rPr lang="en-US" smtClean="0"/>
              <a:t>16</a:t>
            </a:fld>
            <a:endParaRPr lang="en-US"/>
          </a:p>
        </p:txBody>
      </p:sp>
      <p:pic>
        <p:nvPicPr>
          <p:cNvPr id="10" name="Picture 9" descr="A picture containing food, flower, fruit&#10;&#10;Description automatically generated">
            <a:extLst>
              <a:ext uri="{FF2B5EF4-FFF2-40B4-BE49-F238E27FC236}">
                <a16:creationId xmlns:a16="http://schemas.microsoft.com/office/drawing/2014/main" id="{63A40257-C29C-7F4A-ABA0-A21025DFE9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693" y="146870"/>
            <a:ext cx="733310" cy="718190"/>
          </a:xfrm>
          <a:prstGeom prst="rect">
            <a:avLst/>
          </a:prstGeom>
        </p:spPr>
      </p:pic>
      <p:sp>
        <p:nvSpPr>
          <p:cNvPr id="9" name="TextBox 8">
            <a:extLst>
              <a:ext uri="{FF2B5EF4-FFF2-40B4-BE49-F238E27FC236}">
                <a16:creationId xmlns:a16="http://schemas.microsoft.com/office/drawing/2014/main" id="{D64E195D-33EE-4142-9E8E-38B52330B2B3}"/>
              </a:ext>
            </a:extLst>
          </p:cNvPr>
          <p:cNvSpPr txBox="1"/>
          <p:nvPr/>
        </p:nvSpPr>
        <p:spPr>
          <a:xfrm>
            <a:off x="1125415" y="680394"/>
            <a:ext cx="2500236" cy="369332"/>
          </a:xfrm>
          <a:prstGeom prst="rect">
            <a:avLst/>
          </a:prstGeom>
          <a:noFill/>
        </p:spPr>
        <p:txBody>
          <a:bodyPr wrap="none" rtlCol="0">
            <a:spAutoFit/>
          </a:bodyPr>
          <a:lstStyle/>
          <a:p>
            <a:r>
              <a:rPr lang="en-US" dirty="0"/>
              <a:t>Timestamp: 17.Feb.2020</a:t>
            </a:r>
          </a:p>
        </p:txBody>
      </p:sp>
    </p:spTree>
    <p:extLst>
      <p:ext uri="{BB962C8B-B14F-4D97-AF65-F5344CB8AC3E}">
        <p14:creationId xmlns:p14="http://schemas.microsoft.com/office/powerpoint/2010/main" val="4083739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8A29D2-21F3-42A8-9718-EC94A50A8BE8}"/>
              </a:ext>
            </a:extLst>
          </p:cNvPr>
          <p:cNvSpPr/>
          <p:nvPr/>
        </p:nvSpPr>
        <p:spPr>
          <a:xfrm>
            <a:off x="0" y="1036038"/>
            <a:ext cx="12192000" cy="190500"/>
          </a:xfrm>
          <a:prstGeom prst="rect">
            <a:avLst/>
          </a:prstGeom>
          <a:solidFill>
            <a:srgbClr val="F66733"/>
          </a:solidFill>
          <a:ln w="19050">
            <a:solidFill>
              <a:srgbClr val="3E1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66733"/>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5A1F91E-34A9-40B4-B553-40D2E6F23CBB}"/>
              </a:ext>
            </a:extLst>
          </p:cNvPr>
          <p:cNvSpPr/>
          <p:nvPr/>
        </p:nvSpPr>
        <p:spPr>
          <a:xfrm>
            <a:off x="-1" y="-95250"/>
            <a:ext cx="12192000" cy="1131288"/>
          </a:xfrm>
          <a:prstGeom prst="rect">
            <a:avLst/>
          </a:prstGeom>
          <a:solidFill>
            <a:schemeClr val="bg1"/>
          </a:solidFill>
          <a:ln w="19050">
            <a:solidFill>
              <a:srgbClr val="3E1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b="1"/>
              <a:t>Training and deeper dives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FE320B6-05FA-4480-A385-5BCC5CD9449F}"/>
              </a:ext>
            </a:extLst>
          </p:cNvPr>
          <p:cNvSpPr txBox="1"/>
          <p:nvPr/>
        </p:nvSpPr>
        <p:spPr>
          <a:xfrm>
            <a:off x="1242680" y="1707113"/>
            <a:ext cx="9730120" cy="2787623"/>
          </a:xfrm>
          <a:prstGeom prst="rect">
            <a:avLst/>
          </a:prstGeom>
          <a:noFill/>
        </p:spPr>
        <p:txBody>
          <a:bodyPr wrap="square" rtlCol="0">
            <a:spAutoFit/>
          </a:bodyPr>
          <a:lstStyle/>
          <a:p>
            <a:pPr marL="685800" indent="-685800">
              <a:lnSpc>
                <a:spcPct val="150000"/>
              </a:lnSpc>
              <a:buFont typeface="Arial" panose="020B0604020202020204" pitchFamily="34" charset="0"/>
              <a:buChar char="•"/>
            </a:pPr>
            <a:r>
              <a:rPr lang="en-US" sz="2400">
                <a:solidFill>
                  <a:schemeClr val="bg1"/>
                </a:solidFill>
                <a:latin typeface="Verdana" panose="020B0604030504040204" pitchFamily="34" charset="0"/>
                <a:ea typeface="Verdana" panose="020B0604030504040204" pitchFamily="34" charset="0"/>
                <a:cs typeface="Verdana" panose="020B0604030504040204" pitchFamily="34" charset="0"/>
              </a:rPr>
              <a:t>Publications</a:t>
            </a:r>
          </a:p>
          <a:p>
            <a:pPr marL="685800" indent="-685800">
              <a:lnSpc>
                <a:spcPct val="150000"/>
              </a:lnSpc>
              <a:buFont typeface="Arial" panose="020B0604020202020204" pitchFamily="34" charset="0"/>
              <a:buChar char="•"/>
            </a:pPr>
            <a:r>
              <a:rPr lang="en-US" sz="2400">
                <a:solidFill>
                  <a:schemeClr val="bg1"/>
                </a:solidFill>
                <a:latin typeface="Verdana" panose="020B0604030504040204" pitchFamily="34" charset="0"/>
                <a:ea typeface="Verdana" panose="020B0604030504040204" pitchFamily="34" charset="0"/>
                <a:cs typeface="Verdana" panose="020B0604030504040204" pitchFamily="34" charset="0"/>
              </a:rPr>
              <a:t>Presentations</a:t>
            </a:r>
          </a:p>
          <a:p>
            <a:pPr marL="685800" indent="-685800">
              <a:lnSpc>
                <a:spcPct val="150000"/>
              </a:lnSpc>
              <a:buFont typeface="Arial" panose="020B0604020202020204" pitchFamily="34" charset="0"/>
              <a:buChar char="•"/>
            </a:pPr>
            <a:r>
              <a:rPr lang="en-US" sz="2400">
                <a:solidFill>
                  <a:schemeClr val="bg1"/>
                </a:solidFill>
                <a:latin typeface="Verdana" panose="020B0604030504040204" pitchFamily="34" charset="0"/>
                <a:ea typeface="Verdana" panose="020B0604030504040204" pitchFamily="34" charset="0"/>
                <a:cs typeface="Verdana" panose="020B0604030504040204" pitchFamily="34" charset="0"/>
              </a:rPr>
              <a:t>Exhibits/Performances</a:t>
            </a:r>
          </a:p>
          <a:p>
            <a:pPr marL="685800" indent="-685800">
              <a:lnSpc>
                <a:spcPct val="150000"/>
              </a:lnSpc>
              <a:buFont typeface="Arial" panose="020B0604020202020204" pitchFamily="34" charset="0"/>
              <a:buChar char="•"/>
            </a:pPr>
            <a:r>
              <a:rPr lang="en-US" sz="2400">
                <a:solidFill>
                  <a:schemeClr val="bg1"/>
                </a:solidFill>
                <a:latin typeface="Verdana" panose="020B0604030504040204" pitchFamily="34" charset="0"/>
                <a:ea typeface="Verdana" panose="020B0604030504040204" pitchFamily="34" charset="0"/>
                <a:cs typeface="Verdana" panose="020B0604030504040204" pitchFamily="34" charset="0"/>
              </a:rPr>
              <a:t>Intellectual Property</a:t>
            </a:r>
          </a:p>
          <a:p>
            <a:pPr marL="685800" indent="-685800">
              <a:lnSpc>
                <a:spcPct val="150000"/>
              </a:lnSpc>
              <a:buFont typeface="Arial" panose="020B0604020202020204" pitchFamily="34" charset="0"/>
              <a:buChar char="•"/>
            </a:pPr>
            <a:r>
              <a:rPr lang="en-US" sz="2400">
                <a:solidFill>
                  <a:schemeClr val="bg1"/>
                </a:solidFill>
                <a:latin typeface="Verdana" panose="020B0604030504040204" pitchFamily="34" charset="0"/>
                <a:ea typeface="Verdana" panose="020B0604030504040204" pitchFamily="34" charset="0"/>
                <a:cs typeface="Verdana" panose="020B0604030504040204" pitchFamily="34" charset="0"/>
              </a:rPr>
              <a:t>Research (Not associated with a formal award/grant)</a:t>
            </a:r>
          </a:p>
        </p:txBody>
      </p:sp>
      <p:sp>
        <p:nvSpPr>
          <p:cNvPr id="2" name="Rectangle 1"/>
          <p:cNvSpPr/>
          <p:nvPr/>
        </p:nvSpPr>
        <p:spPr>
          <a:xfrm>
            <a:off x="891254" y="210975"/>
            <a:ext cx="11304494" cy="584775"/>
          </a:xfrm>
          <a:prstGeom prst="rect">
            <a:avLst/>
          </a:prstGeom>
        </p:spPr>
        <p:txBody>
          <a:bodyPr wrap="square">
            <a:spAutoFit/>
          </a:bodyPr>
          <a:lstStyle/>
          <a:p>
            <a:r>
              <a:rPr lang="en-US" sz="3200" b="1">
                <a:latin typeface="Verdana" panose="020B0604030504040204" pitchFamily="34" charset="0"/>
                <a:ea typeface="Verdana" panose="020B0604030504040204" pitchFamily="34" charset="0"/>
                <a:cs typeface="Verdana" panose="020B0604030504040204" pitchFamily="34" charset="0"/>
              </a:rPr>
              <a:t>Sections to Explore/Modify - SCHOLARSHIP</a:t>
            </a:r>
          </a:p>
        </p:txBody>
      </p:sp>
      <p:sp>
        <p:nvSpPr>
          <p:cNvPr id="4" name="Slide Number Placeholder 3">
            <a:extLst>
              <a:ext uri="{FF2B5EF4-FFF2-40B4-BE49-F238E27FC236}">
                <a16:creationId xmlns:a16="http://schemas.microsoft.com/office/drawing/2014/main" id="{A14B19CF-ED85-4A1B-B3E7-32766565EF87}"/>
              </a:ext>
            </a:extLst>
          </p:cNvPr>
          <p:cNvSpPr>
            <a:spLocks noGrp="1"/>
          </p:cNvSpPr>
          <p:nvPr>
            <p:ph type="sldNum" sz="quarter" idx="12"/>
          </p:nvPr>
        </p:nvSpPr>
        <p:spPr/>
        <p:txBody>
          <a:bodyPr/>
          <a:lstStyle/>
          <a:p>
            <a:fld id="{C728CDA3-23BE-4719-BD1A-D8F05D5A0011}" type="slidenum">
              <a:rPr lang="en-US" smtClean="0"/>
              <a:t>17</a:t>
            </a:fld>
            <a:endParaRPr lang="en-US"/>
          </a:p>
        </p:txBody>
      </p:sp>
      <p:pic>
        <p:nvPicPr>
          <p:cNvPr id="10" name="Picture 9" descr="A picture containing food, flower, fruit&#10;&#10;Description automatically generated">
            <a:extLst>
              <a:ext uri="{FF2B5EF4-FFF2-40B4-BE49-F238E27FC236}">
                <a16:creationId xmlns:a16="http://schemas.microsoft.com/office/drawing/2014/main" id="{0459B719-F9B1-2B47-8DFD-E22FCE4FA5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693" y="146870"/>
            <a:ext cx="733310" cy="718190"/>
          </a:xfrm>
          <a:prstGeom prst="rect">
            <a:avLst/>
          </a:prstGeom>
        </p:spPr>
      </p:pic>
      <p:sp>
        <p:nvSpPr>
          <p:cNvPr id="9" name="TextBox 8">
            <a:extLst>
              <a:ext uri="{FF2B5EF4-FFF2-40B4-BE49-F238E27FC236}">
                <a16:creationId xmlns:a16="http://schemas.microsoft.com/office/drawing/2014/main" id="{7FFFD039-07E6-4476-9AFB-3DFBD0718E5B}"/>
              </a:ext>
            </a:extLst>
          </p:cNvPr>
          <p:cNvSpPr txBox="1"/>
          <p:nvPr/>
        </p:nvSpPr>
        <p:spPr>
          <a:xfrm>
            <a:off x="1125415" y="680394"/>
            <a:ext cx="2500236" cy="369332"/>
          </a:xfrm>
          <a:prstGeom prst="rect">
            <a:avLst/>
          </a:prstGeom>
          <a:noFill/>
        </p:spPr>
        <p:txBody>
          <a:bodyPr wrap="none" rtlCol="0">
            <a:spAutoFit/>
          </a:bodyPr>
          <a:lstStyle/>
          <a:p>
            <a:r>
              <a:rPr lang="en-US" dirty="0"/>
              <a:t>Timestamp: 17.Feb.2020</a:t>
            </a:r>
          </a:p>
        </p:txBody>
      </p:sp>
    </p:spTree>
    <p:extLst>
      <p:ext uri="{BB962C8B-B14F-4D97-AF65-F5344CB8AC3E}">
        <p14:creationId xmlns:p14="http://schemas.microsoft.com/office/powerpoint/2010/main" val="1360449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8A29D2-21F3-42A8-9718-EC94A50A8BE8}"/>
              </a:ext>
            </a:extLst>
          </p:cNvPr>
          <p:cNvSpPr/>
          <p:nvPr/>
        </p:nvSpPr>
        <p:spPr>
          <a:xfrm>
            <a:off x="0" y="1036038"/>
            <a:ext cx="12192000" cy="190500"/>
          </a:xfrm>
          <a:prstGeom prst="rect">
            <a:avLst/>
          </a:prstGeom>
          <a:solidFill>
            <a:srgbClr val="F566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5A1F91E-34A9-40B4-B553-40D2E6F23CBB}"/>
              </a:ext>
            </a:extLst>
          </p:cNvPr>
          <p:cNvSpPr/>
          <p:nvPr/>
        </p:nvSpPr>
        <p:spPr>
          <a:xfrm>
            <a:off x="-1" y="-95250"/>
            <a:ext cx="12192000" cy="113128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FE320B6-05FA-4480-A385-5BCC5CD9449F}"/>
              </a:ext>
            </a:extLst>
          </p:cNvPr>
          <p:cNvSpPr txBox="1"/>
          <p:nvPr/>
        </p:nvSpPr>
        <p:spPr>
          <a:xfrm>
            <a:off x="1056697" y="231043"/>
            <a:ext cx="10340788" cy="584775"/>
          </a:xfrm>
          <a:prstGeom prst="rect">
            <a:avLst/>
          </a:prstGeom>
          <a:noFill/>
        </p:spPr>
        <p:txBody>
          <a:bodyPr wrap="square" rtlCol="0">
            <a:spAutoFit/>
          </a:bodyPr>
          <a:lstStyle/>
          <a:p>
            <a:r>
              <a:rPr lang="en-US" sz="3200" b="1">
                <a:latin typeface="Verdana" panose="020B0604030504040204" pitchFamily="34" charset="0"/>
                <a:ea typeface="Verdana" panose="020B0604030504040204" pitchFamily="34" charset="0"/>
                <a:cs typeface="Verdana" panose="020B0604030504040204" pitchFamily="34" charset="0"/>
              </a:rPr>
              <a:t>Sections to Review for Accuracy</a:t>
            </a:r>
            <a:endParaRPr lang="en-US" sz="4800" b="1">
              <a:latin typeface="Verdana" panose="020B0604030504040204" pitchFamily="34" charset="0"/>
              <a:ea typeface="Verdana" panose="020B0604030504040204" pitchFamily="34" charset="0"/>
              <a:cs typeface="Verdana" panose="020B0604030504040204" pitchFamily="34" charset="0"/>
            </a:endParaRPr>
          </a:p>
        </p:txBody>
      </p:sp>
      <p:sp>
        <p:nvSpPr>
          <p:cNvPr id="10" name="TextBox 9">
            <a:extLst>
              <a:ext uri="{FF2B5EF4-FFF2-40B4-BE49-F238E27FC236}">
                <a16:creationId xmlns:a16="http://schemas.microsoft.com/office/drawing/2014/main" id="{BB84629E-43D0-47CB-8ECD-1CB21BCB74D8}"/>
              </a:ext>
            </a:extLst>
          </p:cNvPr>
          <p:cNvSpPr txBox="1"/>
          <p:nvPr/>
        </p:nvSpPr>
        <p:spPr>
          <a:xfrm>
            <a:off x="1600259" y="1626556"/>
            <a:ext cx="9253663" cy="4329775"/>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Degrees You’ve Received</a:t>
            </a:r>
          </a:p>
          <a:p>
            <a:pPr marL="457200" indent="-457200">
              <a:lnSpc>
                <a:spcPct val="150000"/>
              </a:lnSpc>
              <a:buFont typeface="Arial" panose="020B0604020202020204" pitchFamily="34" charset="0"/>
              <a:buChar char="•"/>
            </a:pP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Directed Student Learning</a:t>
            </a:r>
          </a:p>
          <a:p>
            <a:pPr lvl="1">
              <a:lnSpc>
                <a:spcPct val="150000"/>
              </a:lnSpc>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Grad Committees loaded from Aug. 2019 and Dec. 2019 Graduates, also enrolled students spring 2020</a:t>
            </a:r>
          </a:p>
          <a:p>
            <a:pPr marL="457200" indent="-457200">
              <a:lnSpc>
                <a:spcPct val="150000"/>
              </a:lnSpc>
              <a:buFont typeface="Arial" panose="020B0604020202020204" pitchFamily="34" charset="0"/>
              <a:buChar char="•"/>
            </a:pP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Scheduled Teaching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(summer 2019, fall 2019, spring 2020)</a:t>
            </a:r>
          </a:p>
          <a:p>
            <a:pPr marL="457200" indent="-457200">
              <a:lnSpc>
                <a:spcPct val="150000"/>
              </a:lnSpc>
              <a:buFont typeface="Arial" panose="020B0604020202020204" pitchFamily="34" charset="0"/>
              <a:buChar char="•"/>
            </a:pP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Yearly Data – </a:t>
            </a:r>
          </a:p>
          <a:p>
            <a:pPr lvl="1">
              <a:lnSpc>
                <a:spcPct val="150000"/>
              </a:lnSpc>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Contact APFA@clemson.edu if you have a joint/dual appointment that        involves an evaluation arrangement or if something is incorrect, especially if you are up for tenure and/or promotion</a:t>
            </a:r>
          </a:p>
        </p:txBody>
      </p:sp>
      <p:sp>
        <p:nvSpPr>
          <p:cNvPr id="4" name="Slide Number Placeholder 3">
            <a:extLst>
              <a:ext uri="{FF2B5EF4-FFF2-40B4-BE49-F238E27FC236}">
                <a16:creationId xmlns:a16="http://schemas.microsoft.com/office/drawing/2014/main" id="{21001AEE-EC5E-408D-9687-2F6C33F9B9A4}"/>
              </a:ext>
            </a:extLst>
          </p:cNvPr>
          <p:cNvSpPr>
            <a:spLocks noGrp="1"/>
          </p:cNvSpPr>
          <p:nvPr>
            <p:ph type="sldNum" sz="quarter" idx="12"/>
          </p:nvPr>
        </p:nvSpPr>
        <p:spPr/>
        <p:txBody>
          <a:bodyPr/>
          <a:lstStyle/>
          <a:p>
            <a:fld id="{C728CDA3-23BE-4719-BD1A-D8F05D5A0011}" type="slidenum">
              <a:rPr lang="en-US" smtClean="0"/>
              <a:t>18</a:t>
            </a:fld>
            <a:endParaRPr lang="en-US"/>
          </a:p>
        </p:txBody>
      </p:sp>
      <p:pic>
        <p:nvPicPr>
          <p:cNvPr id="9" name="Picture 8" descr="A picture containing food, flower, fruit&#10;&#10;Description automatically generated">
            <a:extLst>
              <a:ext uri="{FF2B5EF4-FFF2-40B4-BE49-F238E27FC236}">
                <a16:creationId xmlns:a16="http://schemas.microsoft.com/office/drawing/2014/main" id="{4B1CA0DD-4991-9A48-BA66-0383747F50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693" y="146870"/>
            <a:ext cx="733310" cy="718190"/>
          </a:xfrm>
          <a:prstGeom prst="rect">
            <a:avLst/>
          </a:prstGeom>
        </p:spPr>
      </p:pic>
      <p:sp>
        <p:nvSpPr>
          <p:cNvPr id="11" name="TextBox 10">
            <a:extLst>
              <a:ext uri="{FF2B5EF4-FFF2-40B4-BE49-F238E27FC236}">
                <a16:creationId xmlns:a16="http://schemas.microsoft.com/office/drawing/2014/main" id="{09E3C090-FE91-4F05-98FA-C340DB41A640}"/>
              </a:ext>
            </a:extLst>
          </p:cNvPr>
          <p:cNvSpPr txBox="1"/>
          <p:nvPr/>
        </p:nvSpPr>
        <p:spPr>
          <a:xfrm>
            <a:off x="1125415" y="680394"/>
            <a:ext cx="2500236" cy="369332"/>
          </a:xfrm>
          <a:prstGeom prst="rect">
            <a:avLst/>
          </a:prstGeom>
          <a:noFill/>
        </p:spPr>
        <p:txBody>
          <a:bodyPr wrap="none" rtlCol="0">
            <a:spAutoFit/>
          </a:bodyPr>
          <a:lstStyle/>
          <a:p>
            <a:r>
              <a:rPr lang="en-US" dirty="0"/>
              <a:t>Timestamp: 17.Feb.2020</a:t>
            </a:r>
          </a:p>
        </p:txBody>
      </p:sp>
    </p:spTree>
    <p:extLst>
      <p:ext uri="{BB962C8B-B14F-4D97-AF65-F5344CB8AC3E}">
        <p14:creationId xmlns:p14="http://schemas.microsoft.com/office/powerpoint/2010/main" val="3635731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8A29D2-21F3-42A8-9718-EC94A50A8BE8}"/>
              </a:ext>
            </a:extLst>
          </p:cNvPr>
          <p:cNvSpPr/>
          <p:nvPr/>
        </p:nvSpPr>
        <p:spPr>
          <a:xfrm>
            <a:off x="0" y="1036038"/>
            <a:ext cx="12192000" cy="190500"/>
          </a:xfrm>
          <a:prstGeom prst="rect">
            <a:avLst/>
          </a:prstGeom>
          <a:solidFill>
            <a:srgbClr val="F566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5A1F91E-34A9-40B4-B553-40D2E6F23CBB}"/>
              </a:ext>
            </a:extLst>
          </p:cNvPr>
          <p:cNvSpPr/>
          <p:nvPr/>
        </p:nvSpPr>
        <p:spPr>
          <a:xfrm>
            <a:off x="-1" y="-95250"/>
            <a:ext cx="12192000" cy="113128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FE320B6-05FA-4480-A385-5BCC5CD9449F}"/>
              </a:ext>
            </a:extLst>
          </p:cNvPr>
          <p:cNvSpPr txBox="1"/>
          <p:nvPr/>
        </p:nvSpPr>
        <p:spPr>
          <a:xfrm>
            <a:off x="983961" y="221014"/>
            <a:ext cx="10669138" cy="584775"/>
          </a:xfrm>
          <a:prstGeom prst="rect">
            <a:avLst/>
          </a:prstGeom>
          <a:noFill/>
        </p:spPr>
        <p:txBody>
          <a:bodyPr wrap="square" rtlCol="0">
            <a:spAutoFit/>
          </a:bodyPr>
          <a:lstStyle/>
          <a:p>
            <a:r>
              <a:rPr lang="en-US" sz="3200" b="1" dirty="0">
                <a:latin typeface="Verdana" panose="020B0604030504040204" pitchFamily="34" charset="0"/>
                <a:ea typeface="Verdana" panose="020B0604030504040204" pitchFamily="34" charset="0"/>
                <a:cs typeface="Verdana" panose="020B0604030504040204" pitchFamily="34" charset="0"/>
              </a:rPr>
              <a:t>Sections to Ignore (for now)</a:t>
            </a:r>
          </a:p>
        </p:txBody>
      </p:sp>
      <p:sp>
        <p:nvSpPr>
          <p:cNvPr id="10" name="TextBox 9">
            <a:extLst>
              <a:ext uri="{FF2B5EF4-FFF2-40B4-BE49-F238E27FC236}">
                <a16:creationId xmlns:a16="http://schemas.microsoft.com/office/drawing/2014/main" id="{BB84629E-43D0-47CB-8ECD-1CB21BCB74D8}"/>
              </a:ext>
            </a:extLst>
          </p:cNvPr>
          <p:cNvSpPr txBox="1"/>
          <p:nvPr/>
        </p:nvSpPr>
        <p:spPr>
          <a:xfrm>
            <a:off x="5073864" y="1431217"/>
            <a:ext cx="6480118" cy="5003614"/>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Administrative Assignments</a:t>
            </a:r>
          </a:p>
          <a:p>
            <a:pPr marL="457200" indent="-457200">
              <a:lnSpc>
                <a:spcPct val="150000"/>
              </a:lnSpc>
              <a:buFont typeface="Arial" panose="020B0604020202020204" pitchFamily="34" charset="0"/>
              <a:buChar char="•"/>
            </a:pP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Yearly Advising Summary</a:t>
            </a:r>
          </a:p>
          <a:p>
            <a:pPr marL="457200" indent="-457200">
              <a:lnSpc>
                <a:spcPct val="150000"/>
              </a:lnSpc>
              <a:buFont typeface="Arial" panose="020B0604020202020204" pitchFamily="34" charset="0"/>
              <a:buChar char="•"/>
            </a:pP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Contracts and Grants</a:t>
            </a:r>
          </a:p>
          <a:p>
            <a:pPr marL="457200" indent="-457200">
              <a:lnSpc>
                <a:spcPct val="150000"/>
              </a:lnSpc>
              <a:buFont typeface="Arial" panose="020B0604020202020204" pitchFamily="34" charset="0"/>
              <a:buChar char="•"/>
            </a:pP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University Service</a:t>
            </a:r>
          </a:p>
          <a:p>
            <a:pPr marL="457200" indent="-457200">
              <a:lnSpc>
                <a:spcPct val="150000"/>
              </a:lnSpc>
              <a:buFont typeface="Arial" panose="020B0604020202020204" pitchFamily="34" charset="0"/>
              <a:buChar char="•"/>
            </a:pP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Professional Service</a:t>
            </a:r>
          </a:p>
          <a:p>
            <a:pPr marL="457200" indent="-457200">
              <a:lnSpc>
                <a:spcPct val="150000"/>
              </a:lnSpc>
              <a:buFont typeface="Arial" panose="020B0604020202020204" pitchFamily="34" charset="0"/>
              <a:buChar char="•"/>
            </a:pP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Public Service</a:t>
            </a:r>
          </a:p>
          <a:p>
            <a:pPr marL="457200" indent="-457200">
              <a:lnSpc>
                <a:spcPct val="150000"/>
              </a:lnSpc>
              <a:buFont typeface="Arial" panose="020B0604020202020204" pitchFamily="34" charset="0"/>
              <a:buChar char="•"/>
            </a:pP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Workload Information (Goals)</a:t>
            </a:r>
          </a:p>
          <a:p>
            <a:pPr marL="457200" indent="-457200">
              <a:lnSpc>
                <a:spcPct val="150000"/>
              </a:lnSpc>
              <a:buFont typeface="Arial" panose="020B0604020202020204" pitchFamily="34" charset="0"/>
              <a:buChar char="•"/>
            </a:pP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Permanent Data</a:t>
            </a:r>
          </a:p>
          <a:p>
            <a:pPr marL="457200" indent="-457200">
              <a:lnSpc>
                <a:spcPct val="150000"/>
              </a:lnSpc>
              <a:buFont typeface="Arial" panose="020B0604020202020204" pitchFamily="34" charset="0"/>
              <a:buChar char="•"/>
            </a:pP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Faculty Development</a:t>
            </a:r>
          </a:p>
        </p:txBody>
      </p:sp>
      <p:sp>
        <p:nvSpPr>
          <p:cNvPr id="2" name="TextBox 1">
            <a:extLst>
              <a:ext uri="{FF2B5EF4-FFF2-40B4-BE49-F238E27FC236}">
                <a16:creationId xmlns:a16="http://schemas.microsoft.com/office/drawing/2014/main" id="{EC03533A-1922-49CD-A608-56F711B4BA3F}"/>
              </a:ext>
            </a:extLst>
          </p:cNvPr>
          <p:cNvSpPr txBox="1"/>
          <p:nvPr/>
        </p:nvSpPr>
        <p:spPr>
          <a:xfrm>
            <a:off x="1115027" y="1972504"/>
            <a:ext cx="3390311" cy="2862322"/>
          </a:xfrm>
          <a:prstGeom prst="rect">
            <a:avLst/>
          </a:prstGeom>
          <a:noFill/>
        </p:spPr>
        <p:txBody>
          <a:bodyPr wrap="square" rtlCol="0">
            <a:spAutoFit/>
          </a:bodyPr>
          <a:lstStyle/>
          <a:p>
            <a:r>
              <a:rPr lang="en-US" b="1" dirty="0">
                <a:solidFill>
                  <a:srgbClr val="F56600"/>
                </a:solidFill>
                <a:latin typeface="Verdana" panose="020B0604030504040204" pitchFamily="34" charset="0"/>
                <a:ea typeface="Verdana" panose="020B0604030504040204" pitchFamily="34" charset="0"/>
                <a:cs typeface="Verdana" panose="020B0604030504040204" pitchFamily="34" charset="0"/>
              </a:rPr>
              <a:t>We will get to these during training phase</a:t>
            </a:r>
          </a:p>
          <a:p>
            <a:endParaRPr lang="en-US" b="1" dirty="0">
              <a:solidFill>
                <a:srgbClr val="F56600"/>
              </a:solidFill>
              <a:latin typeface="Verdana" panose="020B0604030504040204" pitchFamily="34" charset="0"/>
              <a:ea typeface="Verdana" panose="020B0604030504040204" pitchFamily="34" charset="0"/>
              <a:cs typeface="Verdana" panose="020B0604030504040204" pitchFamily="34" charset="0"/>
            </a:endParaRPr>
          </a:p>
          <a:p>
            <a:endParaRPr lang="en-US" b="1" dirty="0">
              <a:solidFill>
                <a:srgbClr val="F56600"/>
              </a:solidFill>
              <a:latin typeface="Verdana" panose="020B0604030504040204" pitchFamily="34" charset="0"/>
              <a:ea typeface="Verdana" panose="020B0604030504040204" pitchFamily="34" charset="0"/>
              <a:cs typeface="Verdana" panose="020B0604030504040204" pitchFamily="34" charset="0"/>
            </a:endParaRPr>
          </a:p>
          <a:p>
            <a:r>
              <a:rPr lang="en-US" b="1" dirty="0">
                <a:solidFill>
                  <a:srgbClr val="F56600"/>
                </a:solidFill>
                <a:latin typeface="Verdana" panose="020B0604030504040204" pitchFamily="34" charset="0"/>
                <a:ea typeface="Verdana" panose="020B0604030504040204" pitchFamily="34" charset="0"/>
                <a:cs typeface="Verdana" panose="020B0604030504040204" pitchFamily="34" charset="0"/>
              </a:rPr>
              <a:t>Feel free to explore, but we are trying to pre-populate these fields for you to self-curate from InfoEd, Banner, PeopleSoft, etc.</a:t>
            </a:r>
          </a:p>
        </p:txBody>
      </p:sp>
      <p:sp>
        <p:nvSpPr>
          <p:cNvPr id="4" name="Slide Number Placeholder 3">
            <a:extLst>
              <a:ext uri="{FF2B5EF4-FFF2-40B4-BE49-F238E27FC236}">
                <a16:creationId xmlns:a16="http://schemas.microsoft.com/office/drawing/2014/main" id="{3B54E691-EA37-4694-9E1F-87A2A8D9166F}"/>
              </a:ext>
            </a:extLst>
          </p:cNvPr>
          <p:cNvSpPr>
            <a:spLocks noGrp="1"/>
          </p:cNvSpPr>
          <p:nvPr>
            <p:ph type="sldNum" sz="quarter" idx="12"/>
          </p:nvPr>
        </p:nvSpPr>
        <p:spPr/>
        <p:txBody>
          <a:bodyPr/>
          <a:lstStyle/>
          <a:p>
            <a:fld id="{C728CDA3-23BE-4719-BD1A-D8F05D5A0011}" type="slidenum">
              <a:rPr lang="en-US" smtClean="0"/>
              <a:t>19</a:t>
            </a:fld>
            <a:endParaRPr lang="en-US" dirty="0"/>
          </a:p>
        </p:txBody>
      </p:sp>
      <p:pic>
        <p:nvPicPr>
          <p:cNvPr id="9" name="Picture 8" descr="A picture containing food, flower, fruit&#10;&#10;Description automatically generated">
            <a:extLst>
              <a:ext uri="{FF2B5EF4-FFF2-40B4-BE49-F238E27FC236}">
                <a16:creationId xmlns:a16="http://schemas.microsoft.com/office/drawing/2014/main" id="{D8E47904-7B87-AE43-8D35-FAAE40D030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693" y="146870"/>
            <a:ext cx="733310" cy="718190"/>
          </a:xfrm>
          <a:prstGeom prst="rect">
            <a:avLst/>
          </a:prstGeom>
        </p:spPr>
      </p:pic>
      <p:sp>
        <p:nvSpPr>
          <p:cNvPr id="11" name="TextBox 10">
            <a:extLst>
              <a:ext uri="{FF2B5EF4-FFF2-40B4-BE49-F238E27FC236}">
                <a16:creationId xmlns:a16="http://schemas.microsoft.com/office/drawing/2014/main" id="{979199FF-92EA-4D7B-850B-D77972C3F8B6}"/>
              </a:ext>
            </a:extLst>
          </p:cNvPr>
          <p:cNvSpPr txBox="1"/>
          <p:nvPr/>
        </p:nvSpPr>
        <p:spPr>
          <a:xfrm>
            <a:off x="1125415" y="680394"/>
            <a:ext cx="2500236" cy="369332"/>
          </a:xfrm>
          <a:prstGeom prst="rect">
            <a:avLst/>
          </a:prstGeom>
          <a:noFill/>
        </p:spPr>
        <p:txBody>
          <a:bodyPr wrap="none" rtlCol="0">
            <a:spAutoFit/>
          </a:bodyPr>
          <a:lstStyle/>
          <a:p>
            <a:r>
              <a:rPr lang="en-US" dirty="0"/>
              <a:t>Timestamp: 17.Feb.2020</a:t>
            </a:r>
          </a:p>
        </p:txBody>
      </p:sp>
    </p:spTree>
    <p:extLst>
      <p:ext uri="{BB962C8B-B14F-4D97-AF65-F5344CB8AC3E}">
        <p14:creationId xmlns:p14="http://schemas.microsoft.com/office/powerpoint/2010/main" val="3437629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8A29D2-21F3-42A8-9718-EC94A50A8BE8}"/>
              </a:ext>
            </a:extLst>
          </p:cNvPr>
          <p:cNvSpPr/>
          <p:nvPr/>
        </p:nvSpPr>
        <p:spPr>
          <a:xfrm>
            <a:off x="0" y="1036038"/>
            <a:ext cx="12192000" cy="190500"/>
          </a:xfrm>
          <a:prstGeom prst="rect">
            <a:avLst/>
          </a:prstGeom>
          <a:solidFill>
            <a:srgbClr val="F566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5A1F91E-34A9-40B4-B553-40D2E6F23CBB}"/>
              </a:ext>
            </a:extLst>
          </p:cNvPr>
          <p:cNvSpPr/>
          <p:nvPr/>
        </p:nvSpPr>
        <p:spPr>
          <a:xfrm>
            <a:off x="-1" y="-95250"/>
            <a:ext cx="12192000" cy="113128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FE320B6-05FA-4480-A385-5BCC5CD9449F}"/>
              </a:ext>
            </a:extLst>
          </p:cNvPr>
          <p:cNvSpPr txBox="1"/>
          <p:nvPr/>
        </p:nvSpPr>
        <p:spPr>
          <a:xfrm>
            <a:off x="1195756" y="171426"/>
            <a:ext cx="10938132" cy="584775"/>
          </a:xfrm>
          <a:prstGeom prst="rect">
            <a:avLst/>
          </a:prstGeom>
          <a:noFill/>
        </p:spPr>
        <p:txBody>
          <a:bodyPr wrap="square" rtlCol="0">
            <a:spAutoFit/>
          </a:bodyPr>
          <a:lstStyle/>
          <a:p>
            <a:r>
              <a:rPr lang="en-US" sz="3200" b="1" dirty="0">
                <a:latin typeface="Verdana" panose="020B0604030504040204" pitchFamily="34" charset="0"/>
                <a:ea typeface="Verdana" panose="020B0604030504040204" pitchFamily="34" charset="0"/>
                <a:cs typeface="Verdana" panose="020B0604030504040204" pitchFamily="34" charset="0"/>
              </a:rPr>
              <a:t>Outline for Today: Background and Awareness</a:t>
            </a:r>
          </a:p>
        </p:txBody>
      </p:sp>
      <p:sp>
        <p:nvSpPr>
          <p:cNvPr id="10" name="TextBox 9">
            <a:extLst>
              <a:ext uri="{FF2B5EF4-FFF2-40B4-BE49-F238E27FC236}">
                <a16:creationId xmlns:a16="http://schemas.microsoft.com/office/drawing/2014/main" id="{BB84629E-43D0-47CB-8ECD-1CB21BCB74D8}"/>
              </a:ext>
            </a:extLst>
          </p:cNvPr>
          <p:cNvSpPr txBox="1"/>
          <p:nvPr/>
        </p:nvSpPr>
        <p:spPr>
          <a:xfrm>
            <a:off x="756458" y="1555036"/>
            <a:ext cx="10597342" cy="4893647"/>
          </a:xfrm>
          <a:prstGeom prst="rect">
            <a:avLst/>
          </a:prstGeom>
          <a:noFill/>
        </p:spPr>
        <p:txBody>
          <a:bodyPr wrap="square" rtlCol="0">
            <a:spAutoFit/>
          </a:bodyPr>
          <a:lstStyle/>
          <a:p>
            <a:r>
              <a:rPr lang="en-US" sz="2400" b="1" u="sng" dirty="0">
                <a:solidFill>
                  <a:schemeClr val="bg1"/>
                </a:solidFill>
                <a:latin typeface="Verdana" panose="020B0604030504040204" pitchFamily="34" charset="0"/>
                <a:ea typeface="Verdana" panose="020B0604030504040204" pitchFamily="34" charset="0"/>
                <a:cs typeface="Verdana" panose="020B0604030504040204" pitchFamily="34" charset="0"/>
              </a:rPr>
              <a:t>Purpose today: </a:t>
            </a:r>
            <a:r>
              <a:rPr lang="en-US" sz="2400" u="sng" dirty="0">
                <a:solidFill>
                  <a:schemeClr val="bg1"/>
                </a:solidFill>
                <a:latin typeface="Verdana" panose="020B0604030504040204" pitchFamily="34" charset="0"/>
                <a:ea typeface="Verdana" panose="020B0604030504040204" pitchFamily="34" charset="0"/>
                <a:cs typeface="Verdana" panose="020B0604030504040204" pitchFamily="34" charset="0"/>
              </a:rPr>
              <a:t>awareness and general information for roll-out</a:t>
            </a:r>
          </a:p>
          <a:p>
            <a:pPr algn="ct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mj-lt"/>
              <a:buAutoNum type="arabicPeriod"/>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Decision and RFP to replace Clemson University’s home-grown systems:           faculty activity system (FAS), eTPR, eForm3</a:t>
            </a:r>
          </a:p>
          <a:p>
            <a:pPr marL="457200" indent="-457200">
              <a:buFont typeface="+mj-lt"/>
              <a:buAutoNum type="arabicPeriod"/>
            </a:pP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mj-lt"/>
              <a:buAutoNum type="arabicPeriod"/>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implementation team</a:t>
            </a:r>
          </a:p>
          <a:p>
            <a:pPr marL="457200" indent="-457200">
              <a:buFont typeface="+mj-lt"/>
              <a:buAutoNum type="arabicPeriod"/>
            </a:pP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mj-lt"/>
              <a:buAutoNum type="arabicPeriod"/>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Transition timeline</a:t>
            </a:r>
          </a:p>
          <a:p>
            <a:pPr marL="457200" indent="-457200">
              <a:buFont typeface="+mj-lt"/>
              <a:buAutoNum type="arabicPeriod"/>
            </a:pP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mj-lt"/>
              <a:buAutoNum type="arabicPeriod"/>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Digital Measures has many additional features, but first focus is core essentials</a:t>
            </a:r>
          </a:p>
          <a:p>
            <a:pPr marL="457200" indent="-457200">
              <a:buFont typeface="+mj-lt"/>
              <a:buAutoNum type="arabicPeriod"/>
            </a:pP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mj-lt"/>
              <a:buAutoNum type="arabicPeriod"/>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Helpful terminology for navigating implementation</a:t>
            </a:r>
          </a:p>
          <a:p>
            <a:pPr marL="457200" indent="-457200">
              <a:buFont typeface="+mj-lt"/>
              <a:buAutoNum type="arabicPeriod"/>
            </a:pP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mj-lt"/>
              <a:buAutoNum type="arabicPeriod"/>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Status of field entry spaces and workflow point implementation(s) </a:t>
            </a:r>
            <a:b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i="1" dirty="0">
                <a:solidFill>
                  <a:schemeClr val="bg1"/>
                </a:solidFill>
                <a:latin typeface="Verdana" panose="020B0604030504040204" pitchFamily="34" charset="0"/>
                <a:ea typeface="Verdana" panose="020B0604030504040204" pitchFamily="34" charset="0"/>
                <a:cs typeface="Verdana" panose="020B0604030504040204" pitchFamily="34" charset="0"/>
              </a:rPr>
              <a:t>“where to explore, what you can access and enter now”</a:t>
            </a:r>
          </a:p>
          <a:p>
            <a:pPr marL="457200" indent="-457200">
              <a:buFont typeface="+mj-lt"/>
              <a:buAutoNum type="arabicPeriod"/>
            </a:pPr>
            <a:endParaRPr lang="en-US"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mj-lt"/>
              <a:buAutoNum type="arabicPeriod"/>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Implementation: next steps</a:t>
            </a:r>
          </a:p>
        </p:txBody>
      </p:sp>
      <p:sp>
        <p:nvSpPr>
          <p:cNvPr id="3" name="Slide Number Placeholder 2">
            <a:extLst>
              <a:ext uri="{FF2B5EF4-FFF2-40B4-BE49-F238E27FC236}">
                <a16:creationId xmlns:a16="http://schemas.microsoft.com/office/drawing/2014/main" id="{F8DE0DDD-E836-4B5C-BF41-7D86E03DDEA8}"/>
              </a:ext>
            </a:extLst>
          </p:cNvPr>
          <p:cNvSpPr>
            <a:spLocks noGrp="1"/>
          </p:cNvSpPr>
          <p:nvPr>
            <p:ph type="sldNum" sz="quarter" idx="12"/>
          </p:nvPr>
        </p:nvSpPr>
        <p:spPr/>
        <p:txBody>
          <a:bodyPr/>
          <a:lstStyle/>
          <a:p>
            <a:fld id="{C728CDA3-23BE-4719-BD1A-D8F05D5A0011}" type="slidenum">
              <a:rPr lang="en-US" smtClean="0"/>
              <a:t>2</a:t>
            </a:fld>
            <a:endParaRPr lang="en-US" dirty="0"/>
          </a:p>
        </p:txBody>
      </p:sp>
      <p:pic>
        <p:nvPicPr>
          <p:cNvPr id="9" name="Picture 8" descr="A picture containing food, flower, fruit&#10;&#10;Description automatically generated">
            <a:extLst>
              <a:ext uri="{FF2B5EF4-FFF2-40B4-BE49-F238E27FC236}">
                <a16:creationId xmlns:a16="http://schemas.microsoft.com/office/drawing/2014/main" id="{E77E8A83-8B16-A548-889E-85F37C532E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693" y="146870"/>
            <a:ext cx="733310" cy="718190"/>
          </a:xfrm>
          <a:prstGeom prst="rect">
            <a:avLst/>
          </a:prstGeom>
        </p:spPr>
      </p:pic>
    </p:spTree>
    <p:extLst>
      <p:ext uri="{BB962C8B-B14F-4D97-AF65-F5344CB8AC3E}">
        <p14:creationId xmlns:p14="http://schemas.microsoft.com/office/powerpoint/2010/main" val="385777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8A29D2-21F3-42A8-9718-EC94A50A8BE8}"/>
              </a:ext>
            </a:extLst>
          </p:cNvPr>
          <p:cNvSpPr/>
          <p:nvPr/>
        </p:nvSpPr>
        <p:spPr>
          <a:xfrm>
            <a:off x="0" y="1036038"/>
            <a:ext cx="12192000" cy="190500"/>
          </a:xfrm>
          <a:prstGeom prst="rect">
            <a:avLst/>
          </a:prstGeom>
          <a:solidFill>
            <a:srgbClr val="F566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5A1F91E-34A9-40B4-B553-40D2E6F23CBB}"/>
              </a:ext>
            </a:extLst>
          </p:cNvPr>
          <p:cNvSpPr/>
          <p:nvPr/>
        </p:nvSpPr>
        <p:spPr>
          <a:xfrm>
            <a:off x="-1" y="-95250"/>
            <a:ext cx="12192000" cy="113128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FE320B6-05FA-4480-A385-5BCC5CD9449F}"/>
              </a:ext>
            </a:extLst>
          </p:cNvPr>
          <p:cNvSpPr txBox="1"/>
          <p:nvPr/>
        </p:nvSpPr>
        <p:spPr>
          <a:xfrm>
            <a:off x="1056697" y="260763"/>
            <a:ext cx="6023317" cy="584775"/>
          </a:xfrm>
          <a:prstGeom prst="rect">
            <a:avLst/>
          </a:prstGeom>
          <a:noFill/>
        </p:spPr>
        <p:txBody>
          <a:bodyPr wrap="square" rtlCol="0">
            <a:spAutoFit/>
          </a:bodyPr>
          <a:lstStyle/>
          <a:p>
            <a:r>
              <a:rPr lang="en-US" sz="3200" b="1" dirty="0"/>
              <a:t>What can I do right now?</a:t>
            </a:r>
          </a:p>
        </p:txBody>
      </p:sp>
      <p:sp>
        <p:nvSpPr>
          <p:cNvPr id="5" name="Content Placeholder 4">
            <a:extLst>
              <a:ext uri="{FF2B5EF4-FFF2-40B4-BE49-F238E27FC236}">
                <a16:creationId xmlns:a16="http://schemas.microsoft.com/office/drawing/2014/main" id="{B971F9B0-CA69-40DF-8C6C-FE0540E6EB74}"/>
              </a:ext>
            </a:extLst>
          </p:cNvPr>
          <p:cNvSpPr>
            <a:spLocks noGrp="1"/>
          </p:cNvSpPr>
          <p:nvPr>
            <p:ph idx="1"/>
          </p:nvPr>
        </p:nvSpPr>
        <p:spPr>
          <a:xfrm>
            <a:off x="581892" y="2317437"/>
            <a:ext cx="11136496" cy="4300149"/>
          </a:xfrm>
          <a:noFill/>
        </p:spPr>
        <p:txBody>
          <a:bodyPr>
            <a:normAutofit fontScale="77500" lnSpcReduction="20000"/>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Login and explore Digital Measures to get a ‘feel’ for the environment</a:t>
            </a:r>
          </a:p>
          <a:p>
            <a:pPr lvl="1"/>
            <a:endParaRPr lang="en-US" sz="2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lvl="1"/>
            <a:r>
              <a:rPr lang="en-US" sz="2100" dirty="0">
                <a:solidFill>
                  <a:schemeClr val="bg1"/>
                </a:solidFill>
                <a:latin typeface="Verdana" panose="020B0604030504040204" pitchFamily="34" charset="0"/>
                <a:ea typeface="Verdana" panose="020B0604030504040204" pitchFamily="34" charset="0"/>
                <a:cs typeface="Verdana" panose="020B0604030504040204" pitchFamily="34" charset="0"/>
              </a:rPr>
              <a:t>How to locate and log in  </a:t>
            </a:r>
          </a:p>
          <a:p>
            <a:pPr marL="457200" lvl="1" indent="0">
              <a:buNone/>
            </a:pPr>
            <a:r>
              <a:rPr lang="en-US" sz="21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100" b="1" dirty="0">
                <a:solidFill>
                  <a:srgbClr val="F56600"/>
                </a:solidFill>
                <a:latin typeface="Verdana" panose="020B0604030504040204" pitchFamily="34" charset="0"/>
                <a:ea typeface="Verdana" panose="020B0604030504040204" pitchFamily="34" charset="0"/>
                <a:cs typeface="Verdana" panose="020B0604030504040204" pitchFamily="34" charset="0"/>
              </a:rPr>
              <a:t>clemson.edu/provost/digital-measures  </a:t>
            </a:r>
            <a:r>
              <a:rPr lang="en-US" sz="2100" dirty="0">
                <a:solidFill>
                  <a:srgbClr val="F56600"/>
                </a:solidFill>
                <a:latin typeface="Verdana" panose="020B0604030504040204" pitchFamily="34" charset="0"/>
                <a:ea typeface="Verdana" panose="020B0604030504040204" pitchFamily="34" charset="0"/>
                <a:cs typeface="Verdana" panose="020B0604030504040204" pitchFamily="34" charset="0"/>
              </a:rPr>
              <a:t> </a:t>
            </a:r>
          </a:p>
          <a:p>
            <a:pPr marL="457200" lvl="1" indent="0">
              <a:buNone/>
            </a:pPr>
            <a:r>
              <a:rPr lang="en-US" sz="2100" dirty="0">
                <a:solidFill>
                  <a:schemeClr val="bg1"/>
                </a:solidFill>
                <a:latin typeface="Verdana" panose="020B0604030504040204" pitchFamily="34" charset="0"/>
                <a:ea typeface="Verdana" panose="020B0604030504040204" pitchFamily="34" charset="0"/>
                <a:cs typeface="Verdana" panose="020B0604030504040204" pitchFamily="34" charset="0"/>
              </a:rPr>
              <a:t>   ‘log in to your account’ is located towards middle of page)</a:t>
            </a:r>
          </a:p>
          <a:p>
            <a:pPr marL="457200" lvl="1" indent="0">
              <a:buNone/>
            </a:pP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Send questions (provide screenshots and/or screen names when possible)</a:t>
            </a:r>
          </a:p>
          <a:p>
            <a:pPr lvl="1">
              <a:lnSpc>
                <a:spcPct val="170000"/>
              </a:lnSpc>
            </a:pPr>
            <a:r>
              <a:rPr lang="en-US" sz="2100" dirty="0">
                <a:solidFill>
                  <a:schemeClr val="bg1"/>
                </a:solidFill>
                <a:latin typeface="Verdana" panose="020B0604030504040204" pitchFamily="34" charset="0"/>
                <a:ea typeface="Verdana" panose="020B0604030504040204" pitchFamily="34" charset="0"/>
                <a:cs typeface="Verdana" panose="020B0604030504040204" pitchFamily="34" charset="0"/>
              </a:rPr>
              <a:t>Systems administrator (data entry, technical):  Melissa Welborn (</a:t>
            </a:r>
            <a:r>
              <a:rPr lang="en-US" sz="2100" dirty="0">
                <a:solidFill>
                  <a:srgbClr val="F56600"/>
                </a:solidFill>
                <a:latin typeface="Verdana" panose="020B0604030504040204" pitchFamily="34" charset="0"/>
                <a:ea typeface="Verdana" panose="020B0604030504040204" pitchFamily="34" charset="0"/>
                <a:cs typeface="Verdana" panose="020B0604030504040204" pitchFamily="34" charset="0"/>
                <a:hlinkClick r:id="rId2">
                  <a:extLst>
                    <a:ext uri="{A12FA001-AC4F-418D-AE19-62706E023703}">
                      <ahyp:hlinkClr xmlns:ahyp="http://schemas.microsoft.com/office/drawing/2018/hyperlinkcolor" val="tx"/>
                    </a:ext>
                  </a:extLst>
                </a:hlinkClick>
              </a:rPr>
              <a:t>DMadmin@Clemson.edu</a:t>
            </a:r>
            <a:r>
              <a:rPr lang="en-US" sz="21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pPr lvl="1">
              <a:lnSpc>
                <a:spcPct val="170000"/>
              </a:lnSpc>
            </a:pPr>
            <a:r>
              <a:rPr lang="en-US" sz="2100" dirty="0">
                <a:solidFill>
                  <a:schemeClr val="bg1"/>
                </a:solidFill>
                <a:latin typeface="Verdana" panose="020B0604030504040204" pitchFamily="34" charset="0"/>
                <a:ea typeface="Verdana" panose="020B0604030504040204" pitchFamily="34" charset="0"/>
                <a:cs typeface="Verdana" panose="020B0604030504040204" pitchFamily="34" charset="0"/>
              </a:rPr>
              <a:t>Policies, TPR, evaluation:  Amy Lawton-Rauh and Chelsea Waugaman (</a:t>
            </a:r>
            <a:r>
              <a:rPr lang="en-US" sz="2100" dirty="0">
                <a:solidFill>
                  <a:srgbClr val="F56600"/>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APFA@Clemson.edu</a:t>
            </a:r>
            <a:r>
              <a:rPr lang="en-US" sz="21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pPr lvl="1">
              <a:lnSpc>
                <a:spcPct val="170000"/>
              </a:lnSpc>
            </a:pPr>
            <a:r>
              <a:rPr lang="en-US" sz="2100" dirty="0">
                <a:solidFill>
                  <a:schemeClr val="bg1"/>
                </a:solidFill>
                <a:latin typeface="Verdana" panose="020B0604030504040204" pitchFamily="34" charset="0"/>
                <a:ea typeface="Verdana" panose="020B0604030504040204" pitchFamily="34" charset="0"/>
                <a:cs typeface="Verdana" panose="020B0604030504040204" pitchFamily="34" charset="0"/>
              </a:rPr>
              <a:t>Your faculty admin lead will work with your College Expert Users to provide updates</a:t>
            </a:r>
          </a:p>
          <a:p>
            <a:pPr lvl="1">
              <a:lnSpc>
                <a:spcPct val="170000"/>
              </a:lnSpc>
            </a:pPr>
            <a:r>
              <a:rPr lang="en-US" sz="2100" dirty="0">
                <a:solidFill>
                  <a:schemeClr val="bg1"/>
                </a:solidFill>
                <a:latin typeface="Verdana" panose="020B0604030504040204" pitchFamily="34" charset="0"/>
                <a:ea typeface="Verdana" panose="020B0604030504040204" pitchFamily="34" charset="0"/>
                <a:cs typeface="Verdana" panose="020B0604030504040204" pitchFamily="34" charset="0"/>
              </a:rPr>
              <a:t>Use </a:t>
            </a:r>
            <a:r>
              <a:rPr lang="en-US" sz="2100" b="1" dirty="0">
                <a:solidFill>
                  <a:schemeClr val="bg1"/>
                </a:solidFill>
                <a:latin typeface="Verdana" panose="020B0604030504040204" pitchFamily="34" charset="0"/>
                <a:ea typeface="Verdana" panose="020B0604030504040204" pitchFamily="34" charset="0"/>
                <a:cs typeface="Verdana" panose="020B0604030504040204" pitchFamily="34" charset="0"/>
              </a:rPr>
              <a:t>publications</a:t>
            </a:r>
            <a:r>
              <a:rPr lang="en-US" sz="2100" dirty="0">
                <a:solidFill>
                  <a:schemeClr val="bg1"/>
                </a:solidFill>
                <a:latin typeface="Verdana" panose="020B0604030504040204" pitchFamily="34" charset="0"/>
                <a:ea typeface="Verdana" panose="020B0604030504040204" pitchFamily="34" charset="0"/>
                <a:cs typeface="Verdana" panose="020B0604030504040204" pitchFamily="34" charset="0"/>
              </a:rPr>
              <a:t> guide to explore self-upload of published work with your colleagues             (some databases/portals work better than others across disciplines and modes of scholarship)</a:t>
            </a:r>
          </a:p>
          <a:p>
            <a:pPr lvl="1"/>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2E2A32E1-1DE8-4C14-AE96-5D82F997E89D}"/>
              </a:ext>
            </a:extLst>
          </p:cNvPr>
          <p:cNvSpPr txBox="1"/>
          <p:nvPr/>
        </p:nvSpPr>
        <p:spPr>
          <a:xfrm>
            <a:off x="1977231" y="1362347"/>
            <a:ext cx="8067822" cy="646331"/>
          </a:xfrm>
          <a:prstGeom prst="rect">
            <a:avLst/>
          </a:prstGeom>
          <a:solidFill>
            <a:srgbClr val="F56600"/>
          </a:solidFill>
        </p:spPr>
        <p:txBody>
          <a:bodyPr wrap="square" rtlCol="0">
            <a:spAutoFit/>
          </a:bodyPr>
          <a:lstStyle/>
          <a:p>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DO NOT add 2019-2020 activities or info in FAS after Feb. 15 2020-2021 NOTHING in FAS</a:t>
            </a:r>
          </a:p>
        </p:txBody>
      </p:sp>
      <p:sp>
        <p:nvSpPr>
          <p:cNvPr id="3" name="Slide Number Placeholder 2">
            <a:extLst>
              <a:ext uri="{FF2B5EF4-FFF2-40B4-BE49-F238E27FC236}">
                <a16:creationId xmlns:a16="http://schemas.microsoft.com/office/drawing/2014/main" id="{7214FC59-3B35-4396-9DA0-0F67F06C8793}"/>
              </a:ext>
            </a:extLst>
          </p:cNvPr>
          <p:cNvSpPr>
            <a:spLocks noGrp="1"/>
          </p:cNvSpPr>
          <p:nvPr>
            <p:ph type="sldNum" sz="quarter" idx="12"/>
          </p:nvPr>
        </p:nvSpPr>
        <p:spPr>
          <a:xfrm>
            <a:off x="8610600" y="6435860"/>
            <a:ext cx="2743200" cy="365125"/>
          </a:xfrm>
        </p:spPr>
        <p:txBody>
          <a:bodyPr/>
          <a:lstStyle/>
          <a:p>
            <a:fld id="{C728CDA3-23BE-4719-BD1A-D8F05D5A0011}" type="slidenum">
              <a:rPr lang="en-US" smtClean="0"/>
              <a:t>20</a:t>
            </a:fld>
            <a:endParaRPr lang="en-US" dirty="0"/>
          </a:p>
        </p:txBody>
      </p:sp>
      <p:pic>
        <p:nvPicPr>
          <p:cNvPr id="11" name="Picture 10" descr="A picture containing food, flower, fruit&#10;&#10;Description automatically generated">
            <a:extLst>
              <a:ext uri="{FF2B5EF4-FFF2-40B4-BE49-F238E27FC236}">
                <a16:creationId xmlns:a16="http://schemas.microsoft.com/office/drawing/2014/main" id="{26C0E666-4AF1-D240-B933-EDC9D6D25F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693" y="146870"/>
            <a:ext cx="733310" cy="718190"/>
          </a:xfrm>
          <a:prstGeom prst="rect">
            <a:avLst/>
          </a:prstGeom>
        </p:spPr>
      </p:pic>
    </p:spTree>
    <p:extLst>
      <p:ext uri="{BB962C8B-B14F-4D97-AF65-F5344CB8AC3E}">
        <p14:creationId xmlns:p14="http://schemas.microsoft.com/office/powerpoint/2010/main" val="2645915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06E6E8-1FE8-47F1-8CC2-CCF12A11C08B}"/>
              </a:ext>
            </a:extLst>
          </p:cNvPr>
          <p:cNvSpPr/>
          <p:nvPr/>
        </p:nvSpPr>
        <p:spPr>
          <a:xfrm>
            <a:off x="1550498" y="1367057"/>
            <a:ext cx="9091002" cy="3139321"/>
          </a:xfrm>
          <a:prstGeom prst="rect">
            <a:avLst/>
          </a:prstGeom>
          <a:noFill/>
          <a:ln>
            <a:noFill/>
          </a:ln>
        </p:spPr>
        <p:txBody>
          <a:bodyPr wrap="square">
            <a:spAutoFit/>
          </a:bodyPr>
          <a:lstStyle/>
          <a:p>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Executive sponsor        </a:t>
            </a:r>
          </a:p>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Amy Lawton-Rauh (Associate Provost for Faculty Affairs)</a:t>
            </a:r>
          </a:p>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hlinkClick r:id="rId2">
                  <a:extLst>
                    <a:ext uri="{A12FA001-AC4F-418D-AE19-62706E023703}">
                      <ahyp:hlinkClr xmlns:ahyp="http://schemas.microsoft.com/office/drawing/2018/hyperlinkcolor" val="tx"/>
                    </a:ext>
                  </a:extLst>
                </a:hlinkClick>
              </a:rPr>
              <a:t>APFA@Clemson.edu</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amylr@Clemson.edu</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for other queries)</a:t>
            </a:r>
          </a:p>
          <a:p>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System administrator</a:t>
            </a:r>
          </a:p>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Melissa Welborn (Assistant Director of Institutional Research)</a:t>
            </a:r>
          </a:p>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DMadmin@Clemson.edu</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Project liaisons</a:t>
            </a:r>
          </a:p>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Katie (Miller) Vogl (Director of Academic Initiatives, Provost’s Office)</a:t>
            </a:r>
          </a:p>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Chelsea Waugaman (Faculty Affairs Project Director, APFA/Provost’s Office)</a:t>
            </a:r>
          </a:p>
        </p:txBody>
      </p:sp>
      <p:sp>
        <p:nvSpPr>
          <p:cNvPr id="9" name="Rectangle 8">
            <a:extLst>
              <a:ext uri="{FF2B5EF4-FFF2-40B4-BE49-F238E27FC236}">
                <a16:creationId xmlns:a16="http://schemas.microsoft.com/office/drawing/2014/main" id="{633FE5A0-877A-4919-A141-DBD09C1D328E}"/>
              </a:ext>
            </a:extLst>
          </p:cNvPr>
          <p:cNvSpPr/>
          <p:nvPr/>
        </p:nvSpPr>
        <p:spPr>
          <a:xfrm>
            <a:off x="1427841" y="4701669"/>
            <a:ext cx="9213659" cy="1446550"/>
          </a:xfrm>
          <a:prstGeom prst="rect">
            <a:avLst/>
          </a:prstGeom>
          <a:solidFill>
            <a:schemeClr val="bg1"/>
          </a:solidFill>
          <a:ln w="177800">
            <a:solidFill>
              <a:srgbClr val="F56600"/>
            </a:solidFill>
          </a:ln>
        </p:spPr>
        <p:txBody>
          <a:bodyPr wrap="square">
            <a:spAutoFit/>
          </a:bodyPr>
          <a:lstStyle/>
          <a:p>
            <a:r>
              <a:rPr lang="en-US" sz="2200" b="1" dirty="0">
                <a:solidFill>
                  <a:srgbClr val="7030A0"/>
                </a:solidFill>
                <a:latin typeface="Calibri" panose="020F0502020204030204" pitchFamily="34" charset="0"/>
                <a:ea typeface="Calibri" panose="020F0502020204030204" pitchFamily="34" charset="0"/>
              </a:rPr>
              <a:t>			</a:t>
            </a:r>
          </a:p>
          <a:p>
            <a:r>
              <a:rPr lang="en-US" sz="2200" b="1" dirty="0">
                <a:solidFill>
                  <a:srgbClr val="7030A0"/>
                </a:solidFill>
                <a:latin typeface="Calibri" panose="020F0502020204030204" pitchFamily="34" charset="0"/>
                <a:ea typeface="Calibri" panose="020F0502020204030204" pitchFamily="34" charset="0"/>
              </a:rPr>
              <a:t>			TPR and Policy queries:   </a:t>
            </a:r>
            <a:r>
              <a:rPr lang="en-US" sz="2200" b="1" dirty="0">
                <a:solidFill>
                  <a:srgbClr val="F56600"/>
                </a:solidFill>
                <a:latin typeface="Calibri" panose="020F0502020204030204" pitchFamily="34" charset="0"/>
                <a:ea typeface="Calibri" panose="020F0502020204030204" pitchFamily="34" charset="0"/>
              </a:rPr>
              <a:t>APFA@Clemson.edu   </a:t>
            </a:r>
            <a:endParaRPr lang="en-US" sz="2200" dirty="0">
              <a:solidFill>
                <a:srgbClr val="F56600"/>
              </a:solidFill>
              <a:latin typeface="Calibri" panose="020F0502020204030204" pitchFamily="34" charset="0"/>
              <a:ea typeface="Calibri" panose="020F0502020204030204" pitchFamily="34" charset="0"/>
            </a:endParaRPr>
          </a:p>
          <a:p>
            <a:r>
              <a:rPr lang="en-US" sz="2200" b="1" dirty="0">
                <a:solidFill>
                  <a:srgbClr val="F56600"/>
                </a:solidFill>
                <a:latin typeface="Calibri" panose="020F0502020204030204" pitchFamily="34" charset="0"/>
                <a:ea typeface="Calibri" panose="020F0502020204030204" pitchFamily="34" charset="0"/>
              </a:rPr>
              <a:t>			</a:t>
            </a:r>
            <a:r>
              <a:rPr lang="en-US" sz="2200" b="1" dirty="0">
                <a:solidFill>
                  <a:srgbClr val="7030A0"/>
                </a:solidFill>
                <a:latin typeface="Calibri" panose="020F0502020204030204" pitchFamily="34" charset="0"/>
                <a:ea typeface="Calibri" panose="020F0502020204030204" pitchFamily="34" charset="0"/>
              </a:rPr>
              <a:t>Data and portal use, training queries:</a:t>
            </a:r>
            <a:r>
              <a:rPr lang="en-US" sz="2200" b="1" dirty="0">
                <a:solidFill>
                  <a:srgbClr val="F56600"/>
                </a:solidFill>
                <a:latin typeface="Calibri" panose="020F0502020204030204" pitchFamily="34" charset="0"/>
                <a:ea typeface="Calibri" panose="020F0502020204030204" pitchFamily="34" charset="0"/>
              </a:rPr>
              <a:t>	DMadmin@Clemson.edu</a:t>
            </a:r>
          </a:p>
          <a:p>
            <a:endParaRPr lang="en-US" sz="2200" b="1" dirty="0">
              <a:solidFill>
                <a:schemeClr val="accent1"/>
              </a:solidFill>
              <a:latin typeface="Calibri" panose="020F0502020204030204" pitchFamily="34" charset="0"/>
              <a:ea typeface="Calibri" panose="020F0502020204030204" pitchFamily="34" charset="0"/>
            </a:endParaRPr>
          </a:p>
        </p:txBody>
      </p:sp>
      <p:sp>
        <p:nvSpPr>
          <p:cNvPr id="11" name="Rectangle 10">
            <a:extLst>
              <a:ext uri="{FF2B5EF4-FFF2-40B4-BE49-F238E27FC236}">
                <a16:creationId xmlns:a16="http://schemas.microsoft.com/office/drawing/2014/main" id="{074A19E3-2FB2-4EAA-96C1-FAD771FA4F22}"/>
              </a:ext>
            </a:extLst>
          </p:cNvPr>
          <p:cNvSpPr/>
          <p:nvPr/>
        </p:nvSpPr>
        <p:spPr>
          <a:xfrm>
            <a:off x="0" y="1036038"/>
            <a:ext cx="12192000" cy="190500"/>
          </a:xfrm>
          <a:prstGeom prst="rect">
            <a:avLst/>
          </a:prstGeom>
          <a:solidFill>
            <a:srgbClr val="F566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B150A1A-1612-4182-91A0-658E7E69A392}"/>
              </a:ext>
            </a:extLst>
          </p:cNvPr>
          <p:cNvSpPr/>
          <p:nvPr/>
        </p:nvSpPr>
        <p:spPr>
          <a:xfrm>
            <a:off x="-1" y="-95250"/>
            <a:ext cx="12192000" cy="113128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9F9BEE41-47C9-4CC2-97CA-40A86E5698B4}"/>
              </a:ext>
            </a:extLst>
          </p:cNvPr>
          <p:cNvSpPr txBox="1"/>
          <p:nvPr/>
        </p:nvSpPr>
        <p:spPr>
          <a:xfrm>
            <a:off x="895003" y="212268"/>
            <a:ext cx="9216191" cy="584775"/>
          </a:xfrm>
          <a:prstGeom prst="rect">
            <a:avLst/>
          </a:prstGeom>
          <a:noFill/>
        </p:spPr>
        <p:txBody>
          <a:bodyPr wrap="square" rtlCol="0">
            <a:spAutoFit/>
          </a:bodyPr>
          <a:lstStyle/>
          <a:p>
            <a:r>
              <a:rPr lang="en-US" sz="3200" b="1" dirty="0">
                <a:latin typeface="Verdana" panose="020B0604030504040204" pitchFamily="34" charset="0"/>
                <a:ea typeface="Verdana" panose="020B0604030504040204" pitchFamily="34" charset="0"/>
                <a:cs typeface="Verdana" panose="020B0604030504040204" pitchFamily="34" charset="0"/>
              </a:rPr>
              <a:t>Clemson Implementation Team</a:t>
            </a:r>
          </a:p>
        </p:txBody>
      </p:sp>
      <p:sp>
        <p:nvSpPr>
          <p:cNvPr id="4" name="Slide Number Placeholder 3">
            <a:extLst>
              <a:ext uri="{FF2B5EF4-FFF2-40B4-BE49-F238E27FC236}">
                <a16:creationId xmlns:a16="http://schemas.microsoft.com/office/drawing/2014/main" id="{A730319E-0A17-4A6F-848C-FAB271634E2F}"/>
              </a:ext>
            </a:extLst>
          </p:cNvPr>
          <p:cNvSpPr>
            <a:spLocks noGrp="1"/>
          </p:cNvSpPr>
          <p:nvPr>
            <p:ph type="sldNum" sz="quarter" idx="12"/>
          </p:nvPr>
        </p:nvSpPr>
        <p:spPr>
          <a:xfrm>
            <a:off x="8610600" y="6245035"/>
            <a:ext cx="2743200" cy="365125"/>
          </a:xfrm>
        </p:spPr>
        <p:txBody>
          <a:bodyPr/>
          <a:lstStyle/>
          <a:p>
            <a:fld id="{C728CDA3-23BE-4719-BD1A-D8F05D5A0011}" type="slidenum">
              <a:rPr lang="en-US" smtClean="0"/>
              <a:t>21</a:t>
            </a:fld>
            <a:endParaRPr lang="en-US" dirty="0"/>
          </a:p>
        </p:txBody>
      </p:sp>
      <p:pic>
        <p:nvPicPr>
          <p:cNvPr id="6" name="Picture 5" descr="A picture containing food, fruit, flower&#10;&#10;Description automatically generated">
            <a:extLst>
              <a:ext uri="{FF2B5EF4-FFF2-40B4-BE49-F238E27FC236}">
                <a16:creationId xmlns:a16="http://schemas.microsoft.com/office/drawing/2014/main" id="{4AAD9780-4740-C743-BDB7-6478D592C2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3289" y="5011235"/>
            <a:ext cx="827064" cy="810727"/>
          </a:xfrm>
          <a:prstGeom prst="rect">
            <a:avLst/>
          </a:prstGeom>
        </p:spPr>
      </p:pic>
      <p:pic>
        <p:nvPicPr>
          <p:cNvPr id="14" name="Picture 13" descr="A picture containing food, flower, fruit&#10;&#10;Description automatically generated">
            <a:extLst>
              <a:ext uri="{FF2B5EF4-FFF2-40B4-BE49-F238E27FC236}">
                <a16:creationId xmlns:a16="http://schemas.microsoft.com/office/drawing/2014/main" id="{0A64F973-6FB4-A549-A69E-E39F1C399C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693" y="146870"/>
            <a:ext cx="733310" cy="718190"/>
          </a:xfrm>
          <a:prstGeom prst="rect">
            <a:avLst/>
          </a:prstGeom>
        </p:spPr>
      </p:pic>
    </p:spTree>
    <p:extLst>
      <p:ext uri="{BB962C8B-B14F-4D97-AF65-F5344CB8AC3E}">
        <p14:creationId xmlns:p14="http://schemas.microsoft.com/office/powerpoint/2010/main" val="296623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8A29D2-21F3-42A8-9718-EC94A50A8BE8}"/>
              </a:ext>
            </a:extLst>
          </p:cNvPr>
          <p:cNvSpPr/>
          <p:nvPr/>
        </p:nvSpPr>
        <p:spPr>
          <a:xfrm>
            <a:off x="0" y="1036038"/>
            <a:ext cx="12192000" cy="190500"/>
          </a:xfrm>
          <a:prstGeom prst="rect">
            <a:avLst/>
          </a:prstGeom>
          <a:solidFill>
            <a:srgbClr val="F566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5A1F91E-34A9-40B4-B553-40D2E6F23CBB}"/>
              </a:ext>
            </a:extLst>
          </p:cNvPr>
          <p:cNvSpPr/>
          <p:nvPr/>
        </p:nvSpPr>
        <p:spPr>
          <a:xfrm>
            <a:off x="-1" y="-95250"/>
            <a:ext cx="12192000" cy="113128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FE320B6-05FA-4480-A385-5BCC5CD9449F}"/>
              </a:ext>
            </a:extLst>
          </p:cNvPr>
          <p:cNvSpPr txBox="1"/>
          <p:nvPr/>
        </p:nvSpPr>
        <p:spPr>
          <a:xfrm>
            <a:off x="1138845" y="233748"/>
            <a:ext cx="9565248" cy="584775"/>
          </a:xfrm>
          <a:prstGeom prst="rect">
            <a:avLst/>
          </a:prstGeom>
          <a:noFill/>
        </p:spPr>
        <p:txBody>
          <a:bodyPr wrap="square" rtlCol="0">
            <a:spAutoFit/>
          </a:bodyPr>
          <a:lstStyle/>
          <a:p>
            <a:r>
              <a:rPr lang="en-US" sz="3200" b="1" dirty="0">
                <a:latin typeface="Verdana" panose="020B0604030504040204" pitchFamily="34" charset="0"/>
                <a:ea typeface="Verdana" panose="020B0604030504040204" pitchFamily="34" charset="0"/>
                <a:cs typeface="Verdana" panose="020B0604030504040204" pitchFamily="34" charset="0"/>
              </a:rPr>
              <a:t>Clemson Needs to Replace FAS</a:t>
            </a:r>
          </a:p>
        </p:txBody>
      </p:sp>
      <p:sp>
        <p:nvSpPr>
          <p:cNvPr id="5" name="Rectangle 4">
            <a:extLst>
              <a:ext uri="{FF2B5EF4-FFF2-40B4-BE49-F238E27FC236}">
                <a16:creationId xmlns:a16="http://schemas.microsoft.com/office/drawing/2014/main" id="{C006E6E8-1FE8-47F1-8CC2-CCF12A11C08B}"/>
              </a:ext>
            </a:extLst>
          </p:cNvPr>
          <p:cNvSpPr/>
          <p:nvPr/>
        </p:nvSpPr>
        <p:spPr>
          <a:xfrm>
            <a:off x="210454" y="1274666"/>
            <a:ext cx="11771086" cy="461665"/>
          </a:xfrm>
          <a:prstGeom prst="rect">
            <a:avLst/>
          </a:prstGeom>
          <a:noFill/>
        </p:spPr>
        <p:txBody>
          <a:bodyPr wrap="square">
            <a:spAutoFit/>
          </a:bodyPr>
          <a:lstStyle/>
          <a:p>
            <a:r>
              <a:rPr lang="en-US" sz="2400" b="1" u="sng" dirty="0">
                <a:solidFill>
                  <a:schemeClr val="bg1"/>
                </a:solidFill>
                <a:latin typeface="Verdana" panose="020B0604030504040204" pitchFamily="34" charset="0"/>
                <a:ea typeface="Verdana" panose="020B0604030504040204" pitchFamily="34" charset="0"/>
                <a:cs typeface="Verdana" panose="020B0604030504040204" pitchFamily="34" charset="0"/>
              </a:rPr>
              <a:t>Steps leading to RFP (request for proposal) to replace FAS</a:t>
            </a: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a:extLst>
              <a:ext uri="{FF2B5EF4-FFF2-40B4-BE49-F238E27FC236}">
                <a16:creationId xmlns:a16="http://schemas.microsoft.com/office/drawing/2014/main" id="{95616882-670A-4EF0-8842-DE9CBB88750B}"/>
              </a:ext>
            </a:extLst>
          </p:cNvPr>
          <p:cNvSpPr/>
          <p:nvPr/>
        </p:nvSpPr>
        <p:spPr>
          <a:xfrm>
            <a:off x="542495" y="1996348"/>
            <a:ext cx="11107004" cy="4524315"/>
          </a:xfrm>
          <a:prstGeom prst="rect">
            <a:avLst/>
          </a:prstGeom>
          <a:noFill/>
        </p:spPr>
        <p:txBody>
          <a:bodyPr wrap="square">
            <a:spAutoFit/>
          </a:bodyPr>
          <a:lstStyle/>
          <a:p>
            <a:r>
              <a:rPr lang="en-US" b="1" dirty="0">
                <a:solidFill>
                  <a:srgbClr val="F56600"/>
                </a:solidFill>
                <a:latin typeface="Calibri" panose="020F0502020204030204" pitchFamily="34" charset="0"/>
                <a:ea typeface="Calibri" panose="020F0502020204030204" pitchFamily="34" charset="0"/>
              </a:rPr>
              <a:t>July 2017:  </a:t>
            </a:r>
            <a:r>
              <a:rPr lang="en-US" dirty="0">
                <a:solidFill>
                  <a:schemeClr val="bg1"/>
                </a:solidFill>
                <a:latin typeface="Calibri" panose="020F0502020204030204" pitchFamily="34" charset="0"/>
                <a:ea typeface="Calibri" panose="020F0502020204030204" pitchFamily="34" charset="0"/>
              </a:rPr>
              <a:t>user stories coordinated and compiled from 1-hour interviews (lead: APFA Ellen Granberg)</a:t>
            </a:r>
          </a:p>
          <a:p>
            <a:r>
              <a:rPr lang="en-US" b="1" dirty="0">
                <a:solidFill>
                  <a:schemeClr val="bg1"/>
                </a:solidFill>
                <a:latin typeface="Calibri" panose="020F0502020204030204" pitchFamily="34" charset="0"/>
                <a:ea typeface="Calibri" panose="020F0502020204030204" pitchFamily="34" charset="0"/>
              </a:rPr>
              <a:t>	Interview participants</a:t>
            </a:r>
          </a:p>
          <a:p>
            <a:r>
              <a:rPr lang="en-US" b="1" dirty="0">
                <a:solidFill>
                  <a:schemeClr val="bg1"/>
                </a:solidFill>
                <a:latin typeface="Calibri" panose="020F0502020204030204" pitchFamily="34" charset="0"/>
                <a:ea typeface="Calibri" panose="020F0502020204030204" pitchFamily="34" charset="0"/>
              </a:rPr>
              <a:t>	</a:t>
            </a:r>
            <a:r>
              <a:rPr lang="en-US" dirty="0">
                <a:solidFill>
                  <a:schemeClr val="bg1"/>
                </a:solidFill>
                <a:latin typeface="Calibri" panose="020F0502020204030204" pitchFamily="34" charset="0"/>
                <a:ea typeface="Calibri" panose="020F0502020204030204" pitchFamily="34" charset="0"/>
              </a:rPr>
              <a:t>Executive assistant (1), CCIT rep (1), Provost’s admin (1), VPR admin (1)</a:t>
            </a:r>
          </a:p>
          <a:p>
            <a:r>
              <a:rPr lang="en-US" dirty="0">
                <a:solidFill>
                  <a:schemeClr val="bg1"/>
                </a:solidFill>
                <a:latin typeface="Calibri" panose="020F0502020204030204" pitchFamily="34" charset="0"/>
                <a:ea typeface="Calibri" panose="020F0502020204030204" pitchFamily="34" charset="0"/>
              </a:rPr>
              <a:t>	Department chairs (9), faculty (4)</a:t>
            </a:r>
          </a:p>
          <a:p>
            <a:r>
              <a:rPr lang="en-US" dirty="0">
                <a:solidFill>
                  <a:schemeClr val="bg1"/>
                </a:solidFill>
                <a:latin typeface="Calibri" panose="020F0502020204030204" pitchFamily="34" charset="0"/>
                <a:ea typeface="Calibri" panose="020F0502020204030204" pitchFamily="34" charset="0"/>
              </a:rPr>
              <a:t>	Represented 7 Colleges and ‘other’ university-level offices (CCIT, Provost, VPR)</a:t>
            </a:r>
          </a:p>
          <a:p>
            <a:endParaRPr lang="en-US" dirty="0">
              <a:solidFill>
                <a:schemeClr val="bg1"/>
              </a:solidFill>
              <a:latin typeface="Calibri" panose="020F0502020204030204" pitchFamily="34" charset="0"/>
              <a:ea typeface="Calibri" panose="020F0502020204030204" pitchFamily="34" charset="0"/>
            </a:endParaRPr>
          </a:p>
          <a:p>
            <a:pPr lvl="0"/>
            <a:r>
              <a:rPr lang="en-US" b="1" dirty="0">
                <a:solidFill>
                  <a:srgbClr val="F56600"/>
                </a:solidFill>
                <a:latin typeface="Calibri" panose="020F0502020204030204" pitchFamily="34" charset="0"/>
                <a:ea typeface="Calibri" panose="020F0502020204030204" pitchFamily="34" charset="0"/>
              </a:rPr>
              <a:t>Fall 2017-Spring 2018:  </a:t>
            </a:r>
            <a:r>
              <a:rPr lang="en-US" dirty="0">
                <a:solidFill>
                  <a:schemeClr val="bg1"/>
                </a:solidFill>
                <a:latin typeface="Calibri" panose="020F0502020204030204" pitchFamily="34" charset="0"/>
                <a:ea typeface="Calibri" panose="020F0502020204030204" pitchFamily="34" charset="0"/>
              </a:rPr>
              <a:t>formal interviews, additional feedback, and narratives prompted formation of RFP committee</a:t>
            </a:r>
          </a:p>
          <a:p>
            <a:pPr lvl="0"/>
            <a:endParaRPr lang="en-US" b="1" dirty="0">
              <a:solidFill>
                <a:schemeClr val="bg1"/>
              </a:solidFill>
              <a:latin typeface="Calibri" panose="020F0502020204030204" pitchFamily="34" charset="0"/>
              <a:ea typeface="Calibri" panose="020F0502020204030204" pitchFamily="34" charset="0"/>
            </a:endParaRPr>
          </a:p>
          <a:p>
            <a:pPr lvl="0"/>
            <a:r>
              <a:rPr lang="en-US" b="1" dirty="0">
                <a:solidFill>
                  <a:srgbClr val="F56600"/>
                </a:solidFill>
                <a:latin typeface="Calibri" panose="020F0502020204030204" pitchFamily="34" charset="0"/>
                <a:ea typeface="Calibri" panose="020F0502020204030204" pitchFamily="34" charset="0"/>
              </a:rPr>
              <a:t>Fall 2018:  </a:t>
            </a:r>
            <a:r>
              <a:rPr lang="en-US" dirty="0">
                <a:solidFill>
                  <a:schemeClr val="bg1"/>
                </a:solidFill>
                <a:latin typeface="Calibri" panose="020F0502020204030204" pitchFamily="34" charset="0"/>
                <a:ea typeface="Calibri" panose="020F0502020204030204" pitchFamily="34" charset="0"/>
              </a:rPr>
              <a:t>RFP committee charged with using transcripts from interviews and informal feedback to create RFP, with the goal of identifying the best replacement option by spring 2019</a:t>
            </a:r>
          </a:p>
          <a:p>
            <a:pPr lvl="0"/>
            <a:r>
              <a:rPr lang="en-US" b="1" dirty="0">
                <a:solidFill>
                  <a:schemeClr val="bg1"/>
                </a:solidFill>
                <a:latin typeface="Calibri" panose="020F0502020204030204" pitchFamily="34" charset="0"/>
                <a:ea typeface="Calibri" panose="020F0502020204030204" pitchFamily="34" charset="0"/>
              </a:rPr>
              <a:t>	</a:t>
            </a:r>
            <a:endParaRPr lang="en-US" dirty="0">
              <a:solidFill>
                <a:schemeClr val="bg1"/>
              </a:solidFill>
              <a:latin typeface="Calibri" panose="020F0502020204030204" pitchFamily="34" charset="0"/>
              <a:ea typeface="Calibri" panose="020F0502020204030204" pitchFamily="34" charset="0"/>
            </a:endParaRPr>
          </a:p>
          <a:p>
            <a:pPr lvl="0"/>
            <a:r>
              <a:rPr lang="en-US" b="1" dirty="0">
                <a:solidFill>
                  <a:srgbClr val="F56600"/>
                </a:solidFill>
                <a:latin typeface="Calibri" panose="020F0502020204030204" pitchFamily="34" charset="0"/>
                <a:ea typeface="Calibri" panose="020F0502020204030204" pitchFamily="34" charset="0"/>
              </a:rPr>
              <a:t>Spring 2019:  </a:t>
            </a:r>
            <a:r>
              <a:rPr lang="en-US" dirty="0">
                <a:solidFill>
                  <a:schemeClr val="bg1"/>
                </a:solidFill>
                <a:latin typeface="Calibri" panose="020F0502020204030204" pitchFamily="34" charset="0"/>
                <a:ea typeface="Calibri" panose="020F0502020204030204" pitchFamily="34" charset="0"/>
              </a:rPr>
              <a:t>Digital Measures selected through scoring system conducted by the RFP committee following state procurement guidelines and forwarded results to APFA Amy Lawton-Rauh March 2020</a:t>
            </a:r>
          </a:p>
          <a:p>
            <a:pPr lvl="0"/>
            <a:endParaRPr lang="en-US" dirty="0">
              <a:solidFill>
                <a:schemeClr val="bg1"/>
              </a:solidFill>
              <a:latin typeface="Calibri" panose="020F0502020204030204" pitchFamily="34" charset="0"/>
              <a:ea typeface="Calibri" panose="020F0502020204030204" pitchFamily="34" charset="0"/>
            </a:endParaRPr>
          </a:p>
          <a:p>
            <a:pPr lvl="0"/>
            <a:r>
              <a:rPr lang="en-US" b="1" dirty="0">
                <a:solidFill>
                  <a:srgbClr val="F56600"/>
                </a:solidFill>
                <a:latin typeface="Calibri" panose="020F0502020204030204" pitchFamily="34" charset="0"/>
                <a:ea typeface="Calibri" panose="020F0502020204030204" pitchFamily="34" charset="0"/>
              </a:rPr>
              <a:t>Summer 2019:  </a:t>
            </a:r>
            <a:r>
              <a:rPr lang="en-US" dirty="0">
                <a:solidFill>
                  <a:schemeClr val="bg1"/>
                </a:solidFill>
                <a:latin typeface="Calibri" panose="020F0502020204030204" pitchFamily="34" charset="0"/>
                <a:ea typeface="Calibri" panose="020F0502020204030204" pitchFamily="34" charset="0"/>
              </a:rPr>
              <a:t>Implementation team formed and transition strategy coordinated between Clemson University and Digital Measures, then implementation launched</a:t>
            </a:r>
          </a:p>
        </p:txBody>
      </p:sp>
      <p:sp>
        <p:nvSpPr>
          <p:cNvPr id="3" name="Slide Number Placeholder 2">
            <a:extLst>
              <a:ext uri="{FF2B5EF4-FFF2-40B4-BE49-F238E27FC236}">
                <a16:creationId xmlns:a16="http://schemas.microsoft.com/office/drawing/2014/main" id="{01F9E8FC-24D0-4F92-889C-AD42F82DEE21}"/>
              </a:ext>
            </a:extLst>
          </p:cNvPr>
          <p:cNvSpPr>
            <a:spLocks noGrp="1"/>
          </p:cNvSpPr>
          <p:nvPr>
            <p:ph type="sldNum" sz="quarter" idx="12"/>
          </p:nvPr>
        </p:nvSpPr>
        <p:spPr/>
        <p:txBody>
          <a:bodyPr/>
          <a:lstStyle/>
          <a:p>
            <a:fld id="{C728CDA3-23BE-4719-BD1A-D8F05D5A0011}" type="slidenum">
              <a:rPr lang="en-US" smtClean="0"/>
              <a:t>3</a:t>
            </a:fld>
            <a:endParaRPr lang="en-US" dirty="0"/>
          </a:p>
        </p:txBody>
      </p:sp>
      <p:pic>
        <p:nvPicPr>
          <p:cNvPr id="10" name="Picture 9" descr="A picture containing food, flower, fruit&#10;&#10;Description automatically generated">
            <a:extLst>
              <a:ext uri="{FF2B5EF4-FFF2-40B4-BE49-F238E27FC236}">
                <a16:creationId xmlns:a16="http://schemas.microsoft.com/office/drawing/2014/main" id="{ADBAAD11-3C77-4742-BF00-E105DA3BC9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693" y="146870"/>
            <a:ext cx="733310" cy="718190"/>
          </a:xfrm>
          <a:prstGeom prst="rect">
            <a:avLst/>
          </a:prstGeom>
        </p:spPr>
      </p:pic>
    </p:spTree>
    <p:extLst>
      <p:ext uri="{BB962C8B-B14F-4D97-AF65-F5344CB8AC3E}">
        <p14:creationId xmlns:p14="http://schemas.microsoft.com/office/powerpoint/2010/main" val="46884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8A29D2-21F3-42A8-9718-EC94A50A8BE8}"/>
              </a:ext>
            </a:extLst>
          </p:cNvPr>
          <p:cNvSpPr/>
          <p:nvPr/>
        </p:nvSpPr>
        <p:spPr>
          <a:xfrm>
            <a:off x="0" y="1036038"/>
            <a:ext cx="12192000" cy="190500"/>
          </a:xfrm>
          <a:prstGeom prst="rect">
            <a:avLst/>
          </a:prstGeom>
          <a:solidFill>
            <a:srgbClr val="F566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5A1F91E-34A9-40B4-B553-40D2E6F23CBB}"/>
              </a:ext>
            </a:extLst>
          </p:cNvPr>
          <p:cNvSpPr/>
          <p:nvPr/>
        </p:nvSpPr>
        <p:spPr>
          <a:xfrm>
            <a:off x="-1" y="-95250"/>
            <a:ext cx="12192000" cy="113128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18C0FD01-C081-4401-8701-ABFE836DB229}"/>
              </a:ext>
            </a:extLst>
          </p:cNvPr>
          <p:cNvSpPr/>
          <p:nvPr/>
        </p:nvSpPr>
        <p:spPr>
          <a:xfrm>
            <a:off x="424774" y="1410175"/>
            <a:ext cx="11342447" cy="2800062"/>
          </a:xfrm>
          <a:prstGeom prst="rect">
            <a:avLst/>
          </a:prstGeom>
          <a:noFill/>
        </p:spPr>
        <p:txBody>
          <a:bodyPr wrap="square">
            <a:spAutoFit/>
          </a:bodyPr>
          <a:lstStyle/>
          <a:p>
            <a:pPr>
              <a:lnSpc>
                <a:spcPct val="150000"/>
              </a:lnSpc>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Mary Beth Kurz </a:t>
            </a: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(RFP chair, Faculty Manual Consultant, Associate Chair Industrial Engineering, CECAS)</a:t>
            </a:r>
          </a:p>
          <a:p>
            <a:pPr>
              <a:lnSpc>
                <a:spcPct val="150000"/>
              </a:lnSpc>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Sheila Lischwe </a:t>
            </a: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(Office of Sponsored Programs)</a:t>
            </a:r>
          </a:p>
          <a:p>
            <a:pPr>
              <a:lnSpc>
                <a:spcPct val="150000"/>
              </a:lnSpc>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Danny Weathers </a:t>
            </a: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(Currently President of Faculty Senate; Associate Prof Marketing, Business)</a:t>
            </a:r>
          </a:p>
          <a:p>
            <a:pPr>
              <a:lnSpc>
                <a:spcPct val="150000"/>
              </a:lnSpc>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Rob Baldwin </a:t>
            </a: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(Chair of Grievance Board, Endowed Chair and Professor, Conservation Biology, CAFLS)</a:t>
            </a:r>
          </a:p>
          <a:p>
            <a:pPr>
              <a:lnSpc>
                <a:spcPct val="150000"/>
              </a:lnSpc>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Melissa Welborn </a:t>
            </a: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(Assistant Director of Institutional Research, ‘the one you contact’)</a:t>
            </a:r>
          </a:p>
          <a:p>
            <a:pPr>
              <a:lnSpc>
                <a:spcPct val="150000"/>
              </a:lnSpc>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Calvin Williams</a:t>
            </a: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(Associate Dean Undergraduate Excellence and Engagement, Prof Math Sci, Science)</a:t>
            </a:r>
          </a:p>
        </p:txBody>
      </p:sp>
      <p:sp>
        <p:nvSpPr>
          <p:cNvPr id="3" name="TextBox 2">
            <a:extLst>
              <a:ext uri="{FF2B5EF4-FFF2-40B4-BE49-F238E27FC236}">
                <a16:creationId xmlns:a16="http://schemas.microsoft.com/office/drawing/2014/main" id="{4FD6E2F6-358D-466B-A9CC-889A4C889B35}"/>
              </a:ext>
            </a:extLst>
          </p:cNvPr>
          <p:cNvSpPr txBox="1"/>
          <p:nvPr/>
        </p:nvSpPr>
        <p:spPr>
          <a:xfrm>
            <a:off x="424774" y="4869273"/>
            <a:ext cx="11566724" cy="1342034"/>
          </a:xfrm>
          <a:prstGeom prst="rect">
            <a:avLst/>
          </a:prstGeom>
          <a:noFill/>
        </p:spPr>
        <p:txBody>
          <a:bodyPr wrap="square" rtlCol="0">
            <a:spAutoFit/>
          </a:bodyPr>
          <a:lstStyle/>
          <a:p>
            <a:pPr>
              <a:lnSpc>
                <a:spcPct val="150000"/>
              </a:lnSpc>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Committee:</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formed fall 2018</a:t>
            </a:r>
          </a:p>
          <a:p>
            <a:pPr>
              <a:lnSpc>
                <a:spcPct val="150000"/>
              </a:lnSpc>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wrote RFP, reviewed 3 viable proposals meeting basic criteria</a:t>
            </a:r>
          </a:p>
          <a:p>
            <a:pPr>
              <a:lnSpc>
                <a:spcPct val="150000"/>
              </a:lnSpc>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selected Digital Measures spring 2019</a:t>
            </a:r>
          </a:p>
        </p:txBody>
      </p:sp>
      <p:sp>
        <p:nvSpPr>
          <p:cNvPr id="11" name="TextBox 10">
            <a:extLst>
              <a:ext uri="{FF2B5EF4-FFF2-40B4-BE49-F238E27FC236}">
                <a16:creationId xmlns:a16="http://schemas.microsoft.com/office/drawing/2014/main" id="{FFE320B6-05FA-4480-A385-5BCC5CD9449F}"/>
              </a:ext>
            </a:extLst>
          </p:cNvPr>
          <p:cNvSpPr txBox="1"/>
          <p:nvPr/>
        </p:nvSpPr>
        <p:spPr>
          <a:xfrm>
            <a:off x="1113906" y="188445"/>
            <a:ext cx="11296996" cy="584775"/>
          </a:xfrm>
          <a:prstGeom prst="rect">
            <a:avLst/>
          </a:prstGeom>
          <a:noFill/>
        </p:spPr>
        <p:txBody>
          <a:bodyPr wrap="square" rtlCol="0">
            <a:spAutoFit/>
          </a:bodyPr>
          <a:lstStyle/>
          <a:p>
            <a:r>
              <a:rPr lang="en-US" sz="3200" b="1" dirty="0">
                <a:latin typeface="Verdana" panose="020B0604030504040204" pitchFamily="34" charset="0"/>
                <a:ea typeface="Verdana" panose="020B0604030504040204" pitchFamily="34" charset="0"/>
                <a:cs typeface="Verdana" panose="020B0604030504040204" pitchFamily="34" charset="0"/>
              </a:rPr>
              <a:t>Digital Measures selected by RFP committee</a:t>
            </a:r>
          </a:p>
        </p:txBody>
      </p:sp>
      <p:sp>
        <p:nvSpPr>
          <p:cNvPr id="5" name="Slide Number Placeholder 4">
            <a:extLst>
              <a:ext uri="{FF2B5EF4-FFF2-40B4-BE49-F238E27FC236}">
                <a16:creationId xmlns:a16="http://schemas.microsoft.com/office/drawing/2014/main" id="{6C322932-1A73-4E1E-A4F2-497E55412662}"/>
              </a:ext>
            </a:extLst>
          </p:cNvPr>
          <p:cNvSpPr>
            <a:spLocks noGrp="1"/>
          </p:cNvSpPr>
          <p:nvPr>
            <p:ph type="sldNum" sz="quarter" idx="12"/>
          </p:nvPr>
        </p:nvSpPr>
        <p:spPr>
          <a:xfrm>
            <a:off x="8610600" y="6486384"/>
            <a:ext cx="2743200" cy="365125"/>
          </a:xfrm>
        </p:spPr>
        <p:txBody>
          <a:bodyPr/>
          <a:lstStyle/>
          <a:p>
            <a:fld id="{C728CDA3-23BE-4719-BD1A-D8F05D5A0011}" type="slidenum">
              <a:rPr lang="en-US" smtClean="0"/>
              <a:t>4</a:t>
            </a:fld>
            <a:endParaRPr lang="en-US" dirty="0"/>
          </a:p>
        </p:txBody>
      </p:sp>
      <p:pic>
        <p:nvPicPr>
          <p:cNvPr id="8" name="Picture 7" descr="A picture containing food, flower, fruit&#10;&#10;Description automatically generated">
            <a:extLst>
              <a:ext uri="{FF2B5EF4-FFF2-40B4-BE49-F238E27FC236}">
                <a16:creationId xmlns:a16="http://schemas.microsoft.com/office/drawing/2014/main" id="{48EC03CA-8940-3040-BA8C-2F8980A869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693" y="146870"/>
            <a:ext cx="733310" cy="718190"/>
          </a:xfrm>
          <a:prstGeom prst="rect">
            <a:avLst/>
          </a:prstGeom>
        </p:spPr>
      </p:pic>
    </p:spTree>
    <p:extLst>
      <p:ext uri="{BB962C8B-B14F-4D97-AF65-F5344CB8AC3E}">
        <p14:creationId xmlns:p14="http://schemas.microsoft.com/office/powerpoint/2010/main" val="2082987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8A29D2-21F3-42A8-9718-EC94A50A8BE8}"/>
              </a:ext>
            </a:extLst>
          </p:cNvPr>
          <p:cNvSpPr/>
          <p:nvPr/>
        </p:nvSpPr>
        <p:spPr>
          <a:xfrm>
            <a:off x="0" y="1036038"/>
            <a:ext cx="12192000" cy="190500"/>
          </a:xfrm>
          <a:prstGeom prst="rect">
            <a:avLst/>
          </a:prstGeom>
          <a:solidFill>
            <a:srgbClr val="F566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5A1F91E-34A9-40B4-B553-40D2E6F23CBB}"/>
              </a:ext>
            </a:extLst>
          </p:cNvPr>
          <p:cNvSpPr/>
          <p:nvPr/>
        </p:nvSpPr>
        <p:spPr>
          <a:xfrm>
            <a:off x="0" y="-95250"/>
            <a:ext cx="12192000" cy="113128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FE320B6-05FA-4480-A385-5BCC5CD9449F}"/>
              </a:ext>
            </a:extLst>
          </p:cNvPr>
          <p:cNvSpPr txBox="1"/>
          <p:nvPr/>
        </p:nvSpPr>
        <p:spPr>
          <a:xfrm>
            <a:off x="1105594" y="245813"/>
            <a:ext cx="9515374" cy="584775"/>
          </a:xfrm>
          <a:prstGeom prst="rect">
            <a:avLst/>
          </a:prstGeom>
          <a:noFill/>
        </p:spPr>
        <p:txBody>
          <a:bodyPr wrap="square" rtlCol="0">
            <a:spAutoFit/>
          </a:bodyPr>
          <a:lstStyle/>
          <a:p>
            <a:r>
              <a:rPr lang="en-US" sz="3200" b="1" dirty="0">
                <a:latin typeface="Verdana" panose="020B0604030504040204" pitchFamily="34" charset="0"/>
                <a:ea typeface="Verdana" panose="020B0604030504040204" pitchFamily="34" charset="0"/>
                <a:cs typeface="Verdana" panose="020B0604030504040204" pitchFamily="34" charset="0"/>
              </a:rPr>
              <a:t>Clemson Implementation Team</a:t>
            </a:r>
          </a:p>
        </p:txBody>
      </p:sp>
      <p:grpSp>
        <p:nvGrpSpPr>
          <p:cNvPr id="3" name="Group 2">
            <a:extLst>
              <a:ext uri="{FF2B5EF4-FFF2-40B4-BE49-F238E27FC236}">
                <a16:creationId xmlns:a16="http://schemas.microsoft.com/office/drawing/2014/main" id="{4F162E3F-F72E-43BB-8C52-F39B5E429DAB}"/>
              </a:ext>
            </a:extLst>
          </p:cNvPr>
          <p:cNvGrpSpPr/>
          <p:nvPr/>
        </p:nvGrpSpPr>
        <p:grpSpPr>
          <a:xfrm>
            <a:off x="157162" y="1773732"/>
            <a:ext cx="11877674" cy="4524315"/>
            <a:chOff x="171451" y="1274666"/>
            <a:chExt cx="11877674" cy="4524315"/>
          </a:xfrm>
          <a:noFill/>
        </p:grpSpPr>
        <p:sp>
          <p:nvSpPr>
            <p:cNvPr id="5" name="Rectangle 4">
              <a:extLst>
                <a:ext uri="{FF2B5EF4-FFF2-40B4-BE49-F238E27FC236}">
                  <a16:creationId xmlns:a16="http://schemas.microsoft.com/office/drawing/2014/main" id="{C006E6E8-1FE8-47F1-8CC2-CCF12A11C08B}"/>
                </a:ext>
              </a:extLst>
            </p:cNvPr>
            <p:cNvSpPr/>
            <p:nvPr/>
          </p:nvSpPr>
          <p:spPr>
            <a:xfrm>
              <a:off x="171451" y="1274666"/>
              <a:ext cx="11877674" cy="4524315"/>
            </a:xfrm>
            <a:prstGeom prst="rect">
              <a:avLst/>
            </a:prstGeom>
            <a:grpFill/>
          </p:spPr>
          <p:txBody>
            <a:bodyPr wrap="square">
              <a:spAutoFit/>
            </a:bodyPr>
            <a:lstStyle/>
            <a:p>
              <a:r>
                <a:rPr lang="en-US" b="1" dirty="0">
                  <a:solidFill>
                    <a:srgbClr val="F56600"/>
                  </a:solidFill>
                  <a:latin typeface="Verdana" panose="020B0604030504040204" pitchFamily="34" charset="0"/>
                  <a:ea typeface="Verdana" panose="020B0604030504040204" pitchFamily="34" charset="0"/>
                  <a:cs typeface="Verdana" panose="020B0604030504040204" pitchFamily="34" charset="0"/>
                </a:rPr>
                <a:t>Executive Sponsor        </a:t>
              </a:r>
            </a:p>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Amy Lawton-Rauh (Associate Provost for Faculty Affairs)</a:t>
              </a:r>
            </a:p>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hlinkClick r:id="rId2">
                    <a:extLst>
                      <a:ext uri="{A12FA001-AC4F-418D-AE19-62706E023703}">
                        <ahyp:hlinkClr xmlns:ahyp="http://schemas.microsoft.com/office/drawing/2018/hyperlinkcolor" val="tx"/>
                      </a:ext>
                    </a:extLst>
                  </a:hlinkClick>
                </a:rPr>
                <a:t>APFA@Clemson.edu</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amylr@Clemson.edu</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for other queries)</a:t>
              </a:r>
            </a:p>
            <a:p>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b="1" dirty="0">
                  <a:solidFill>
                    <a:srgbClr val="F56600"/>
                  </a:solidFill>
                  <a:latin typeface="Verdana" panose="020B0604030504040204" pitchFamily="34" charset="0"/>
                  <a:ea typeface="Verdana" panose="020B0604030504040204" pitchFamily="34" charset="0"/>
                  <a:cs typeface="Verdana" panose="020B0604030504040204" pitchFamily="34" charset="0"/>
                </a:rPr>
                <a:t>System Administrator</a:t>
              </a:r>
            </a:p>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Melissa Welborn (Assistant Director of Institutional Research)</a:t>
              </a:r>
            </a:p>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DMadmin@Clemson.edu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b="1" dirty="0">
                  <a:solidFill>
                    <a:srgbClr val="F56600"/>
                  </a:solidFill>
                  <a:latin typeface="Verdana" panose="020B0604030504040204" pitchFamily="34" charset="0"/>
                  <a:ea typeface="Verdana" panose="020B0604030504040204" pitchFamily="34" charset="0"/>
                  <a:cs typeface="Verdana" panose="020B0604030504040204" pitchFamily="34" charset="0"/>
                </a:rPr>
                <a:t>Project Liaisons</a:t>
              </a:r>
            </a:p>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Katie (Miller) Vogl (Director of Academic Initiatives, Provost’s Office)</a:t>
              </a:r>
            </a:p>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Chelsea Waugaman (Faculty Affairs Project Director, APFA/Provost’s Office)</a:t>
              </a:r>
            </a:p>
            <a:p>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Technical: Kim Thrower</a:t>
              </a:r>
            </a:p>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University data: Jeremy King, Ben Wiles</a:t>
              </a:r>
            </a:p>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Research data: </a:t>
              </a:r>
              <a:r>
                <a:rPr lang="en-US" dirty="0" err="1">
                  <a:solidFill>
                    <a:schemeClr val="bg1"/>
                  </a:solidFill>
                  <a:latin typeface="Verdana" panose="020B0604030504040204" pitchFamily="34" charset="0"/>
                  <a:ea typeface="Verdana" panose="020B0604030504040204" pitchFamily="34" charset="0"/>
                  <a:cs typeface="Verdana" panose="020B0604030504040204" pitchFamily="34" charset="0"/>
                </a:rPr>
                <a:t>Cris</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Boggs</a:t>
              </a:r>
            </a:p>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CCIT: Nancy </a:t>
              </a:r>
              <a:r>
                <a:rPr lang="en-US" dirty="0" err="1">
                  <a:solidFill>
                    <a:schemeClr val="bg1"/>
                  </a:solidFill>
                  <a:latin typeface="Verdana" panose="020B0604030504040204" pitchFamily="34" charset="0"/>
                  <a:ea typeface="Verdana" panose="020B0604030504040204" pitchFamily="34" charset="0"/>
                  <a:cs typeface="Verdana" panose="020B0604030504040204" pitchFamily="34" charset="0"/>
                </a:rPr>
                <a:t>Griffis</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HR: Greg Carlton</a:t>
              </a:r>
            </a:p>
          </p:txBody>
        </p:sp>
        <p:sp>
          <p:nvSpPr>
            <p:cNvPr id="2" name="TextBox 1">
              <a:extLst>
                <a:ext uri="{FF2B5EF4-FFF2-40B4-BE49-F238E27FC236}">
                  <a16:creationId xmlns:a16="http://schemas.microsoft.com/office/drawing/2014/main" id="{14CDD53D-6919-40CB-B2A3-4F996FC0216F}"/>
                </a:ext>
              </a:extLst>
            </p:cNvPr>
            <p:cNvSpPr txBox="1"/>
            <p:nvPr/>
          </p:nvSpPr>
          <p:spPr>
            <a:xfrm flipH="1">
              <a:off x="8252661" y="1284191"/>
              <a:ext cx="3713744" cy="2862322"/>
            </a:xfrm>
            <a:prstGeom prst="rect">
              <a:avLst/>
            </a:prstGeom>
            <a:grpFill/>
          </p:spPr>
          <p:txBody>
            <a:bodyPr wrap="square" rtlCol="0">
              <a:spAutoFit/>
            </a:bodyPr>
            <a:lstStyle/>
            <a:p>
              <a:r>
                <a:rPr lang="en-US" b="1" u="sng" dirty="0">
                  <a:solidFill>
                    <a:srgbClr val="F56600"/>
                  </a:solidFill>
                  <a:latin typeface="Verdana" panose="020B0604030504040204" pitchFamily="34" charset="0"/>
                  <a:ea typeface="Verdana" panose="020B0604030504040204" pitchFamily="34" charset="0"/>
                  <a:cs typeface="Verdana" panose="020B0604030504040204" pitchFamily="34" charset="0"/>
                </a:rPr>
                <a:t> </a:t>
              </a:r>
              <a:endParaRPr lang="en-US" b="1" dirty="0">
                <a:solidFill>
                  <a:srgbClr val="F56600"/>
                </a:solidFill>
                <a:latin typeface="Verdana" panose="020B0604030504040204" pitchFamily="34" charset="0"/>
                <a:ea typeface="Verdana" panose="020B0604030504040204" pitchFamily="34" charset="0"/>
                <a:cs typeface="Verdana" panose="020B0604030504040204" pitchFamily="34" charset="0"/>
              </a:endParaRPr>
            </a:p>
            <a:p>
              <a:r>
                <a:rPr lang="en-US" b="1" dirty="0">
                  <a:solidFill>
                    <a:srgbClr val="F56600"/>
                  </a:solidFill>
                  <a:latin typeface="Verdana" panose="020B0604030504040204" pitchFamily="34" charset="0"/>
                  <a:ea typeface="Verdana" panose="020B0604030504040204" pitchFamily="34" charset="0"/>
                  <a:cs typeface="Verdana" panose="020B0604030504040204" pitchFamily="34" charset="0"/>
                </a:rPr>
                <a:t>TPR and policies queries</a:t>
              </a:r>
            </a:p>
            <a:p>
              <a:endParaRPr lang="en-US" b="1" dirty="0">
                <a:solidFill>
                  <a:srgbClr val="F56600"/>
                </a:solidFill>
                <a:latin typeface="Verdana" panose="020B0604030504040204" pitchFamily="34" charset="0"/>
                <a:ea typeface="Verdana" panose="020B0604030504040204" pitchFamily="34" charset="0"/>
                <a:cs typeface="Verdana" panose="020B0604030504040204" pitchFamily="34" charset="0"/>
              </a:endParaRPr>
            </a:p>
            <a:p>
              <a:endParaRPr lang="en-US" b="1" dirty="0">
                <a:solidFill>
                  <a:srgbClr val="F56600"/>
                </a:solidFill>
                <a:latin typeface="Verdana" panose="020B0604030504040204" pitchFamily="34" charset="0"/>
                <a:ea typeface="Verdana" panose="020B0604030504040204" pitchFamily="34" charset="0"/>
                <a:cs typeface="Verdana" panose="020B0604030504040204" pitchFamily="34" charset="0"/>
              </a:endParaRPr>
            </a:p>
            <a:p>
              <a:r>
                <a:rPr lang="en-US" b="1" dirty="0">
                  <a:solidFill>
                    <a:srgbClr val="F56600"/>
                  </a:solidFill>
                  <a:latin typeface="Verdana" panose="020B0604030504040204" pitchFamily="34" charset="0"/>
                  <a:ea typeface="Verdana" panose="020B0604030504040204" pitchFamily="34" charset="0"/>
                  <a:cs typeface="Verdana" panose="020B0604030504040204" pitchFamily="34" charset="0"/>
                </a:rPr>
                <a:t>Data and portal use queries</a:t>
              </a:r>
            </a:p>
            <a:p>
              <a:r>
                <a:rPr lang="en-US" b="1" dirty="0">
                  <a:solidFill>
                    <a:srgbClr val="F56600"/>
                  </a:solidFill>
                  <a:latin typeface="Verdana" panose="020B0604030504040204" pitchFamily="34" charset="0"/>
                  <a:ea typeface="Verdana" panose="020B0604030504040204" pitchFamily="34" charset="0"/>
                  <a:cs typeface="Verdana" panose="020B0604030504040204" pitchFamily="34" charset="0"/>
                </a:rPr>
                <a:t>Lead trainer</a:t>
              </a:r>
            </a:p>
            <a:p>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grpSp>
      <p:sp>
        <p:nvSpPr>
          <p:cNvPr id="9" name="Slide Number Placeholder 8">
            <a:extLst>
              <a:ext uri="{FF2B5EF4-FFF2-40B4-BE49-F238E27FC236}">
                <a16:creationId xmlns:a16="http://schemas.microsoft.com/office/drawing/2014/main" id="{CAE6BC8C-1D3B-44EF-A961-9B24C8FFF32D}"/>
              </a:ext>
            </a:extLst>
          </p:cNvPr>
          <p:cNvSpPr>
            <a:spLocks noGrp="1"/>
          </p:cNvSpPr>
          <p:nvPr>
            <p:ph type="sldNum" sz="quarter" idx="12"/>
          </p:nvPr>
        </p:nvSpPr>
        <p:spPr/>
        <p:txBody>
          <a:bodyPr/>
          <a:lstStyle/>
          <a:p>
            <a:fld id="{C728CDA3-23BE-4719-BD1A-D8F05D5A0011}" type="slidenum">
              <a:rPr lang="en-US" smtClean="0"/>
              <a:t>5</a:t>
            </a:fld>
            <a:endParaRPr lang="en-US"/>
          </a:p>
        </p:txBody>
      </p:sp>
      <p:pic>
        <p:nvPicPr>
          <p:cNvPr id="10" name="Picture 9" descr="A picture containing food, flower, fruit&#10;&#10;Description automatically generated">
            <a:extLst>
              <a:ext uri="{FF2B5EF4-FFF2-40B4-BE49-F238E27FC236}">
                <a16:creationId xmlns:a16="http://schemas.microsoft.com/office/drawing/2014/main" id="{128A1694-7049-DC47-A07D-686C998119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693" y="146870"/>
            <a:ext cx="733310" cy="718190"/>
          </a:xfrm>
          <a:prstGeom prst="rect">
            <a:avLst/>
          </a:prstGeom>
        </p:spPr>
      </p:pic>
    </p:spTree>
    <p:extLst>
      <p:ext uri="{BB962C8B-B14F-4D97-AF65-F5344CB8AC3E}">
        <p14:creationId xmlns:p14="http://schemas.microsoft.com/office/powerpoint/2010/main" val="4115254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8A29D2-21F3-42A8-9718-EC94A50A8BE8}"/>
              </a:ext>
            </a:extLst>
          </p:cNvPr>
          <p:cNvSpPr/>
          <p:nvPr/>
        </p:nvSpPr>
        <p:spPr>
          <a:xfrm>
            <a:off x="0" y="1036038"/>
            <a:ext cx="12192000" cy="190500"/>
          </a:xfrm>
          <a:prstGeom prst="rect">
            <a:avLst/>
          </a:prstGeom>
          <a:solidFill>
            <a:srgbClr val="F566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5A1F91E-34A9-40B4-B553-40D2E6F23CBB}"/>
              </a:ext>
            </a:extLst>
          </p:cNvPr>
          <p:cNvSpPr/>
          <p:nvPr/>
        </p:nvSpPr>
        <p:spPr>
          <a:xfrm>
            <a:off x="-1" y="-95250"/>
            <a:ext cx="12192000" cy="113128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FE320B6-05FA-4480-A385-5BCC5CD9449F}"/>
              </a:ext>
            </a:extLst>
          </p:cNvPr>
          <p:cNvSpPr txBox="1"/>
          <p:nvPr/>
        </p:nvSpPr>
        <p:spPr>
          <a:xfrm>
            <a:off x="1155470" y="178007"/>
            <a:ext cx="10001629" cy="584775"/>
          </a:xfrm>
          <a:prstGeom prst="rect">
            <a:avLst/>
          </a:prstGeom>
          <a:noFill/>
        </p:spPr>
        <p:txBody>
          <a:bodyPr wrap="square" rtlCol="0">
            <a:spAutoFit/>
          </a:bodyPr>
          <a:lstStyle/>
          <a:p>
            <a:r>
              <a:rPr lang="en-US" sz="3200" b="1" dirty="0">
                <a:latin typeface="Verdana" panose="020B0604030504040204" pitchFamily="34" charset="0"/>
                <a:ea typeface="Verdana" panose="020B0604030504040204" pitchFamily="34" charset="0"/>
                <a:cs typeface="Verdana" panose="020B0604030504040204" pitchFamily="34" charset="0"/>
              </a:rPr>
              <a:t>Expert Users: Dean Appointees</a:t>
            </a:r>
          </a:p>
        </p:txBody>
      </p:sp>
      <p:sp>
        <p:nvSpPr>
          <p:cNvPr id="16" name="object 7">
            <a:extLst>
              <a:ext uri="{FF2B5EF4-FFF2-40B4-BE49-F238E27FC236}">
                <a16:creationId xmlns:a16="http://schemas.microsoft.com/office/drawing/2014/main" id="{5E04680C-D99A-4FB8-B188-E16B90A90FFB}"/>
              </a:ext>
            </a:extLst>
          </p:cNvPr>
          <p:cNvSpPr txBox="1"/>
          <p:nvPr/>
        </p:nvSpPr>
        <p:spPr>
          <a:xfrm>
            <a:off x="252408" y="1603966"/>
            <a:ext cx="11824705" cy="3853234"/>
          </a:xfrm>
          <a:prstGeom prst="rect">
            <a:avLst/>
          </a:prstGeom>
          <a:noFill/>
        </p:spPr>
        <p:txBody>
          <a:bodyPr vert="horz" wrap="square" lIns="0" tIns="12700" rIns="0" bIns="0" rtlCol="0">
            <a:spAutoFit/>
          </a:bodyPr>
          <a:lstStyle/>
          <a:p>
            <a:pPr marL="12700" marR="109855">
              <a:lnSpc>
                <a:spcPct val="107000"/>
              </a:lnSpc>
              <a:spcBef>
                <a:spcPts val="100"/>
              </a:spcBef>
            </a:pPr>
            <a:r>
              <a:rPr lang="en-US" sz="2200" b="1" dirty="0">
                <a:solidFill>
                  <a:srgbClr val="F56600"/>
                </a:solidFill>
                <a:latin typeface="Verdana" panose="020B0604030504040204" pitchFamily="34" charset="0"/>
                <a:ea typeface="Verdana" panose="020B0604030504040204" pitchFamily="34" charset="0"/>
                <a:cs typeface="Verdana" panose="020B0604030504040204" pitchFamily="34" charset="0"/>
              </a:rPr>
              <a:t>Admin Faculty ‘Lead’: Appointed by Dean</a:t>
            </a:r>
          </a:p>
          <a:p>
            <a:pPr marL="12700" marR="109855">
              <a:lnSpc>
                <a:spcPct val="150000"/>
              </a:lnSpc>
              <a:spcBef>
                <a:spcPts val="100"/>
              </a:spcBef>
            </a:pPr>
            <a:r>
              <a:rPr lang="en-US" dirty="0">
                <a:solidFill>
                  <a:srgbClr val="F56600"/>
                </a:solidFill>
                <a:latin typeface="Verdana" panose="020B0604030504040204" pitchFamily="34" charset="0"/>
                <a:ea typeface="Verdana" panose="020B0604030504040204" pitchFamily="34" charset="0"/>
                <a:cs typeface="Verdana" panose="020B0604030504040204" pitchFamily="34" charset="0"/>
              </a:rPr>
              <a:t>CAAH:</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Associate Dean James Burns				</a:t>
            </a:r>
            <a:r>
              <a:rPr lang="en-US" dirty="0">
                <a:solidFill>
                  <a:srgbClr val="F56600"/>
                </a:solidFill>
                <a:latin typeface="Verdana" panose="020B0604030504040204" pitchFamily="34" charset="0"/>
                <a:ea typeface="Verdana" panose="020B0604030504040204" pitchFamily="34" charset="0"/>
                <a:cs typeface="Verdana" panose="020B0604030504040204" pitchFamily="34" charset="0"/>
              </a:rPr>
              <a:t>Business: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Associate Dean Carl Hollingsworth</a:t>
            </a:r>
          </a:p>
          <a:p>
            <a:pPr marL="12700" marR="109855">
              <a:lnSpc>
                <a:spcPct val="150000"/>
              </a:lnSpc>
              <a:spcBef>
                <a:spcPts val="100"/>
              </a:spcBef>
            </a:pPr>
            <a:r>
              <a:rPr lang="en-US" dirty="0">
                <a:solidFill>
                  <a:srgbClr val="FFFF00"/>
                </a:solidFill>
                <a:latin typeface="Verdana" panose="020B0604030504040204" pitchFamily="34" charset="0"/>
                <a:ea typeface="Verdana" panose="020B0604030504040204" pitchFamily="34" charset="0"/>
                <a:cs typeface="Verdana" panose="020B0604030504040204" pitchFamily="34" charset="0"/>
              </a:rPr>
              <a:t>*</a:t>
            </a:r>
            <a:r>
              <a:rPr lang="en-US" dirty="0">
                <a:solidFill>
                  <a:srgbClr val="F56600"/>
                </a:solidFill>
                <a:latin typeface="Verdana" panose="020B0604030504040204" pitchFamily="34" charset="0"/>
                <a:ea typeface="Verdana" panose="020B0604030504040204" pitchFamily="34" charset="0"/>
                <a:cs typeface="Verdana" panose="020B0604030504040204" pitchFamily="34" charset="0"/>
              </a:rPr>
              <a:t>CECAS: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Department Chair David Bruce			</a:t>
            </a:r>
            <a:r>
              <a:rPr lang="en-US" dirty="0">
                <a:solidFill>
                  <a:srgbClr val="F56600"/>
                </a:solidFill>
                <a:latin typeface="Verdana" panose="020B0604030504040204" pitchFamily="34" charset="0"/>
                <a:ea typeface="Verdana" panose="020B0604030504040204" pitchFamily="34" charset="0"/>
                <a:cs typeface="Verdana" panose="020B0604030504040204" pitchFamily="34" charset="0"/>
              </a:rPr>
              <a:t>Libraries: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Suzanne </a:t>
            </a:r>
            <a:r>
              <a:rPr lang="en-US" dirty="0" err="1">
                <a:solidFill>
                  <a:schemeClr val="bg1"/>
                </a:solidFill>
                <a:latin typeface="Verdana" panose="020B0604030504040204" pitchFamily="34" charset="0"/>
                <a:ea typeface="Verdana" panose="020B0604030504040204" pitchFamily="34" charset="0"/>
                <a:cs typeface="Verdana" panose="020B0604030504040204" pitchFamily="34" charset="0"/>
              </a:rPr>
              <a:t>Schilf</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2700" marR="109855">
              <a:lnSpc>
                <a:spcPct val="150000"/>
              </a:lnSpc>
              <a:spcBef>
                <a:spcPts val="100"/>
              </a:spcBef>
            </a:pPr>
            <a:r>
              <a:rPr lang="en-US" dirty="0">
                <a:solidFill>
                  <a:srgbClr val="F56600"/>
                </a:solidFill>
                <a:latin typeface="Verdana" panose="020B0604030504040204" pitchFamily="34" charset="0"/>
                <a:ea typeface="Verdana" panose="020B0604030504040204" pitchFamily="34" charset="0"/>
                <a:cs typeface="Verdana" panose="020B0604030504040204" pitchFamily="34" charset="0"/>
              </a:rPr>
              <a:t>CAFLS: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Associate Dean Jean Bertrand			</a:t>
            </a:r>
            <a:r>
              <a:rPr lang="en-US" dirty="0">
                <a:solidFill>
                  <a:srgbClr val="F56600"/>
                </a:solidFill>
                <a:latin typeface="Verdana" panose="020B0604030504040204" pitchFamily="34" charset="0"/>
                <a:ea typeface="Verdana" panose="020B0604030504040204" pitchFamily="34" charset="0"/>
                <a:cs typeface="Verdana" panose="020B0604030504040204" pitchFamily="34" charset="0"/>
              </a:rPr>
              <a:t>CBSHS: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Associate Dean Denise Anderson</a:t>
            </a:r>
          </a:p>
          <a:p>
            <a:pPr marL="12700" marR="109855">
              <a:lnSpc>
                <a:spcPct val="150000"/>
              </a:lnSpc>
              <a:spcBef>
                <a:spcPts val="100"/>
              </a:spcBef>
            </a:pPr>
            <a:r>
              <a:rPr lang="en-US" dirty="0">
                <a:solidFill>
                  <a:srgbClr val="F56600"/>
                </a:solidFill>
                <a:latin typeface="Verdana" panose="020B0604030504040204" pitchFamily="34" charset="0"/>
                <a:ea typeface="Verdana" panose="020B0604030504040204" pitchFamily="34" charset="0"/>
                <a:cs typeface="Verdana" panose="020B0604030504040204" pitchFamily="34" charset="0"/>
              </a:rPr>
              <a:t>Science: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Steve Creager							</a:t>
            </a:r>
            <a:r>
              <a:rPr lang="en-US" dirty="0">
                <a:solidFill>
                  <a:srgbClr val="FFFF00"/>
                </a:solidFill>
                <a:latin typeface="Verdana" panose="020B0604030504040204" pitchFamily="34" charset="0"/>
                <a:ea typeface="Verdana" panose="020B0604030504040204" pitchFamily="34" charset="0"/>
                <a:cs typeface="Verdana" panose="020B0604030504040204" pitchFamily="34" charset="0"/>
              </a:rPr>
              <a:t>*</a:t>
            </a:r>
            <a:r>
              <a:rPr lang="en-US" dirty="0" err="1">
                <a:solidFill>
                  <a:srgbClr val="F56600"/>
                </a:solidFill>
                <a:latin typeface="Verdana" panose="020B0604030504040204" pitchFamily="34" charset="0"/>
                <a:ea typeface="Verdana" panose="020B0604030504040204" pitchFamily="34" charset="0"/>
                <a:cs typeface="Verdana" panose="020B0604030504040204" pitchFamily="34" charset="0"/>
              </a:rPr>
              <a:t>CoEducation</a:t>
            </a:r>
            <a:r>
              <a:rPr lang="en-US" dirty="0">
                <a:solidFill>
                  <a:srgbClr val="F56600"/>
                </a:solidFill>
                <a:latin typeface="Verdana" panose="020B0604030504040204" pitchFamily="34" charset="0"/>
                <a:ea typeface="Verdana" panose="020B0604030504040204" pitchFamily="34" charset="0"/>
                <a:cs typeface="Verdana" panose="020B0604030504040204" pitchFamily="34" charset="0"/>
              </a:rPr>
              <a:t>: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Associate Dean Jeff Marshall</a:t>
            </a:r>
          </a:p>
          <a:p>
            <a:pPr marL="12700" marR="109855">
              <a:lnSpc>
                <a:spcPct val="107000"/>
              </a:lnSpc>
              <a:spcBef>
                <a:spcPts val="100"/>
              </a:spcBef>
            </a:pP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2700" marR="109855">
              <a:lnSpc>
                <a:spcPct val="107000"/>
              </a:lnSpc>
              <a:spcBef>
                <a:spcPts val="100"/>
              </a:spcBef>
            </a:pP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2700" marR="109855">
              <a:spcBef>
                <a:spcPts val="100"/>
              </a:spcBef>
            </a:pPr>
            <a:r>
              <a:rPr dirty="0">
                <a:solidFill>
                  <a:schemeClr val="bg1"/>
                </a:solidFill>
                <a:latin typeface="Verdana" panose="020B0604030504040204" pitchFamily="34" charset="0"/>
                <a:ea typeface="Verdana" panose="020B0604030504040204" pitchFamily="34" charset="0"/>
                <a:cs typeface="Verdana" panose="020B0604030504040204" pitchFamily="34" charset="0"/>
              </a:rPr>
              <a:t>Department Chairs</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2700" marR="109855">
              <a:spcBef>
                <a:spcPts val="100"/>
              </a:spcBef>
            </a:pPr>
            <a:r>
              <a:rPr dirty="0">
                <a:solidFill>
                  <a:schemeClr val="bg1"/>
                </a:solidFill>
                <a:latin typeface="Verdana" panose="020B0604030504040204" pitchFamily="34" charset="0"/>
                <a:ea typeface="Verdana" panose="020B0604030504040204" pitchFamily="34" charset="0"/>
                <a:cs typeface="Verdana" panose="020B0604030504040204" pitchFamily="34" charset="0"/>
              </a:rPr>
              <a:t>TPR Chairs</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2700" marR="109855">
              <a:spcBef>
                <a:spcPts val="100"/>
              </a:spcBef>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Dean Admin Staff who facilitate TPR workflow and data entry</a:t>
            </a:r>
          </a:p>
          <a:p>
            <a:pPr marL="12700" marR="5080"/>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Faculty with experience</a:t>
            </a:r>
          </a:p>
        </p:txBody>
      </p:sp>
      <p:sp>
        <p:nvSpPr>
          <p:cNvPr id="3" name="Slide Number Placeholder 2">
            <a:extLst>
              <a:ext uri="{FF2B5EF4-FFF2-40B4-BE49-F238E27FC236}">
                <a16:creationId xmlns:a16="http://schemas.microsoft.com/office/drawing/2014/main" id="{0D7F71DE-0D36-4B49-A8BC-62A3C54BD24E}"/>
              </a:ext>
            </a:extLst>
          </p:cNvPr>
          <p:cNvSpPr>
            <a:spLocks noGrp="1"/>
          </p:cNvSpPr>
          <p:nvPr>
            <p:ph type="sldNum" sz="quarter" idx="12"/>
          </p:nvPr>
        </p:nvSpPr>
        <p:spPr/>
        <p:txBody>
          <a:bodyPr/>
          <a:lstStyle/>
          <a:p>
            <a:fld id="{C728CDA3-23BE-4719-BD1A-D8F05D5A0011}" type="slidenum">
              <a:rPr lang="en-US" smtClean="0"/>
              <a:t>6</a:t>
            </a:fld>
            <a:endParaRPr lang="en-US"/>
          </a:p>
        </p:txBody>
      </p:sp>
      <p:pic>
        <p:nvPicPr>
          <p:cNvPr id="10" name="Picture 9" descr="A picture containing food, flower, fruit&#10;&#10;Description automatically generated">
            <a:extLst>
              <a:ext uri="{FF2B5EF4-FFF2-40B4-BE49-F238E27FC236}">
                <a16:creationId xmlns:a16="http://schemas.microsoft.com/office/drawing/2014/main" id="{1E8FB92C-C9D3-C24A-BF09-21072F6582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693" y="146870"/>
            <a:ext cx="733310" cy="718190"/>
          </a:xfrm>
          <a:prstGeom prst="rect">
            <a:avLst/>
          </a:prstGeom>
        </p:spPr>
      </p:pic>
      <p:sp>
        <p:nvSpPr>
          <p:cNvPr id="2" name="TextBox 1">
            <a:extLst>
              <a:ext uri="{FF2B5EF4-FFF2-40B4-BE49-F238E27FC236}">
                <a16:creationId xmlns:a16="http://schemas.microsoft.com/office/drawing/2014/main" id="{32FDBF74-3A03-4794-ACDC-CA804EBA4B89}"/>
              </a:ext>
            </a:extLst>
          </p:cNvPr>
          <p:cNvSpPr txBox="1"/>
          <p:nvPr/>
        </p:nvSpPr>
        <p:spPr>
          <a:xfrm>
            <a:off x="3341142" y="6310661"/>
            <a:ext cx="5509713" cy="369332"/>
          </a:xfrm>
          <a:prstGeom prst="rect">
            <a:avLst/>
          </a:prstGeom>
          <a:noFill/>
        </p:spPr>
        <p:txBody>
          <a:bodyPr wrap="none" rtlCol="0">
            <a:spAutoFit/>
          </a:bodyPr>
          <a:lstStyle/>
          <a:p>
            <a:r>
              <a:rPr lang="en-US" dirty="0">
                <a:solidFill>
                  <a:srgbClr val="FFFF00"/>
                </a:solidFill>
              </a:rPr>
              <a:t>*Beta Testers: Expert Users from </a:t>
            </a:r>
            <a:r>
              <a:rPr lang="en-US" dirty="0" err="1">
                <a:solidFill>
                  <a:srgbClr val="FFFF00"/>
                </a:solidFill>
              </a:rPr>
              <a:t>CoEducation</a:t>
            </a:r>
            <a:r>
              <a:rPr lang="en-US" dirty="0">
                <a:solidFill>
                  <a:srgbClr val="FFFF00"/>
                </a:solidFill>
              </a:rPr>
              <a:t> and CECAS</a:t>
            </a:r>
          </a:p>
        </p:txBody>
      </p:sp>
    </p:spTree>
    <p:extLst>
      <p:ext uri="{BB962C8B-B14F-4D97-AF65-F5344CB8AC3E}">
        <p14:creationId xmlns:p14="http://schemas.microsoft.com/office/powerpoint/2010/main" val="1215193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8A29D2-21F3-42A8-9718-EC94A50A8BE8}"/>
              </a:ext>
            </a:extLst>
          </p:cNvPr>
          <p:cNvSpPr/>
          <p:nvPr/>
        </p:nvSpPr>
        <p:spPr>
          <a:xfrm>
            <a:off x="0" y="1036038"/>
            <a:ext cx="12192000" cy="190500"/>
          </a:xfrm>
          <a:prstGeom prst="rect">
            <a:avLst/>
          </a:prstGeom>
          <a:solidFill>
            <a:srgbClr val="F566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5A1F91E-34A9-40B4-B553-40D2E6F23CBB}"/>
              </a:ext>
            </a:extLst>
          </p:cNvPr>
          <p:cNvSpPr/>
          <p:nvPr/>
        </p:nvSpPr>
        <p:spPr>
          <a:xfrm>
            <a:off x="-1" y="-95250"/>
            <a:ext cx="12192000" cy="113128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536592B-5857-4A63-9F65-FE9588D52512}"/>
              </a:ext>
            </a:extLst>
          </p:cNvPr>
          <p:cNvSpPr/>
          <p:nvPr/>
        </p:nvSpPr>
        <p:spPr>
          <a:xfrm>
            <a:off x="747783" y="1708118"/>
            <a:ext cx="10857131" cy="3785652"/>
          </a:xfrm>
          <a:prstGeom prst="rect">
            <a:avLst/>
          </a:prstGeom>
        </p:spPr>
        <p:txBody>
          <a:bodyPr wrap="square">
            <a:spAutoFit/>
          </a:bodyPr>
          <a:lstStyle/>
          <a:p>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If you used Digital Measures in recent years at a different university:</a:t>
            </a:r>
          </a:p>
          <a:p>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Send </a:t>
            </a:r>
            <a:r>
              <a:rPr lang="en-US" sz="2400" dirty="0">
                <a:solidFill>
                  <a:srgbClr val="FFFF00"/>
                </a:solidFill>
                <a:latin typeface="Verdana" panose="020B0604030504040204" pitchFamily="34" charset="0"/>
                <a:ea typeface="Verdana" panose="020B0604030504040204" pitchFamily="34" charset="0"/>
                <a:cs typeface="Verdana" panose="020B0604030504040204" pitchFamily="34" charset="0"/>
                <a:hlinkClick r:id="rId2">
                  <a:extLst>
                    <a:ext uri="{A12FA001-AC4F-418D-AE19-62706E023703}">
                      <ahyp:hlinkClr xmlns:ahyp="http://schemas.microsoft.com/office/drawing/2018/hyperlinkcolor" val="tx"/>
                    </a:ext>
                  </a:extLst>
                </a:hlinkClick>
              </a:rPr>
              <a:t>DMadmin@Clemson.edu</a:t>
            </a:r>
            <a:r>
              <a:rPr lang="en-US" sz="2400" dirty="0">
                <a:solidFill>
                  <a:srgbClr val="FFFF00"/>
                </a:solidFill>
                <a:latin typeface="Verdana" panose="020B0604030504040204" pitchFamily="34" charset="0"/>
                <a:ea typeface="Verdana" panose="020B0604030504040204" pitchFamily="34" charset="0"/>
                <a:cs typeface="Verdana" panose="020B0604030504040204" pitchFamily="34" charset="0"/>
              </a:rPr>
              <a:t>:</a:t>
            </a:r>
            <a:endPar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028700" lvl="1" indent="-571500">
              <a:buFont typeface="Arial" panose="020B0604020202020204" pitchFamily="34" charset="0"/>
              <a:buChar char="•"/>
            </a:pP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name of your prior institution</a:t>
            </a:r>
          </a:p>
          <a:p>
            <a:pPr marL="1028700" lvl="1" indent="-571500">
              <a:buFont typeface="Arial" panose="020B0604020202020204" pitchFamily="34" charset="0"/>
              <a:buChar char="•"/>
            </a:pP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your name and username at your prior institution</a:t>
            </a:r>
          </a:p>
          <a:p>
            <a:pPr marL="1028700" lvl="1" indent="-571500">
              <a:buFont typeface="Arial" panose="020B0604020202020204" pitchFamily="34" charset="0"/>
              <a:buChar char="•"/>
            </a:pP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Digital Measures will move your transferrable data</a:t>
            </a:r>
          </a:p>
          <a:p>
            <a:pPr marL="1028700" lvl="1" indent="-571500">
              <a:buFont typeface="Arial" panose="020B0604020202020204" pitchFamily="34" charset="0"/>
              <a:buChar char="•"/>
            </a:pPr>
            <a:endPar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028700" lvl="1" indent="-571500">
              <a:buFont typeface="Arial" panose="020B0604020202020204" pitchFamily="34" charset="0"/>
              <a:buChar char="•"/>
            </a:pPr>
            <a:endPar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lvl="1"/>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If you’d like to volunteer as an Expert User for your department, please note this in your email</a:t>
            </a:r>
          </a:p>
          <a:p>
            <a:pPr marL="1028700" lvl="1" indent="-571500">
              <a:buFont typeface="Arial" panose="020B0604020202020204" pitchFamily="34" charset="0"/>
              <a:buChar char="•"/>
            </a:pPr>
            <a:endPar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B78B93DA-8B71-42A2-9CEE-FEE05DE0F847}"/>
              </a:ext>
            </a:extLst>
          </p:cNvPr>
          <p:cNvSpPr txBox="1"/>
          <p:nvPr/>
        </p:nvSpPr>
        <p:spPr>
          <a:xfrm>
            <a:off x="1163064" y="217674"/>
            <a:ext cx="10026570" cy="584775"/>
          </a:xfrm>
          <a:prstGeom prst="rect">
            <a:avLst/>
          </a:prstGeom>
          <a:noFill/>
        </p:spPr>
        <p:txBody>
          <a:bodyPr wrap="square" rtlCol="0">
            <a:spAutoFit/>
          </a:bodyPr>
          <a:lstStyle/>
          <a:p>
            <a:r>
              <a:rPr lang="en-US" sz="3200" b="1">
                <a:latin typeface="Verdana" panose="020B0604030504040204" pitchFamily="34" charset="0"/>
                <a:ea typeface="Verdana" panose="020B0604030504040204" pitchFamily="34" charset="0"/>
                <a:cs typeface="Verdana" panose="020B0604030504040204" pitchFamily="34" charset="0"/>
              </a:rPr>
              <a:t>Prior Digital Measures Users</a:t>
            </a:r>
          </a:p>
        </p:txBody>
      </p:sp>
      <p:sp>
        <p:nvSpPr>
          <p:cNvPr id="4" name="Slide Number Placeholder 3">
            <a:extLst>
              <a:ext uri="{FF2B5EF4-FFF2-40B4-BE49-F238E27FC236}">
                <a16:creationId xmlns:a16="http://schemas.microsoft.com/office/drawing/2014/main" id="{899C3A23-2811-4037-88AD-CCA95A1563DE}"/>
              </a:ext>
            </a:extLst>
          </p:cNvPr>
          <p:cNvSpPr>
            <a:spLocks noGrp="1"/>
          </p:cNvSpPr>
          <p:nvPr>
            <p:ph type="sldNum" sz="quarter" idx="12"/>
          </p:nvPr>
        </p:nvSpPr>
        <p:spPr/>
        <p:txBody>
          <a:bodyPr/>
          <a:lstStyle/>
          <a:p>
            <a:fld id="{C728CDA3-23BE-4719-BD1A-D8F05D5A0011}" type="slidenum">
              <a:rPr lang="en-US" smtClean="0"/>
              <a:t>7</a:t>
            </a:fld>
            <a:endParaRPr lang="en-US"/>
          </a:p>
        </p:txBody>
      </p:sp>
      <p:pic>
        <p:nvPicPr>
          <p:cNvPr id="10" name="Picture 9" descr="A picture containing food, flower, fruit&#10;&#10;Description automatically generated">
            <a:extLst>
              <a:ext uri="{FF2B5EF4-FFF2-40B4-BE49-F238E27FC236}">
                <a16:creationId xmlns:a16="http://schemas.microsoft.com/office/drawing/2014/main" id="{87B21607-F663-2D4C-BBD1-E4A6A57BAB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693" y="146870"/>
            <a:ext cx="733310" cy="718190"/>
          </a:xfrm>
          <a:prstGeom prst="rect">
            <a:avLst/>
          </a:prstGeom>
        </p:spPr>
      </p:pic>
    </p:spTree>
    <p:extLst>
      <p:ext uri="{BB962C8B-B14F-4D97-AF65-F5344CB8AC3E}">
        <p14:creationId xmlns:p14="http://schemas.microsoft.com/office/powerpoint/2010/main" val="626872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F59BA0-7FE8-4AAD-BBDD-6C0A84A1F805}"/>
              </a:ext>
            </a:extLst>
          </p:cNvPr>
          <p:cNvPicPr>
            <a:picLocks noChangeAspect="1"/>
          </p:cNvPicPr>
          <p:nvPr/>
        </p:nvPicPr>
        <p:blipFill rotWithShape="1">
          <a:blip r:embed="rId2">
            <a:extLst>
              <a:ext uri="{28A0092B-C50C-407E-A947-70E740481C1C}">
                <a14:useLocalDpi xmlns:a14="http://schemas.microsoft.com/office/drawing/2010/main" val="0"/>
              </a:ext>
            </a:extLst>
          </a:blip>
          <a:srcRect t="10026"/>
          <a:stretch/>
        </p:blipFill>
        <p:spPr>
          <a:xfrm>
            <a:off x="785758" y="1289382"/>
            <a:ext cx="10620485" cy="4623124"/>
          </a:xfrm>
          <a:prstGeom prst="rect">
            <a:avLst/>
          </a:prstGeom>
          <a:solidFill>
            <a:schemeClr val="bg1"/>
          </a:solidFill>
        </p:spPr>
      </p:pic>
      <p:sp>
        <p:nvSpPr>
          <p:cNvPr id="6" name="Rectangle 5">
            <a:extLst>
              <a:ext uri="{FF2B5EF4-FFF2-40B4-BE49-F238E27FC236}">
                <a16:creationId xmlns:a16="http://schemas.microsoft.com/office/drawing/2014/main" id="{018A29D2-21F3-42A8-9718-EC94A50A8BE8}"/>
              </a:ext>
            </a:extLst>
          </p:cNvPr>
          <p:cNvSpPr/>
          <p:nvPr/>
        </p:nvSpPr>
        <p:spPr>
          <a:xfrm>
            <a:off x="0" y="1036038"/>
            <a:ext cx="12192000" cy="190500"/>
          </a:xfrm>
          <a:prstGeom prst="rect">
            <a:avLst/>
          </a:prstGeom>
          <a:solidFill>
            <a:srgbClr val="F66733"/>
          </a:solidFill>
          <a:ln w="19050">
            <a:solidFill>
              <a:srgbClr val="3E1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5A1F91E-34A9-40B4-B553-40D2E6F23CBB}"/>
              </a:ext>
            </a:extLst>
          </p:cNvPr>
          <p:cNvSpPr/>
          <p:nvPr/>
        </p:nvSpPr>
        <p:spPr>
          <a:xfrm>
            <a:off x="-1" y="-95250"/>
            <a:ext cx="12192000" cy="1131288"/>
          </a:xfrm>
          <a:prstGeom prst="rect">
            <a:avLst/>
          </a:prstGeom>
          <a:solidFill>
            <a:schemeClr val="bg1"/>
          </a:solidFill>
          <a:ln w="19050">
            <a:solidFill>
              <a:srgbClr val="3E1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FE320B6-05FA-4480-A385-5BCC5CD9449F}"/>
              </a:ext>
            </a:extLst>
          </p:cNvPr>
          <p:cNvSpPr txBox="1"/>
          <p:nvPr/>
        </p:nvSpPr>
        <p:spPr>
          <a:xfrm>
            <a:off x="1595555" y="68964"/>
            <a:ext cx="10531643" cy="830997"/>
          </a:xfrm>
          <a:prstGeom prst="rect">
            <a:avLst/>
          </a:prstGeom>
          <a:noFill/>
        </p:spPr>
        <p:txBody>
          <a:bodyPr wrap="square" rtlCol="0">
            <a:spAutoFit/>
          </a:bodyPr>
          <a:lstStyle/>
          <a:p>
            <a:r>
              <a:rPr lang="en-US" sz="4800" b="1" dirty="0"/>
              <a:t>Transition to Digital Measures: Timeline</a:t>
            </a:r>
          </a:p>
        </p:txBody>
      </p:sp>
      <p:sp>
        <p:nvSpPr>
          <p:cNvPr id="10" name="object 15">
            <a:extLst>
              <a:ext uri="{FF2B5EF4-FFF2-40B4-BE49-F238E27FC236}">
                <a16:creationId xmlns:a16="http://schemas.microsoft.com/office/drawing/2014/main" id="{6975D8EB-C372-4FF9-9862-30B4CC09DF16}"/>
              </a:ext>
            </a:extLst>
          </p:cNvPr>
          <p:cNvSpPr/>
          <p:nvPr/>
        </p:nvSpPr>
        <p:spPr>
          <a:xfrm>
            <a:off x="58112" y="-15916"/>
            <a:ext cx="1591918" cy="1722908"/>
          </a:xfrm>
          <a:prstGeom prst="rect">
            <a:avLst/>
          </a:prstGeom>
          <a:blipFill>
            <a:blip r:embed="rId3" cstate="print"/>
            <a:stretch>
              <a:fillRect/>
            </a:stretch>
          </a:blipFill>
        </p:spPr>
        <p:txBody>
          <a:bodyPr wrap="square" lIns="0" tIns="0" rIns="0" bIns="0" rtlCol="0"/>
          <a:lstStyle/>
          <a:p>
            <a:endParaRPr dirty="0"/>
          </a:p>
        </p:txBody>
      </p:sp>
      <p:sp>
        <p:nvSpPr>
          <p:cNvPr id="4" name="Slide Number Placeholder 3">
            <a:extLst>
              <a:ext uri="{FF2B5EF4-FFF2-40B4-BE49-F238E27FC236}">
                <a16:creationId xmlns:a16="http://schemas.microsoft.com/office/drawing/2014/main" id="{31EBE038-05A8-45CA-9BAC-86CA4E1EBB85}"/>
              </a:ext>
            </a:extLst>
          </p:cNvPr>
          <p:cNvSpPr>
            <a:spLocks noGrp="1"/>
          </p:cNvSpPr>
          <p:nvPr>
            <p:ph type="sldNum" sz="quarter" idx="12"/>
          </p:nvPr>
        </p:nvSpPr>
        <p:spPr>
          <a:xfrm>
            <a:off x="9119485" y="6356350"/>
            <a:ext cx="2743200" cy="365125"/>
          </a:xfrm>
        </p:spPr>
        <p:txBody>
          <a:bodyPr/>
          <a:lstStyle/>
          <a:p>
            <a:fld id="{C728CDA3-23BE-4719-BD1A-D8F05D5A0011}" type="slidenum">
              <a:rPr lang="en-US" smtClean="0"/>
              <a:t>8</a:t>
            </a:fld>
            <a:endParaRPr lang="en-US" dirty="0"/>
          </a:p>
        </p:txBody>
      </p:sp>
      <p:sp>
        <p:nvSpPr>
          <p:cNvPr id="3" name="Rectangle 2">
            <a:extLst>
              <a:ext uri="{FF2B5EF4-FFF2-40B4-BE49-F238E27FC236}">
                <a16:creationId xmlns:a16="http://schemas.microsoft.com/office/drawing/2014/main" id="{C341DCE8-7C94-4C2C-82AF-0BB718B9C52B}"/>
              </a:ext>
            </a:extLst>
          </p:cNvPr>
          <p:cNvSpPr/>
          <p:nvPr/>
        </p:nvSpPr>
        <p:spPr>
          <a:xfrm>
            <a:off x="785756" y="3854548"/>
            <a:ext cx="3793278" cy="2057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7CF7D11-6619-4BC8-A991-D72AAE99E8A1}"/>
              </a:ext>
            </a:extLst>
          </p:cNvPr>
          <p:cNvSpPr txBox="1"/>
          <p:nvPr/>
        </p:nvSpPr>
        <p:spPr>
          <a:xfrm>
            <a:off x="785757" y="5043999"/>
            <a:ext cx="6895204" cy="1754326"/>
          </a:xfrm>
          <a:prstGeom prst="rect">
            <a:avLst/>
          </a:prstGeom>
          <a:solidFill>
            <a:srgbClr val="FFFF00"/>
          </a:solidFill>
        </p:spPr>
        <p:txBody>
          <a:bodyPr wrap="square" rtlCol="0">
            <a:spAutoFit/>
          </a:bodyPr>
          <a:lstStyle/>
          <a:p>
            <a:r>
              <a:rPr lang="en-US" b="1" dirty="0"/>
              <a:t>TPR: tenure, promotion, reappointment</a:t>
            </a:r>
          </a:p>
          <a:p>
            <a:r>
              <a:rPr lang="en-US" b="1" dirty="0"/>
              <a:t>	Department Chair</a:t>
            </a:r>
          </a:p>
          <a:p>
            <a:r>
              <a:rPr lang="en-US" b="1" dirty="0"/>
              <a:t>	TPR committee</a:t>
            </a:r>
          </a:p>
          <a:p>
            <a:r>
              <a:rPr lang="en-US" b="1" dirty="0"/>
              <a:t>	@ promotion &amp; tenure: 6 external evaluators + Provost, President</a:t>
            </a:r>
          </a:p>
          <a:p>
            <a:r>
              <a:rPr lang="en-US" b="1" dirty="0"/>
              <a:t>Form3: annual evaluation (separate from TPR)</a:t>
            </a:r>
          </a:p>
          <a:p>
            <a:r>
              <a:rPr lang="en-US" b="1" dirty="0"/>
              <a:t>Note: annual merit review is a separate evaluation and workflow</a:t>
            </a:r>
          </a:p>
        </p:txBody>
      </p:sp>
      <p:sp>
        <p:nvSpPr>
          <p:cNvPr id="2" name="Rectangle 1">
            <a:extLst>
              <a:ext uri="{FF2B5EF4-FFF2-40B4-BE49-F238E27FC236}">
                <a16:creationId xmlns:a16="http://schemas.microsoft.com/office/drawing/2014/main" id="{F8BD1AB1-A20E-4F2C-842A-B09418D9DBB4}"/>
              </a:ext>
            </a:extLst>
          </p:cNvPr>
          <p:cNvSpPr/>
          <p:nvPr/>
        </p:nvSpPr>
        <p:spPr>
          <a:xfrm>
            <a:off x="4579033" y="2743903"/>
            <a:ext cx="3678701" cy="511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123B086-D383-4493-A70C-A642C788752F}"/>
              </a:ext>
            </a:extLst>
          </p:cNvPr>
          <p:cNvSpPr/>
          <p:nvPr/>
        </p:nvSpPr>
        <p:spPr>
          <a:xfrm>
            <a:off x="9211993" y="3782567"/>
            <a:ext cx="2105465" cy="1014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6900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8A29D2-21F3-42A8-9718-EC94A50A8BE8}"/>
              </a:ext>
            </a:extLst>
          </p:cNvPr>
          <p:cNvSpPr/>
          <p:nvPr/>
        </p:nvSpPr>
        <p:spPr>
          <a:xfrm>
            <a:off x="0" y="1036038"/>
            <a:ext cx="12192000" cy="190500"/>
          </a:xfrm>
          <a:prstGeom prst="rect">
            <a:avLst/>
          </a:prstGeom>
          <a:solidFill>
            <a:srgbClr val="F566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5A1F91E-34A9-40B4-B553-40D2E6F23CBB}"/>
              </a:ext>
            </a:extLst>
          </p:cNvPr>
          <p:cNvSpPr/>
          <p:nvPr/>
        </p:nvSpPr>
        <p:spPr>
          <a:xfrm>
            <a:off x="-1" y="-95250"/>
            <a:ext cx="12192000" cy="113128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FE320B6-05FA-4480-A385-5BCC5CD9449F}"/>
              </a:ext>
            </a:extLst>
          </p:cNvPr>
          <p:cNvSpPr txBox="1"/>
          <p:nvPr/>
        </p:nvSpPr>
        <p:spPr>
          <a:xfrm>
            <a:off x="1056697" y="164365"/>
            <a:ext cx="10177976" cy="707886"/>
          </a:xfrm>
          <a:prstGeom prst="rect">
            <a:avLst/>
          </a:prstGeom>
          <a:noFill/>
        </p:spPr>
        <p:txBody>
          <a:bodyPr wrap="square" rtlCol="0">
            <a:spAutoFit/>
          </a:bodyPr>
          <a:lstStyle/>
          <a:p>
            <a:r>
              <a:rPr lang="en-US" sz="2400" b="1" dirty="0">
                <a:latin typeface="Verdana" panose="020B0604030504040204" pitchFamily="34" charset="0"/>
                <a:ea typeface="Verdana" panose="020B0604030504040204" pitchFamily="34" charset="0"/>
                <a:cs typeface="Verdana" panose="020B0604030504040204" pitchFamily="34" charset="0"/>
              </a:rPr>
              <a:t>Digital Measures Applications:</a:t>
            </a:r>
          </a:p>
          <a:p>
            <a:r>
              <a:rPr lang="en-US" sz="1600" b="1" dirty="0">
                <a:latin typeface="Verdana" panose="020B0604030504040204" pitchFamily="34" charset="0"/>
                <a:ea typeface="Verdana" panose="020B0604030504040204" pitchFamily="34" charset="0"/>
                <a:cs typeface="Verdana" panose="020B0604030504040204" pitchFamily="34" charset="0"/>
              </a:rPr>
              <a:t>Communications and Use of Other Features will roll out after eTPR, eFORM3 workflows </a:t>
            </a:r>
          </a:p>
        </p:txBody>
      </p:sp>
      <p:pic>
        <p:nvPicPr>
          <p:cNvPr id="9" name="Picture 8">
            <a:extLst>
              <a:ext uri="{FF2B5EF4-FFF2-40B4-BE49-F238E27FC236}">
                <a16:creationId xmlns:a16="http://schemas.microsoft.com/office/drawing/2014/main" id="{CA629D37-D60E-434F-B77D-21EEADFA638E}"/>
              </a:ext>
            </a:extLst>
          </p:cNvPr>
          <p:cNvPicPr>
            <a:picLocks noChangeAspect="1"/>
          </p:cNvPicPr>
          <p:nvPr/>
        </p:nvPicPr>
        <p:blipFill rotWithShape="1">
          <a:blip r:embed="rId2"/>
          <a:srcRect l="20313" t="22005" r="24405" b="8940"/>
          <a:stretch/>
        </p:blipFill>
        <p:spPr>
          <a:xfrm>
            <a:off x="2280783" y="2750547"/>
            <a:ext cx="7269364" cy="3801066"/>
          </a:xfrm>
          <a:prstGeom prst="rect">
            <a:avLst/>
          </a:prstGeom>
          <a:solidFill>
            <a:schemeClr val="bg1"/>
          </a:solidFill>
        </p:spPr>
      </p:pic>
      <p:sp>
        <p:nvSpPr>
          <p:cNvPr id="10" name="Rectangle 9">
            <a:extLst>
              <a:ext uri="{FF2B5EF4-FFF2-40B4-BE49-F238E27FC236}">
                <a16:creationId xmlns:a16="http://schemas.microsoft.com/office/drawing/2014/main" id="{FD676C5B-B215-49A8-A2F5-E9F6B051E694}"/>
              </a:ext>
            </a:extLst>
          </p:cNvPr>
          <p:cNvSpPr/>
          <p:nvPr/>
        </p:nvSpPr>
        <p:spPr>
          <a:xfrm>
            <a:off x="2377439" y="4058529"/>
            <a:ext cx="3495823" cy="1083213"/>
          </a:xfrm>
          <a:prstGeom prst="rect">
            <a:avLst/>
          </a:prstGeom>
          <a:solidFill>
            <a:srgbClr val="FBE5D6">
              <a:alpha val="10980"/>
            </a:srgbClr>
          </a:solidFill>
          <a:ln w="76200">
            <a:solidFill>
              <a:srgbClr val="F5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6600"/>
              </a:solidFill>
              <a:highlight>
                <a:srgbClr val="FFFF00"/>
              </a:highlight>
            </a:endParaRPr>
          </a:p>
        </p:txBody>
      </p:sp>
      <p:sp>
        <p:nvSpPr>
          <p:cNvPr id="12" name="TextBox 11">
            <a:extLst>
              <a:ext uri="{FF2B5EF4-FFF2-40B4-BE49-F238E27FC236}">
                <a16:creationId xmlns:a16="http://schemas.microsoft.com/office/drawing/2014/main" id="{685D3BF3-3F8A-41CC-B8C1-18C13387BF4C}"/>
              </a:ext>
            </a:extLst>
          </p:cNvPr>
          <p:cNvSpPr txBox="1"/>
          <p:nvPr/>
        </p:nvSpPr>
        <p:spPr>
          <a:xfrm>
            <a:off x="4579630" y="1230864"/>
            <a:ext cx="2844838" cy="738664"/>
          </a:xfrm>
          <a:prstGeom prst="rect">
            <a:avLst/>
          </a:prstGeom>
          <a:noFill/>
          <a:ln>
            <a:noFill/>
          </a:ln>
        </p:spPr>
        <p:txBody>
          <a:bodyPr wrap="square" rtlCol="0">
            <a:spAutoFit/>
          </a:bodyPr>
          <a:lstStyle/>
          <a:p>
            <a:r>
              <a:rPr lang="en-US" sz="2400" b="1" dirty="0">
                <a:solidFill>
                  <a:schemeClr val="bg1"/>
                </a:solidFill>
              </a:rPr>
              <a:t>FAS</a:t>
            </a:r>
            <a:r>
              <a:rPr lang="en-US" sz="2400" dirty="0">
                <a:solidFill>
                  <a:schemeClr val="bg1"/>
                </a:solidFill>
              </a:rPr>
              <a:t> = </a:t>
            </a:r>
            <a:r>
              <a:rPr lang="en-US" sz="2400" b="1" dirty="0">
                <a:solidFill>
                  <a:srgbClr val="F56600"/>
                </a:solidFill>
              </a:rPr>
              <a:t>data</a:t>
            </a:r>
            <a:r>
              <a:rPr lang="en-US" sz="2400" dirty="0">
                <a:solidFill>
                  <a:schemeClr val="bg1"/>
                </a:solidFill>
              </a:rPr>
              <a:t> </a:t>
            </a:r>
          </a:p>
          <a:p>
            <a:r>
              <a:rPr lang="en-US" dirty="0">
                <a:solidFill>
                  <a:schemeClr val="bg1"/>
                </a:solidFill>
              </a:rPr>
              <a:t>fields entered, CV uploaded </a:t>
            </a:r>
          </a:p>
        </p:txBody>
      </p:sp>
      <p:sp>
        <p:nvSpPr>
          <p:cNvPr id="13" name="TextBox 12">
            <a:extLst>
              <a:ext uri="{FF2B5EF4-FFF2-40B4-BE49-F238E27FC236}">
                <a16:creationId xmlns:a16="http://schemas.microsoft.com/office/drawing/2014/main" id="{0B59B17A-2764-4AE7-A3B6-29F9B4F0BEC8}"/>
              </a:ext>
            </a:extLst>
          </p:cNvPr>
          <p:cNvSpPr txBox="1"/>
          <p:nvPr/>
        </p:nvSpPr>
        <p:spPr>
          <a:xfrm>
            <a:off x="2585358" y="2002644"/>
            <a:ext cx="6880602" cy="738664"/>
          </a:xfrm>
          <a:prstGeom prst="rect">
            <a:avLst/>
          </a:prstGeom>
          <a:noFill/>
        </p:spPr>
        <p:txBody>
          <a:bodyPr wrap="none" rtlCol="0">
            <a:spAutoFit/>
          </a:bodyPr>
          <a:lstStyle/>
          <a:p>
            <a:r>
              <a:rPr lang="en-US" sz="2400" b="1" dirty="0">
                <a:solidFill>
                  <a:schemeClr val="bg1"/>
                </a:solidFill>
              </a:rPr>
              <a:t>eFORM3</a:t>
            </a:r>
            <a:r>
              <a:rPr lang="en-US" sz="2400" dirty="0">
                <a:solidFill>
                  <a:schemeClr val="bg1"/>
                </a:solidFill>
              </a:rPr>
              <a:t>, </a:t>
            </a:r>
            <a:r>
              <a:rPr lang="en-US" sz="2400" b="1" dirty="0">
                <a:solidFill>
                  <a:schemeClr val="bg1"/>
                </a:solidFill>
              </a:rPr>
              <a:t>TPR</a:t>
            </a:r>
            <a:r>
              <a:rPr lang="en-US" sz="2400" dirty="0">
                <a:solidFill>
                  <a:schemeClr val="bg1"/>
                </a:solidFill>
              </a:rPr>
              <a:t> = </a:t>
            </a:r>
            <a:r>
              <a:rPr lang="en-US" sz="2400" b="1" dirty="0">
                <a:solidFill>
                  <a:srgbClr val="F56600"/>
                </a:solidFill>
              </a:rPr>
              <a:t>workflow</a:t>
            </a:r>
            <a:r>
              <a:rPr lang="en-US" sz="2400" dirty="0">
                <a:solidFill>
                  <a:schemeClr val="bg1"/>
                </a:solidFill>
              </a:rPr>
              <a:t> </a:t>
            </a:r>
          </a:p>
          <a:p>
            <a:r>
              <a:rPr lang="en-US" dirty="0">
                <a:solidFill>
                  <a:schemeClr val="bg1"/>
                </a:solidFill>
              </a:rPr>
              <a:t>documents uploaded, access to documents and data, decisions entered</a:t>
            </a:r>
          </a:p>
        </p:txBody>
      </p:sp>
      <p:sp>
        <p:nvSpPr>
          <p:cNvPr id="3" name="Slide Number Placeholder 2">
            <a:extLst>
              <a:ext uri="{FF2B5EF4-FFF2-40B4-BE49-F238E27FC236}">
                <a16:creationId xmlns:a16="http://schemas.microsoft.com/office/drawing/2014/main" id="{D9250BE2-F61D-4906-9466-4818F2DE86B5}"/>
              </a:ext>
            </a:extLst>
          </p:cNvPr>
          <p:cNvSpPr>
            <a:spLocks noGrp="1"/>
          </p:cNvSpPr>
          <p:nvPr>
            <p:ph type="sldNum" sz="quarter" idx="12"/>
          </p:nvPr>
        </p:nvSpPr>
        <p:spPr/>
        <p:txBody>
          <a:bodyPr/>
          <a:lstStyle/>
          <a:p>
            <a:fld id="{C728CDA3-23BE-4719-BD1A-D8F05D5A0011}" type="slidenum">
              <a:rPr lang="en-US" smtClean="0"/>
              <a:t>9</a:t>
            </a:fld>
            <a:endParaRPr lang="en-US"/>
          </a:p>
        </p:txBody>
      </p:sp>
      <p:pic>
        <p:nvPicPr>
          <p:cNvPr id="14" name="Picture 13" descr="A picture containing food, flower, fruit&#10;&#10;Description automatically generated">
            <a:extLst>
              <a:ext uri="{FF2B5EF4-FFF2-40B4-BE49-F238E27FC236}">
                <a16:creationId xmlns:a16="http://schemas.microsoft.com/office/drawing/2014/main" id="{4F2CD178-17A5-4449-8E32-8E410431B6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693" y="146870"/>
            <a:ext cx="733310" cy="718190"/>
          </a:xfrm>
          <a:prstGeom prst="rect">
            <a:avLst/>
          </a:prstGeom>
        </p:spPr>
      </p:pic>
    </p:spTree>
    <p:extLst>
      <p:ext uri="{BB962C8B-B14F-4D97-AF65-F5344CB8AC3E}">
        <p14:creationId xmlns:p14="http://schemas.microsoft.com/office/powerpoint/2010/main" val="32502909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1040</TotalTime>
  <Words>1204</Words>
  <Application>Microsoft Office PowerPoint</Application>
  <PresentationFormat>Widescreen</PresentationFormat>
  <Paragraphs>262</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Verdana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Clemson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Highlights Represent Pre-Loaded Data</dc:title>
  <dc:creator>Melissa Welborn</dc:creator>
  <cp:lastModifiedBy>Amy Lawton-Rauh</cp:lastModifiedBy>
  <cp:revision>97</cp:revision>
  <dcterms:created xsi:type="dcterms:W3CDTF">2020-01-21T18:46:21Z</dcterms:created>
  <dcterms:modified xsi:type="dcterms:W3CDTF">2020-02-17T16:03:53Z</dcterms:modified>
</cp:coreProperties>
</file>