
<file path=[Content_Types].xml><?xml version="1.0" encoding="utf-8"?>
<Types xmlns="http://schemas.openxmlformats.org/package/2006/content-types">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9"/>
  </p:notesMasterIdLst>
  <p:handoutMasterIdLst>
    <p:handoutMasterId r:id="rId30"/>
  </p:handoutMasterIdLst>
  <p:sldIdLst>
    <p:sldId id="326" r:id="rId2"/>
    <p:sldId id="323" r:id="rId3"/>
    <p:sldId id="257" r:id="rId4"/>
    <p:sldId id="258" r:id="rId5"/>
    <p:sldId id="259" r:id="rId6"/>
    <p:sldId id="327" r:id="rId7"/>
    <p:sldId id="328" r:id="rId8"/>
    <p:sldId id="329" r:id="rId9"/>
    <p:sldId id="332" r:id="rId10"/>
    <p:sldId id="333" r:id="rId11"/>
    <p:sldId id="330" r:id="rId12"/>
    <p:sldId id="335" r:id="rId13"/>
    <p:sldId id="345" r:id="rId14"/>
    <p:sldId id="343" r:id="rId15"/>
    <p:sldId id="336" r:id="rId16"/>
    <p:sldId id="346" r:id="rId17"/>
    <p:sldId id="338" r:id="rId18"/>
    <p:sldId id="339" r:id="rId19"/>
    <p:sldId id="340" r:id="rId20"/>
    <p:sldId id="341" r:id="rId21"/>
    <p:sldId id="337" r:id="rId22"/>
    <p:sldId id="342" r:id="rId23"/>
    <p:sldId id="347" r:id="rId24"/>
    <p:sldId id="344" r:id="rId25"/>
    <p:sldId id="331" r:id="rId26"/>
    <p:sldId id="260" r:id="rId27"/>
    <p:sldId id="314" r:id="rId28"/>
  </p:sldIdLst>
  <p:sldSz cx="9144000" cy="6858000" type="screen4x3"/>
  <p:notesSz cx="7010400" cy="9396413"/>
  <p:defaultTextStyle>
    <a:defPPr>
      <a:defRPr lang="en-US"/>
    </a:defPPr>
    <a:lvl1pPr algn="l" rtl="0" fontAlgn="base">
      <a:spcBef>
        <a:spcPct val="0"/>
      </a:spcBef>
      <a:spcAft>
        <a:spcPct val="0"/>
      </a:spcAft>
      <a:defRPr sz="2400" kern="1200">
        <a:solidFill>
          <a:schemeClr val="tx1"/>
        </a:solidFill>
        <a:latin typeface="Times New Roman" charset="0"/>
        <a:ea typeface="+mn-ea"/>
        <a:cs typeface="+mn-cs"/>
      </a:defRPr>
    </a:lvl1pPr>
    <a:lvl2pPr marL="457200" algn="l" rtl="0" fontAlgn="base">
      <a:spcBef>
        <a:spcPct val="0"/>
      </a:spcBef>
      <a:spcAft>
        <a:spcPct val="0"/>
      </a:spcAft>
      <a:defRPr sz="2400" kern="1200">
        <a:solidFill>
          <a:schemeClr val="tx1"/>
        </a:solidFill>
        <a:latin typeface="Times New Roman" charset="0"/>
        <a:ea typeface="+mn-ea"/>
        <a:cs typeface="+mn-cs"/>
      </a:defRPr>
    </a:lvl2pPr>
    <a:lvl3pPr marL="914400" algn="l" rtl="0" fontAlgn="base">
      <a:spcBef>
        <a:spcPct val="0"/>
      </a:spcBef>
      <a:spcAft>
        <a:spcPct val="0"/>
      </a:spcAft>
      <a:defRPr sz="2400" kern="1200">
        <a:solidFill>
          <a:schemeClr val="tx1"/>
        </a:solidFill>
        <a:latin typeface="Times New Roman" charset="0"/>
        <a:ea typeface="+mn-ea"/>
        <a:cs typeface="+mn-cs"/>
      </a:defRPr>
    </a:lvl3pPr>
    <a:lvl4pPr marL="1371600" algn="l" rtl="0" fontAlgn="base">
      <a:spcBef>
        <a:spcPct val="0"/>
      </a:spcBef>
      <a:spcAft>
        <a:spcPct val="0"/>
      </a:spcAft>
      <a:defRPr sz="2400" kern="1200">
        <a:solidFill>
          <a:schemeClr val="tx1"/>
        </a:solidFill>
        <a:latin typeface="Times New Roman" charset="0"/>
        <a:ea typeface="+mn-ea"/>
        <a:cs typeface="+mn-cs"/>
      </a:defRPr>
    </a:lvl4pPr>
    <a:lvl5pPr marL="1828800" algn="l" rtl="0" fontAlgn="base">
      <a:spcBef>
        <a:spcPct val="0"/>
      </a:spcBef>
      <a:spcAft>
        <a:spcPct val="0"/>
      </a:spcAft>
      <a:defRPr sz="2400" kern="1200">
        <a:solidFill>
          <a:schemeClr val="tx1"/>
        </a:solidFill>
        <a:latin typeface="Times New Roman" charset="0"/>
        <a:ea typeface="+mn-ea"/>
        <a:cs typeface="+mn-cs"/>
      </a:defRPr>
    </a:lvl5pPr>
    <a:lvl6pPr marL="2286000" algn="l" defTabSz="914400" rtl="0" eaLnBrk="1" latinLnBrk="0" hangingPunct="1">
      <a:defRPr sz="2400" kern="1200">
        <a:solidFill>
          <a:schemeClr val="tx1"/>
        </a:solidFill>
        <a:latin typeface="Times New Roman" charset="0"/>
        <a:ea typeface="+mn-ea"/>
        <a:cs typeface="+mn-cs"/>
      </a:defRPr>
    </a:lvl6pPr>
    <a:lvl7pPr marL="2743200" algn="l" defTabSz="914400" rtl="0" eaLnBrk="1" latinLnBrk="0" hangingPunct="1">
      <a:defRPr sz="2400" kern="1200">
        <a:solidFill>
          <a:schemeClr val="tx1"/>
        </a:solidFill>
        <a:latin typeface="Times New Roman" charset="0"/>
        <a:ea typeface="+mn-ea"/>
        <a:cs typeface="+mn-cs"/>
      </a:defRPr>
    </a:lvl7pPr>
    <a:lvl8pPr marL="3200400" algn="l" defTabSz="914400" rtl="0" eaLnBrk="1" latinLnBrk="0" hangingPunct="1">
      <a:defRPr sz="2400" kern="1200">
        <a:solidFill>
          <a:schemeClr val="tx1"/>
        </a:solidFill>
        <a:latin typeface="Times New Roman" charset="0"/>
        <a:ea typeface="+mn-ea"/>
        <a:cs typeface="+mn-cs"/>
      </a:defRPr>
    </a:lvl8pPr>
    <a:lvl9pPr marL="3657600" algn="l" defTabSz="914400" rtl="0" eaLnBrk="1" latinLnBrk="0" hangingPunct="1">
      <a:defRPr sz="2400" kern="1200">
        <a:solidFill>
          <a:schemeClr val="tx1"/>
        </a:solidFill>
        <a:latin typeface="Times New Roman"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59" autoAdjust="0"/>
    <p:restoredTop sz="90929"/>
  </p:normalViewPr>
  <p:slideViewPr>
    <p:cSldViewPr>
      <p:cViewPr varScale="1">
        <p:scale>
          <a:sx n="101" d="100"/>
          <a:sy n="101" d="100"/>
        </p:scale>
        <p:origin x="2094"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3038589" cy="470468"/>
          </a:xfrm>
          <a:prstGeom prst="rect">
            <a:avLst/>
          </a:prstGeom>
          <a:noFill/>
          <a:ln w="9525">
            <a:noFill/>
            <a:miter lim="800000"/>
            <a:headEnd/>
            <a:tailEnd/>
          </a:ln>
          <a:effectLst/>
        </p:spPr>
        <p:txBody>
          <a:bodyPr vert="horz" wrap="square" lIns="93749" tIns="46875" rIns="93749" bIns="46875" numCol="1" anchor="t" anchorCtr="0" compatLnSpc="1">
            <a:prstTxWarp prst="textNoShape">
              <a:avLst/>
            </a:prstTxWarp>
          </a:bodyPr>
          <a:lstStyle>
            <a:lvl1pPr defTabSz="937599">
              <a:defRPr sz="1200" smtClean="0"/>
            </a:lvl1pPr>
          </a:lstStyle>
          <a:p>
            <a:pPr>
              <a:defRPr/>
            </a:pPr>
            <a:endParaRPr lang="en-US" dirty="0"/>
          </a:p>
        </p:txBody>
      </p:sp>
      <p:sp>
        <p:nvSpPr>
          <p:cNvPr id="20483" name="Rectangle 3"/>
          <p:cNvSpPr>
            <a:spLocks noGrp="1" noChangeArrowheads="1"/>
          </p:cNvSpPr>
          <p:nvPr>
            <p:ph type="dt" sz="quarter" idx="1"/>
          </p:nvPr>
        </p:nvSpPr>
        <p:spPr bwMode="auto">
          <a:xfrm>
            <a:off x="3971812" y="0"/>
            <a:ext cx="3038588" cy="470468"/>
          </a:xfrm>
          <a:prstGeom prst="rect">
            <a:avLst/>
          </a:prstGeom>
          <a:noFill/>
          <a:ln w="9525">
            <a:noFill/>
            <a:miter lim="800000"/>
            <a:headEnd/>
            <a:tailEnd/>
          </a:ln>
          <a:effectLst/>
        </p:spPr>
        <p:txBody>
          <a:bodyPr vert="horz" wrap="square" lIns="93749" tIns="46875" rIns="93749" bIns="46875" numCol="1" anchor="t" anchorCtr="0" compatLnSpc="1">
            <a:prstTxWarp prst="textNoShape">
              <a:avLst/>
            </a:prstTxWarp>
          </a:bodyPr>
          <a:lstStyle>
            <a:lvl1pPr algn="r" defTabSz="937599">
              <a:defRPr sz="1200" smtClean="0"/>
            </a:lvl1pPr>
          </a:lstStyle>
          <a:p>
            <a:pPr>
              <a:defRPr/>
            </a:pPr>
            <a:endParaRPr lang="en-US" dirty="0"/>
          </a:p>
        </p:txBody>
      </p:sp>
      <p:sp>
        <p:nvSpPr>
          <p:cNvPr id="20484" name="Rectangle 4"/>
          <p:cNvSpPr>
            <a:spLocks noGrp="1" noChangeArrowheads="1"/>
          </p:cNvSpPr>
          <p:nvPr>
            <p:ph type="ftr" sz="quarter" idx="2"/>
          </p:nvPr>
        </p:nvSpPr>
        <p:spPr bwMode="auto">
          <a:xfrm>
            <a:off x="0" y="8925946"/>
            <a:ext cx="3038589" cy="470467"/>
          </a:xfrm>
          <a:prstGeom prst="rect">
            <a:avLst/>
          </a:prstGeom>
          <a:noFill/>
          <a:ln w="9525">
            <a:noFill/>
            <a:miter lim="800000"/>
            <a:headEnd/>
            <a:tailEnd/>
          </a:ln>
          <a:effectLst/>
        </p:spPr>
        <p:txBody>
          <a:bodyPr vert="horz" wrap="square" lIns="93749" tIns="46875" rIns="93749" bIns="46875" numCol="1" anchor="b" anchorCtr="0" compatLnSpc="1">
            <a:prstTxWarp prst="textNoShape">
              <a:avLst/>
            </a:prstTxWarp>
          </a:bodyPr>
          <a:lstStyle>
            <a:lvl1pPr defTabSz="937599">
              <a:defRPr sz="1200" smtClean="0"/>
            </a:lvl1pPr>
          </a:lstStyle>
          <a:p>
            <a:pPr>
              <a:defRPr/>
            </a:pPr>
            <a:endParaRPr lang="en-US" dirty="0"/>
          </a:p>
        </p:txBody>
      </p:sp>
      <p:sp>
        <p:nvSpPr>
          <p:cNvPr id="20485" name="Rectangle 5"/>
          <p:cNvSpPr>
            <a:spLocks noGrp="1" noChangeArrowheads="1"/>
          </p:cNvSpPr>
          <p:nvPr>
            <p:ph type="sldNum" sz="quarter" idx="3"/>
          </p:nvPr>
        </p:nvSpPr>
        <p:spPr bwMode="auto">
          <a:xfrm>
            <a:off x="3971812" y="8925946"/>
            <a:ext cx="3038588" cy="470467"/>
          </a:xfrm>
          <a:prstGeom prst="rect">
            <a:avLst/>
          </a:prstGeom>
          <a:noFill/>
          <a:ln w="9525">
            <a:noFill/>
            <a:miter lim="800000"/>
            <a:headEnd/>
            <a:tailEnd/>
          </a:ln>
          <a:effectLst/>
        </p:spPr>
        <p:txBody>
          <a:bodyPr vert="horz" wrap="square" lIns="93749" tIns="46875" rIns="93749" bIns="46875" numCol="1" anchor="b" anchorCtr="0" compatLnSpc="1">
            <a:prstTxWarp prst="textNoShape">
              <a:avLst/>
            </a:prstTxWarp>
          </a:bodyPr>
          <a:lstStyle>
            <a:lvl1pPr algn="r" defTabSz="937599">
              <a:defRPr sz="1200" smtClean="0"/>
            </a:lvl1pPr>
          </a:lstStyle>
          <a:p>
            <a:pPr>
              <a:defRPr/>
            </a:pPr>
            <a:fld id="{50C13704-D8BF-4590-8045-1AEFA49446F4}" type="slidenum">
              <a:rPr lang="en-US"/>
              <a:pPr>
                <a:defRPr/>
              </a:pPr>
              <a:t>‹#›</a:t>
            </a:fld>
            <a:endParaRPr lang="en-US" dirty="0"/>
          </a:p>
        </p:txBody>
      </p:sp>
    </p:spTree>
    <p:extLst>
      <p:ext uri="{BB962C8B-B14F-4D97-AF65-F5344CB8AC3E}">
        <p14:creationId xmlns:p14="http://schemas.microsoft.com/office/powerpoint/2010/main" val="17197786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9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9900"/>
          </a:xfrm>
          <a:prstGeom prst="rect">
            <a:avLst/>
          </a:prstGeom>
        </p:spPr>
        <p:txBody>
          <a:bodyPr vert="horz" lIns="91440" tIns="45720" rIns="91440" bIns="45720" rtlCol="0"/>
          <a:lstStyle>
            <a:lvl1pPr algn="r">
              <a:defRPr sz="1200"/>
            </a:lvl1pPr>
          </a:lstStyle>
          <a:p>
            <a:fld id="{2F3CE7B7-0E5B-4C92-AD3F-B48BD03F8C1D}" type="datetimeFigureOut">
              <a:rPr lang="en-US" smtClean="0"/>
              <a:pPr/>
              <a:t>8/1/2022</a:t>
            </a:fld>
            <a:endParaRPr lang="en-US"/>
          </a:p>
        </p:txBody>
      </p:sp>
      <p:sp>
        <p:nvSpPr>
          <p:cNvPr id="4" name="Slide Image Placeholder 3"/>
          <p:cNvSpPr>
            <a:spLocks noGrp="1" noRot="1" noChangeAspect="1"/>
          </p:cNvSpPr>
          <p:nvPr>
            <p:ph type="sldImg" idx="2"/>
          </p:nvPr>
        </p:nvSpPr>
        <p:spPr>
          <a:xfrm>
            <a:off x="1155700" y="704850"/>
            <a:ext cx="4699000" cy="35242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64050"/>
            <a:ext cx="5607050" cy="42275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24925"/>
            <a:ext cx="3038475" cy="469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924925"/>
            <a:ext cx="3038475" cy="469900"/>
          </a:xfrm>
          <a:prstGeom prst="rect">
            <a:avLst/>
          </a:prstGeom>
        </p:spPr>
        <p:txBody>
          <a:bodyPr vert="horz" lIns="91440" tIns="45720" rIns="91440" bIns="45720" rtlCol="0" anchor="b"/>
          <a:lstStyle>
            <a:lvl1pPr algn="r">
              <a:defRPr sz="1200"/>
            </a:lvl1pPr>
          </a:lstStyle>
          <a:p>
            <a:fld id="{A6B14EB8-2EC6-4241-9732-7E129A72ED04}" type="slidenum">
              <a:rPr lang="en-US" smtClean="0"/>
              <a:pPr/>
              <a:t>‹#›</a:t>
            </a:fld>
            <a:endParaRPr lang="en-US"/>
          </a:p>
        </p:txBody>
      </p:sp>
    </p:spTree>
    <p:extLst>
      <p:ext uri="{BB962C8B-B14F-4D97-AF65-F5344CB8AC3E}">
        <p14:creationId xmlns:p14="http://schemas.microsoft.com/office/powerpoint/2010/main" val="1949744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pPr>
              <a:defRPr/>
            </a:pPr>
            <a:endParaRPr lang="en-US" dirty="0"/>
          </a:p>
        </p:txBody>
      </p:sp>
      <p:sp>
        <p:nvSpPr>
          <p:cNvPr id="19" name="Footer Placeholder 18"/>
          <p:cNvSpPr>
            <a:spLocks noGrp="1"/>
          </p:cNvSpPr>
          <p:nvPr>
            <p:ph type="ftr" sz="quarter" idx="11"/>
          </p:nvPr>
        </p:nvSpPr>
        <p:spPr/>
        <p:txBody>
          <a:bodyPr/>
          <a:lstStyle/>
          <a:p>
            <a:pPr>
              <a:defRPr/>
            </a:pPr>
            <a:endParaRPr lang="en-US" dirty="0"/>
          </a:p>
        </p:txBody>
      </p:sp>
      <p:sp>
        <p:nvSpPr>
          <p:cNvPr id="27" name="Slide Number Placeholder 26"/>
          <p:cNvSpPr>
            <a:spLocks noGrp="1"/>
          </p:cNvSpPr>
          <p:nvPr>
            <p:ph type="sldNum" sz="quarter" idx="12"/>
          </p:nvPr>
        </p:nvSpPr>
        <p:spPr/>
        <p:txBody>
          <a:bodyPr/>
          <a:lstStyle/>
          <a:p>
            <a:pPr>
              <a:defRPr/>
            </a:pPr>
            <a:fld id="{16B18556-F9D6-47E0-A191-DC4D46FA40D0}" type="slidenum">
              <a:rPr lang="en-US" smtClean="0"/>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DF46DEF4-6E51-4909-B687-709C13014782}" type="slidenum">
              <a:rPr lang="en-US" smtClean="0"/>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DA8176CE-E6EF-462D-BA8B-56725582F096}" type="slidenum">
              <a:rPr lang="en-US" smtClean="0"/>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6481FCF1-5F66-466D-941A-740E32D96B9E}" type="slidenum">
              <a:rPr lang="en-US" smtClean="0"/>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25B619BD-566B-4EBF-A9E3-F83486F96CE2}" type="slidenum">
              <a:rPr lang="en-US" smtClean="0"/>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C9F4235A-0BC7-48B4-A814-612C0F198C4F}" type="slidenum">
              <a:rPr lang="en-US" smtClean="0"/>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pPr>
              <a:defRPr/>
            </a:pPr>
            <a:endParaRPr lang="en-US" dirty="0"/>
          </a:p>
        </p:txBody>
      </p:sp>
      <p:sp>
        <p:nvSpPr>
          <p:cNvPr id="8" name="Footer Placeholder 7"/>
          <p:cNvSpPr>
            <a:spLocks noGrp="1"/>
          </p:cNvSpPr>
          <p:nvPr>
            <p:ph type="ftr" sz="quarter" idx="11"/>
          </p:nvPr>
        </p:nvSpPr>
        <p:spPr/>
        <p:txBody>
          <a:bodyPr/>
          <a:lstStyle/>
          <a:p>
            <a:pPr>
              <a:defRPr/>
            </a:pPr>
            <a:endParaRPr lang="en-US" dirty="0"/>
          </a:p>
        </p:txBody>
      </p:sp>
      <p:sp>
        <p:nvSpPr>
          <p:cNvPr id="9" name="Slide Number Placeholder 8"/>
          <p:cNvSpPr>
            <a:spLocks noGrp="1"/>
          </p:cNvSpPr>
          <p:nvPr>
            <p:ph type="sldNum" sz="quarter" idx="12"/>
          </p:nvPr>
        </p:nvSpPr>
        <p:spPr/>
        <p:txBody>
          <a:bodyPr/>
          <a:lstStyle/>
          <a:p>
            <a:pPr>
              <a:defRPr/>
            </a:pPr>
            <a:fld id="{70F37A1B-64B7-4B2C-9070-9D0A55EB461B}"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pPr>
              <a:defRPr/>
            </a:pPr>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54037413-0008-4D39-9412-D195F479EA80}" type="slidenum">
              <a:rPr lang="en-US" smtClean="0"/>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dirty="0"/>
          </a:p>
        </p:txBody>
      </p:sp>
      <p:sp>
        <p:nvSpPr>
          <p:cNvPr id="3" name="Footer Placeholder 2"/>
          <p:cNvSpPr>
            <a:spLocks noGrp="1"/>
          </p:cNvSpPr>
          <p:nvPr>
            <p:ph type="ftr" sz="quarter" idx="11"/>
          </p:nvPr>
        </p:nvSpPr>
        <p:spPr/>
        <p:txBody>
          <a:bodyPr/>
          <a:lstStyle/>
          <a:p>
            <a:pPr>
              <a:defRPr/>
            </a:pPr>
            <a:endParaRPr lang="en-US" dirty="0"/>
          </a:p>
        </p:txBody>
      </p:sp>
      <p:sp>
        <p:nvSpPr>
          <p:cNvPr id="4" name="Slide Number Placeholder 3"/>
          <p:cNvSpPr>
            <a:spLocks noGrp="1"/>
          </p:cNvSpPr>
          <p:nvPr>
            <p:ph type="sldNum" sz="quarter" idx="12"/>
          </p:nvPr>
        </p:nvSpPr>
        <p:spPr/>
        <p:txBody>
          <a:bodyPr/>
          <a:lstStyle/>
          <a:p>
            <a:pPr>
              <a:defRPr/>
            </a:pPr>
            <a:fld id="{81CDD7AB-4E80-4DD2-8EB4-661B9D9DD0AA}" type="slidenum">
              <a:rPr lang="en-US" smtClean="0"/>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21842D28-FEE6-496B-B09D-108890907387}" type="slidenum">
              <a:rPr lang="en-US" smtClean="0"/>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a:xfrm>
            <a:off x="8077200" y="6356350"/>
            <a:ext cx="609600" cy="365125"/>
          </a:xfrm>
        </p:spPr>
        <p:txBody>
          <a:bodyPr/>
          <a:lstStyle/>
          <a:p>
            <a:pPr>
              <a:defRPr/>
            </a:pPr>
            <a:fld id="{6E9E72A7-535D-4C55-998F-43800E7A15C2}" type="slidenum">
              <a:rPr lang="en-US" smtClean="0"/>
              <a:pPr>
                <a:defRPr/>
              </a:pPr>
              <a:t>‹#›</a:t>
            </a:fld>
            <a:endParaRPr lang="en-US"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a:t>Click icon to add picture</a:t>
            </a:r>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19DA7524-FCE4-4E1E-AD2F-D0CCD9557976}" type="slidenum">
              <a:rPr lang="en-US" smtClean="0"/>
              <a:pPr>
                <a:defRPr/>
              </a:pPr>
              <a:t>‹#›</a:t>
            </a:fld>
            <a:endParaRPr 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cid:image001.jpg@01C95EA7.ADFA9640" TargetMode="External"/><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914400"/>
            <a:ext cx="8229600" cy="1618488"/>
          </a:xfrm>
        </p:spPr>
        <p:txBody>
          <a:bodyPr>
            <a:normAutofit/>
          </a:bodyPr>
          <a:lstStyle/>
          <a:p>
            <a:pPr algn="ctr"/>
            <a:r>
              <a:rPr lang="en-US" dirty="0">
                <a:solidFill>
                  <a:schemeClr val="tx1"/>
                </a:solidFill>
              </a:rPr>
              <a:t>Selling Meat and Poultry in South Carolina</a:t>
            </a:r>
          </a:p>
        </p:txBody>
      </p:sp>
      <p:sp>
        <p:nvSpPr>
          <p:cNvPr id="4" name="Rectangle 3"/>
          <p:cNvSpPr/>
          <p:nvPr/>
        </p:nvSpPr>
        <p:spPr>
          <a:xfrm>
            <a:off x="2286000" y="5562600"/>
            <a:ext cx="4572000" cy="830997"/>
          </a:xfrm>
          <a:prstGeom prst="rect">
            <a:avLst/>
          </a:prstGeom>
        </p:spPr>
        <p:txBody>
          <a:bodyPr>
            <a:spAutoFit/>
          </a:bodyPr>
          <a:lstStyle/>
          <a:p>
            <a:pPr algn="ctr" eaLnBrk="1" hangingPunct="1"/>
            <a:r>
              <a:rPr lang="en-US" dirty="0">
                <a:effectLst>
                  <a:outerShdw blurRad="38100" dist="38100" dir="2700000" algn="tl">
                    <a:srgbClr val="000000">
                      <a:alpha val="43137"/>
                    </a:srgbClr>
                  </a:outerShdw>
                </a:effectLst>
                <a:latin typeface="+mj-lt"/>
              </a:rPr>
              <a:t>Chris Helm</a:t>
            </a:r>
          </a:p>
          <a:p>
            <a:pPr algn="ctr" eaLnBrk="1" hangingPunct="1"/>
            <a:r>
              <a:rPr lang="en-US" dirty="0">
                <a:effectLst>
                  <a:outerShdw blurRad="38100" dist="38100" dir="2700000" algn="tl">
                    <a:srgbClr val="000000">
                      <a:alpha val="43137"/>
                    </a:srgbClr>
                  </a:outerShdw>
                </a:effectLst>
                <a:latin typeface="+mj-lt"/>
              </a:rPr>
              <a:t>Compliance Officer</a:t>
            </a:r>
          </a:p>
        </p:txBody>
      </p:sp>
      <p:sp>
        <p:nvSpPr>
          <p:cNvPr id="9" name="TextBox 8"/>
          <p:cNvSpPr txBox="1"/>
          <p:nvPr/>
        </p:nvSpPr>
        <p:spPr>
          <a:xfrm>
            <a:off x="1295400" y="4267200"/>
            <a:ext cx="6614311" cy="830997"/>
          </a:xfrm>
          <a:prstGeom prst="rect">
            <a:avLst/>
          </a:prstGeom>
          <a:noFill/>
        </p:spPr>
        <p:txBody>
          <a:bodyPr wrap="none" rtlCol="0">
            <a:spAutoFit/>
          </a:bodyPr>
          <a:lstStyle/>
          <a:p>
            <a:pPr algn="ctr"/>
            <a:r>
              <a:rPr lang="en-US" dirty="0">
                <a:latin typeface="+mj-lt"/>
              </a:rPr>
              <a:t>Presented by:</a:t>
            </a:r>
          </a:p>
          <a:p>
            <a:pPr algn="ctr"/>
            <a:r>
              <a:rPr lang="en-US" dirty="0">
                <a:latin typeface="+mj-lt"/>
              </a:rPr>
              <a:t>South Carolina Meat Poultry Inspection Department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pPr algn="ctr"/>
            <a:r>
              <a:rPr lang="en-US" dirty="0"/>
              <a:t>OK, so how do I do that?</a:t>
            </a:r>
          </a:p>
        </p:txBody>
      </p:sp>
      <p:sp>
        <p:nvSpPr>
          <p:cNvPr id="3" name="Content Placeholder 2"/>
          <p:cNvSpPr>
            <a:spLocks noGrp="1"/>
          </p:cNvSpPr>
          <p:nvPr>
            <p:ph idx="1"/>
          </p:nvPr>
        </p:nvSpPr>
        <p:spPr>
          <a:xfrm>
            <a:off x="457200" y="1828800"/>
            <a:ext cx="8229600" cy="2133600"/>
          </a:xfrm>
        </p:spPr>
        <p:txBody>
          <a:bodyPr>
            <a:normAutofit/>
          </a:bodyPr>
          <a:lstStyle/>
          <a:p>
            <a:r>
              <a:rPr lang="en-US" b="1" dirty="0">
                <a:latin typeface="+mj-lt"/>
              </a:rPr>
              <a:t>Option 3:  </a:t>
            </a:r>
            <a:r>
              <a:rPr lang="en-US" dirty="0">
                <a:latin typeface="+mj-lt"/>
              </a:rPr>
              <a:t>Any other options are deemed </a:t>
            </a:r>
            <a:r>
              <a:rPr lang="en-US" u="sng" dirty="0">
                <a:latin typeface="+mj-lt"/>
              </a:rPr>
              <a:t>illegal</a:t>
            </a:r>
            <a:r>
              <a:rPr lang="en-US" dirty="0">
                <a:latin typeface="+mj-lt"/>
              </a:rPr>
              <a:t>.</a:t>
            </a:r>
          </a:p>
        </p:txBody>
      </p:sp>
      <p:pic>
        <p:nvPicPr>
          <p:cNvPr id="3074" name="Picture 2" descr="C:\Documents and Settings\choskins\Local Settings\Temporary Internet Files\Content.IE5\E628M5FI\MC900287500[1].wmf"/>
          <p:cNvPicPr>
            <a:picLocks noChangeAspect="1" noChangeArrowheads="1"/>
          </p:cNvPicPr>
          <p:nvPr/>
        </p:nvPicPr>
        <p:blipFill>
          <a:blip r:embed="rId2" cstate="print"/>
          <a:srcRect/>
          <a:stretch>
            <a:fillRect/>
          </a:stretch>
        </p:blipFill>
        <p:spPr bwMode="auto">
          <a:xfrm>
            <a:off x="7239000" y="4472412"/>
            <a:ext cx="1738265" cy="2385588"/>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534400" cy="914400"/>
          </a:xfrm>
        </p:spPr>
        <p:txBody>
          <a:bodyPr>
            <a:normAutofit/>
          </a:bodyPr>
          <a:lstStyle/>
          <a:p>
            <a:pPr algn="ctr"/>
            <a:r>
              <a:rPr lang="en-US" dirty="0"/>
              <a:t>How do I find an establishment?</a:t>
            </a:r>
          </a:p>
        </p:txBody>
      </p:sp>
      <p:sp>
        <p:nvSpPr>
          <p:cNvPr id="3" name="Content Placeholder 2"/>
          <p:cNvSpPr>
            <a:spLocks noGrp="1"/>
          </p:cNvSpPr>
          <p:nvPr>
            <p:ph idx="1"/>
          </p:nvPr>
        </p:nvSpPr>
        <p:spPr>
          <a:xfrm>
            <a:off x="381000" y="1371600"/>
            <a:ext cx="8458200" cy="4876800"/>
          </a:xfrm>
        </p:spPr>
        <p:txBody>
          <a:bodyPr>
            <a:noAutofit/>
          </a:bodyPr>
          <a:lstStyle/>
          <a:p>
            <a:r>
              <a:rPr lang="en-US" u="sng" dirty="0">
                <a:latin typeface="+mj-lt"/>
              </a:rPr>
              <a:t>Federally Inspected Establishments</a:t>
            </a:r>
          </a:p>
          <a:p>
            <a:pPr lvl="1"/>
            <a:r>
              <a:rPr lang="en-US" sz="2200" dirty="0">
                <a:solidFill>
                  <a:srgbClr val="FF0000"/>
                </a:solidFill>
                <a:latin typeface="+mj-lt"/>
              </a:rPr>
              <a:t>www.fsis.usda.gov/Regulations_&amp;_Policies/Meat_Poultry_Egg_Inspection_Directory/index.asp</a:t>
            </a:r>
          </a:p>
          <a:p>
            <a:pPr lvl="1"/>
            <a:r>
              <a:rPr lang="en-US" sz="2200" b="1" dirty="0">
                <a:latin typeface="+mj-lt"/>
              </a:rPr>
              <a:t>Allows you to sell product anywhere</a:t>
            </a:r>
          </a:p>
          <a:p>
            <a:r>
              <a:rPr lang="en-US" u="sng" dirty="0">
                <a:latin typeface="+mj-lt"/>
              </a:rPr>
              <a:t>State Inspected Establishments</a:t>
            </a:r>
          </a:p>
          <a:p>
            <a:pPr lvl="1"/>
            <a:r>
              <a:rPr lang="en-US" sz="2200" dirty="0">
                <a:solidFill>
                  <a:srgbClr val="FF0000"/>
                </a:solidFill>
                <a:latin typeface="+mj-lt"/>
              </a:rPr>
              <a:t>www.clemson.edu/public/lph/scmpid/establishments. html</a:t>
            </a:r>
          </a:p>
          <a:p>
            <a:pPr lvl="1"/>
            <a:r>
              <a:rPr lang="en-US" sz="2200" b="1" dirty="0">
                <a:latin typeface="+mj-lt"/>
              </a:rPr>
              <a:t>Can sell product only within the confines of South Carolina</a:t>
            </a:r>
          </a:p>
          <a:p>
            <a:r>
              <a:rPr lang="en-US" dirty="0">
                <a:latin typeface="+mj-lt"/>
              </a:rPr>
              <a:t>Call SCMPID at 803.788.8747</a:t>
            </a:r>
          </a:p>
          <a:p>
            <a:r>
              <a:rPr lang="en-US" dirty="0">
                <a:latin typeface="+mj-lt"/>
              </a:rPr>
              <a:t>Unfortunately, there are not many establishments that accept private consignments.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5CD67CA1-19D8-4B03-AFF8-DCAEF4EF16EC}" type="slidenum">
              <a:rPr lang="en-US"/>
              <a:pPr>
                <a:defRPr/>
              </a:pPr>
              <a:t>12</a:t>
            </a:fld>
            <a:endParaRPr lang="en-US"/>
          </a:p>
        </p:txBody>
      </p:sp>
      <p:sp>
        <p:nvSpPr>
          <p:cNvPr id="117762" name="Rectangle 2"/>
          <p:cNvSpPr>
            <a:spLocks noGrp="1" noChangeArrowheads="1"/>
          </p:cNvSpPr>
          <p:nvPr>
            <p:ph type="title"/>
          </p:nvPr>
        </p:nvSpPr>
        <p:spPr>
          <a:xfrm>
            <a:off x="457200" y="304800"/>
            <a:ext cx="8229600" cy="1676400"/>
          </a:xfrm>
        </p:spPr>
        <p:txBody>
          <a:bodyPr>
            <a:noAutofit/>
          </a:bodyPr>
          <a:lstStyle/>
          <a:p>
            <a:pPr algn="ctr">
              <a:defRPr/>
            </a:pPr>
            <a:r>
              <a:rPr lang="en-US" sz="4000" dirty="0"/>
              <a:t>What does the law say regarding </a:t>
            </a:r>
            <a:r>
              <a:rPr lang="en-US" sz="4000" b="1" dirty="0"/>
              <a:t>poultry</a:t>
            </a:r>
            <a:r>
              <a:rPr lang="en-US" sz="4000" dirty="0"/>
              <a:t> products?</a:t>
            </a:r>
            <a:br>
              <a:rPr lang="en-US" sz="4000" dirty="0"/>
            </a:br>
            <a:r>
              <a:rPr lang="en-US" sz="4000" b="1" dirty="0"/>
              <a:t>Two Exemptions</a:t>
            </a:r>
            <a:endParaRPr lang="en-US" sz="4000" b="1" dirty="0">
              <a:solidFill>
                <a:schemeClr val="tx1"/>
              </a:solidFill>
            </a:endParaRPr>
          </a:p>
        </p:txBody>
      </p:sp>
      <p:sp>
        <p:nvSpPr>
          <p:cNvPr id="117763" name="Rectangle 3"/>
          <p:cNvSpPr>
            <a:spLocks noGrp="1" noChangeArrowheads="1"/>
          </p:cNvSpPr>
          <p:nvPr>
            <p:ph type="body" idx="1"/>
          </p:nvPr>
        </p:nvSpPr>
        <p:spPr>
          <a:xfrm>
            <a:off x="457200" y="1981200"/>
            <a:ext cx="8229600" cy="4389120"/>
          </a:xfrm>
        </p:spPr>
        <p:txBody>
          <a:bodyPr>
            <a:normAutofit fontScale="92500" lnSpcReduction="20000"/>
          </a:bodyPr>
          <a:lstStyle/>
          <a:p>
            <a:pPr eaLnBrk="1" hangingPunct="1">
              <a:lnSpc>
                <a:spcPct val="90000"/>
              </a:lnSpc>
              <a:buFont typeface="Wingdings" pitchFamily="2" charset="2"/>
              <a:buNone/>
              <a:defRPr/>
            </a:pPr>
            <a:endParaRPr lang="en-US" sz="2800" dirty="0"/>
          </a:p>
          <a:p>
            <a:pPr>
              <a:lnSpc>
                <a:spcPct val="90000"/>
              </a:lnSpc>
              <a:defRPr/>
            </a:pPr>
            <a:r>
              <a:rPr lang="en-US" sz="2800" b="1" dirty="0">
                <a:latin typeface="+mj-lt"/>
              </a:rPr>
              <a:t>1.  Producer/Grower 1,000 Poultry Limit Exemption</a:t>
            </a:r>
          </a:p>
          <a:p>
            <a:pPr>
              <a:lnSpc>
                <a:spcPct val="90000"/>
              </a:lnSpc>
              <a:defRPr/>
            </a:pPr>
            <a:endParaRPr lang="en-US" sz="2800" b="1" dirty="0">
              <a:latin typeface="+mj-lt"/>
            </a:endParaRPr>
          </a:p>
          <a:p>
            <a:pPr lvl="0"/>
            <a:r>
              <a:rPr lang="en-US" sz="2400" dirty="0">
                <a:latin typeface="+mj-lt"/>
              </a:rPr>
              <a:t>Poultry Products Inspection Act (PPIA) Section 464(c)(4) “Section 15 (c)(4)”</a:t>
            </a:r>
          </a:p>
          <a:p>
            <a:pPr lvl="0"/>
            <a:r>
              <a:rPr lang="en-US" sz="2400" dirty="0">
                <a:latin typeface="+mj-lt"/>
              </a:rPr>
              <a:t>Title 9 CFR §381.10(c) – adopted into state regulatory requirements</a:t>
            </a:r>
          </a:p>
          <a:p>
            <a:pPr eaLnBrk="1" hangingPunct="1">
              <a:lnSpc>
                <a:spcPct val="90000"/>
              </a:lnSpc>
              <a:defRPr/>
            </a:pPr>
            <a:endParaRPr lang="en-US" sz="2800" dirty="0">
              <a:latin typeface="+mj-lt"/>
            </a:endParaRPr>
          </a:p>
          <a:p>
            <a:pPr lvl="1">
              <a:lnSpc>
                <a:spcPct val="90000"/>
              </a:lnSpc>
              <a:defRPr/>
            </a:pPr>
            <a:r>
              <a:rPr lang="en-US" dirty="0">
                <a:latin typeface="+mj-lt"/>
              </a:rPr>
              <a:t>A person may slaughter and process, on his or her own premises, poultry that s/he raised and may distribute such poultry without mandatory (daily) inspection.</a:t>
            </a:r>
          </a:p>
          <a:p>
            <a:pPr lvl="1">
              <a:lnSpc>
                <a:spcPct val="90000"/>
              </a:lnSpc>
              <a:defRPr/>
            </a:pPr>
            <a:endParaRPr lang="en-US" dirty="0">
              <a:latin typeface="+mj-lt"/>
            </a:endParaRPr>
          </a:p>
          <a:p>
            <a:pPr lvl="1">
              <a:lnSpc>
                <a:spcPct val="90000"/>
              </a:lnSpc>
              <a:defRPr/>
            </a:pPr>
            <a:r>
              <a:rPr lang="en-US" dirty="0">
                <a:latin typeface="+mj-lt"/>
              </a:rPr>
              <a:t>The limited provisions of this exemption apply to poultry growers who slaughter no more than 1,000 birds in a calendar year for use as human food.</a:t>
            </a:r>
          </a:p>
          <a:p>
            <a:pPr eaLnBrk="1" hangingPunct="1">
              <a:lnSpc>
                <a:spcPct val="90000"/>
              </a:lnSpc>
              <a:defRPr/>
            </a:pPr>
            <a:endParaRPr lang="en-US" sz="2800" dirty="0"/>
          </a:p>
        </p:txBody>
      </p:sp>
      <p:pic>
        <p:nvPicPr>
          <p:cNvPr id="2051" name="Picture 3" descr="C:\Documents and Settings\choskins\Local Settings\Temporary Internet Files\Content.IE5\R3SST0K5\MC900330282[1].wmf"/>
          <p:cNvPicPr>
            <a:picLocks noChangeAspect="1" noChangeArrowheads="1"/>
          </p:cNvPicPr>
          <p:nvPr/>
        </p:nvPicPr>
        <p:blipFill>
          <a:blip r:embed="rId2" cstate="print"/>
          <a:srcRect/>
          <a:stretch>
            <a:fillRect/>
          </a:stretch>
        </p:blipFill>
        <p:spPr bwMode="auto">
          <a:xfrm>
            <a:off x="0" y="838200"/>
            <a:ext cx="1797113" cy="15240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17762"/>
                                        </p:tgtEl>
                                        <p:attrNameLst>
                                          <p:attrName>style.visibility</p:attrName>
                                        </p:attrNameLst>
                                      </p:cBhvr>
                                      <p:to>
                                        <p:strVal val="visible"/>
                                      </p:to>
                                    </p:set>
                                    <p:animEffect transition="in" filter="fade">
                                      <p:cBhvr>
                                        <p:cTn id="7" dur="2000"/>
                                        <p:tgtEl>
                                          <p:spTgt spid="11776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17763">
                                            <p:txEl>
                                              <p:pRg st="1" end="1"/>
                                            </p:txEl>
                                          </p:spTgt>
                                        </p:tgtEl>
                                        <p:attrNameLst>
                                          <p:attrName>style.visibility</p:attrName>
                                        </p:attrNameLst>
                                      </p:cBhvr>
                                      <p:to>
                                        <p:strVal val="visible"/>
                                      </p:to>
                                    </p:set>
                                    <p:animEffect transition="in" filter="wipe(left)">
                                      <p:cBhvr>
                                        <p:cTn id="12" dur="500"/>
                                        <p:tgtEl>
                                          <p:spTgt spid="11776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17763">
                                            <p:txEl>
                                              <p:pRg st="3" end="3"/>
                                            </p:txEl>
                                          </p:spTgt>
                                        </p:tgtEl>
                                        <p:attrNameLst>
                                          <p:attrName>style.visibility</p:attrName>
                                        </p:attrNameLst>
                                      </p:cBhvr>
                                      <p:to>
                                        <p:strVal val="visible"/>
                                      </p:to>
                                    </p:set>
                                    <p:animEffect transition="in" filter="wipe(left)">
                                      <p:cBhvr>
                                        <p:cTn id="17" dur="500"/>
                                        <p:tgtEl>
                                          <p:spTgt spid="11776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17763">
                                            <p:txEl>
                                              <p:pRg st="4" end="4"/>
                                            </p:txEl>
                                          </p:spTgt>
                                        </p:tgtEl>
                                        <p:attrNameLst>
                                          <p:attrName>style.visibility</p:attrName>
                                        </p:attrNameLst>
                                      </p:cBhvr>
                                      <p:to>
                                        <p:strVal val="visible"/>
                                      </p:to>
                                    </p:set>
                                    <p:animEffect transition="in" filter="wipe(left)">
                                      <p:cBhvr>
                                        <p:cTn id="22" dur="500"/>
                                        <p:tgtEl>
                                          <p:spTgt spid="117763">
                                            <p:txEl>
                                              <p:pRg st="4" end="4"/>
                                            </p:txEl>
                                          </p:spTgt>
                                        </p:tgtEl>
                                      </p:cBhvr>
                                    </p:animEffect>
                                  </p:childTnLst>
                                </p:cTn>
                              </p:par>
                              <p:par>
                                <p:cTn id="23" presetID="22" presetClass="entr" presetSubtype="8" fill="hold" grpId="0" nodeType="withEffect">
                                  <p:stCondLst>
                                    <p:cond delay="0"/>
                                  </p:stCondLst>
                                  <p:childTnLst>
                                    <p:set>
                                      <p:cBhvr>
                                        <p:cTn id="24" dur="1" fill="hold">
                                          <p:stCondLst>
                                            <p:cond delay="0"/>
                                          </p:stCondLst>
                                        </p:cTn>
                                        <p:tgtEl>
                                          <p:spTgt spid="117763">
                                            <p:txEl>
                                              <p:pRg st="6" end="6"/>
                                            </p:txEl>
                                          </p:spTgt>
                                        </p:tgtEl>
                                        <p:attrNameLst>
                                          <p:attrName>style.visibility</p:attrName>
                                        </p:attrNameLst>
                                      </p:cBhvr>
                                      <p:to>
                                        <p:strVal val="visible"/>
                                      </p:to>
                                    </p:set>
                                    <p:animEffect transition="in" filter="wipe(left)">
                                      <p:cBhvr>
                                        <p:cTn id="25" dur="500"/>
                                        <p:tgtEl>
                                          <p:spTgt spid="117763">
                                            <p:txEl>
                                              <p:pRg st="6" end="6"/>
                                            </p:txEl>
                                          </p:spTgt>
                                        </p:tgtEl>
                                      </p:cBhvr>
                                    </p:animEffect>
                                  </p:childTnLst>
                                </p:cTn>
                              </p:par>
                              <p:par>
                                <p:cTn id="26" presetID="22" presetClass="entr" presetSubtype="8" fill="hold" grpId="0" nodeType="withEffect">
                                  <p:stCondLst>
                                    <p:cond delay="0"/>
                                  </p:stCondLst>
                                  <p:childTnLst>
                                    <p:set>
                                      <p:cBhvr>
                                        <p:cTn id="27" dur="1" fill="hold">
                                          <p:stCondLst>
                                            <p:cond delay="0"/>
                                          </p:stCondLst>
                                        </p:cTn>
                                        <p:tgtEl>
                                          <p:spTgt spid="117763">
                                            <p:txEl>
                                              <p:pRg st="8" end="8"/>
                                            </p:txEl>
                                          </p:spTgt>
                                        </p:tgtEl>
                                        <p:attrNameLst>
                                          <p:attrName>style.visibility</p:attrName>
                                        </p:attrNameLst>
                                      </p:cBhvr>
                                      <p:to>
                                        <p:strVal val="visible"/>
                                      </p:to>
                                    </p:set>
                                    <p:animEffect transition="in" filter="wipe(left)">
                                      <p:cBhvr>
                                        <p:cTn id="28" dur="500"/>
                                        <p:tgtEl>
                                          <p:spTgt spid="11776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762" grpId="0"/>
      <p:bldP spid="117763" grpId="0" build="p"/>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7FA9D94F-CDFA-4681-84DB-A8F5874067BF}" type="slidenum">
              <a:rPr lang="en-US"/>
              <a:pPr>
                <a:defRPr/>
              </a:pPr>
              <a:t>13</a:t>
            </a:fld>
            <a:endParaRPr lang="en-US"/>
          </a:p>
        </p:txBody>
      </p:sp>
      <p:sp>
        <p:nvSpPr>
          <p:cNvPr id="118786" name="Rectangle 2"/>
          <p:cNvSpPr>
            <a:spLocks noGrp="1" noChangeArrowheads="1"/>
          </p:cNvSpPr>
          <p:nvPr>
            <p:ph type="title"/>
          </p:nvPr>
        </p:nvSpPr>
        <p:spPr>
          <a:xfrm>
            <a:off x="457200" y="0"/>
            <a:ext cx="8229600" cy="990600"/>
          </a:xfrm>
        </p:spPr>
        <p:txBody>
          <a:bodyPr>
            <a:normAutofit fontScale="90000"/>
          </a:bodyPr>
          <a:lstStyle/>
          <a:p>
            <a:pPr algn="ctr" eaLnBrk="1" hangingPunct="1">
              <a:defRPr/>
            </a:pPr>
            <a:r>
              <a:rPr lang="en-US" sz="3600" b="1" dirty="0">
                <a:solidFill>
                  <a:schemeClr val="tx1"/>
                </a:solidFill>
              </a:rPr>
              <a:t>To operate under the 1,000 bird exemption, the following requirements must  be met.</a:t>
            </a:r>
            <a:endParaRPr lang="en-US" sz="4000" dirty="0">
              <a:solidFill>
                <a:schemeClr val="tx1"/>
              </a:solidFill>
            </a:endParaRPr>
          </a:p>
        </p:txBody>
      </p:sp>
      <p:sp>
        <p:nvSpPr>
          <p:cNvPr id="118787" name="Rectangle 3"/>
          <p:cNvSpPr>
            <a:spLocks noGrp="1" noChangeArrowheads="1"/>
          </p:cNvSpPr>
          <p:nvPr>
            <p:ph type="body" idx="1"/>
          </p:nvPr>
        </p:nvSpPr>
        <p:spPr>
          <a:xfrm>
            <a:off x="152400" y="1371600"/>
            <a:ext cx="8839200" cy="5334000"/>
          </a:xfrm>
        </p:spPr>
        <p:txBody>
          <a:bodyPr>
            <a:normAutofit fontScale="92500" lnSpcReduction="20000"/>
          </a:bodyPr>
          <a:lstStyle/>
          <a:p>
            <a:pPr marL="381000" indent="-381000" eaLnBrk="1" hangingPunct="1">
              <a:lnSpc>
                <a:spcPct val="80000"/>
              </a:lnSpc>
              <a:buFont typeface="Wingdings" pitchFamily="2" charset="2"/>
              <a:buAutoNum type="arabicPeriod"/>
              <a:defRPr/>
            </a:pPr>
            <a:r>
              <a:rPr lang="en-US" sz="2400" dirty="0">
                <a:latin typeface="+mj-lt"/>
              </a:rPr>
              <a:t>The producer /grower slaughters no more than 1,000 healthy birds of his/her own raising in a calendar year.</a:t>
            </a:r>
          </a:p>
          <a:p>
            <a:pPr marL="381000" indent="-381000" eaLnBrk="1" hangingPunct="1">
              <a:lnSpc>
                <a:spcPct val="80000"/>
              </a:lnSpc>
              <a:buFont typeface="Wingdings" pitchFamily="2" charset="2"/>
              <a:buAutoNum type="arabicPeriod"/>
              <a:defRPr/>
            </a:pPr>
            <a:endParaRPr lang="en-US" sz="2400" dirty="0">
              <a:latin typeface="+mj-lt"/>
            </a:endParaRPr>
          </a:p>
          <a:p>
            <a:pPr marL="381000" indent="-381000" eaLnBrk="1" hangingPunct="1">
              <a:lnSpc>
                <a:spcPct val="80000"/>
              </a:lnSpc>
              <a:buFont typeface="Wingdings" pitchFamily="2" charset="2"/>
              <a:buAutoNum type="arabicPeriod"/>
              <a:defRPr/>
            </a:pPr>
            <a:r>
              <a:rPr lang="en-US" sz="2400" dirty="0">
                <a:latin typeface="+mj-lt"/>
              </a:rPr>
              <a:t>The producer /grower does not engage in buying or selling poultry products other than those produced from poultry raised on his/her own farm.  </a:t>
            </a:r>
          </a:p>
          <a:p>
            <a:pPr marL="381000" indent="-381000" eaLnBrk="1" hangingPunct="1">
              <a:lnSpc>
                <a:spcPct val="80000"/>
              </a:lnSpc>
              <a:buFont typeface="Wingdings" pitchFamily="2" charset="2"/>
              <a:buAutoNum type="arabicPeriod"/>
              <a:defRPr/>
            </a:pPr>
            <a:endParaRPr lang="en-US" sz="2400" dirty="0">
              <a:latin typeface="+mj-lt"/>
            </a:endParaRPr>
          </a:p>
          <a:p>
            <a:pPr marL="381000" indent="-381000" eaLnBrk="1" hangingPunct="1">
              <a:lnSpc>
                <a:spcPct val="80000"/>
              </a:lnSpc>
              <a:buFont typeface="Wingdings" pitchFamily="2" charset="2"/>
              <a:buAutoNum type="arabicPeriod"/>
              <a:defRPr/>
            </a:pPr>
            <a:r>
              <a:rPr lang="en-US" sz="2400" dirty="0">
                <a:latin typeface="+mj-lt"/>
              </a:rPr>
              <a:t>Slaughter and processing are conducted following the general guidelines of basic sanitary standards such that the end product is sound, clean and fit for human consumption.</a:t>
            </a:r>
          </a:p>
          <a:p>
            <a:pPr marL="381000" indent="-381000" eaLnBrk="1" hangingPunct="1">
              <a:lnSpc>
                <a:spcPct val="80000"/>
              </a:lnSpc>
              <a:buFont typeface="Wingdings" pitchFamily="2" charset="2"/>
              <a:buAutoNum type="arabicPeriod"/>
              <a:defRPr/>
            </a:pPr>
            <a:endParaRPr lang="en-US" sz="2400" dirty="0">
              <a:latin typeface="+mj-lt"/>
            </a:endParaRPr>
          </a:p>
          <a:p>
            <a:pPr marL="381000" indent="-381000" eaLnBrk="1" hangingPunct="1">
              <a:lnSpc>
                <a:spcPct val="80000"/>
              </a:lnSpc>
              <a:buFont typeface="Wingdings" pitchFamily="2" charset="2"/>
              <a:buAutoNum type="arabicPeriod"/>
              <a:defRPr/>
            </a:pPr>
            <a:r>
              <a:rPr lang="en-US" sz="2400" dirty="0">
                <a:latin typeface="+mj-lt"/>
              </a:rPr>
              <a:t>The producer or grower keeps accurate and legible records necessary for effective enforcement of the Act.  </a:t>
            </a:r>
          </a:p>
          <a:p>
            <a:pPr marL="381000" indent="-381000" eaLnBrk="1" hangingPunct="1">
              <a:lnSpc>
                <a:spcPct val="80000"/>
              </a:lnSpc>
              <a:buFont typeface="Wingdings" pitchFamily="2" charset="2"/>
              <a:buAutoNum type="arabicPeriod"/>
              <a:defRPr/>
            </a:pPr>
            <a:endParaRPr lang="en-US" sz="2400" dirty="0">
              <a:latin typeface="+mj-lt"/>
            </a:endParaRPr>
          </a:p>
          <a:p>
            <a:pPr marL="381000" indent="-381000" eaLnBrk="1" hangingPunct="1">
              <a:lnSpc>
                <a:spcPct val="80000"/>
              </a:lnSpc>
              <a:buFont typeface="Wingdings" pitchFamily="2" charset="2"/>
              <a:buAutoNum type="arabicPeriod"/>
              <a:defRPr/>
            </a:pPr>
            <a:r>
              <a:rPr lang="en-US" sz="2400" dirty="0">
                <a:latin typeface="+mj-lt"/>
              </a:rPr>
              <a:t>The product is properly labeled.</a:t>
            </a:r>
          </a:p>
          <a:p>
            <a:pPr marL="381000" indent="-381000" eaLnBrk="1" hangingPunct="1">
              <a:lnSpc>
                <a:spcPct val="80000"/>
              </a:lnSpc>
              <a:buFont typeface="Wingdings" pitchFamily="2" charset="2"/>
              <a:buAutoNum type="arabicPeriod"/>
              <a:defRPr/>
            </a:pPr>
            <a:endParaRPr lang="en-US" sz="2400" dirty="0">
              <a:latin typeface="+mj-lt"/>
            </a:endParaRPr>
          </a:p>
          <a:p>
            <a:pPr marL="381000" indent="-381000" eaLnBrk="1" hangingPunct="1">
              <a:lnSpc>
                <a:spcPct val="80000"/>
              </a:lnSpc>
              <a:buFont typeface="Wingdings" pitchFamily="2" charset="2"/>
              <a:buAutoNum type="arabicPeriod"/>
              <a:defRPr/>
            </a:pPr>
            <a:r>
              <a:rPr lang="en-US" sz="2400" dirty="0">
                <a:latin typeface="+mj-lt"/>
              </a:rPr>
              <a:t>The poultry products may be sold only within the State of South Carolina.  </a:t>
            </a:r>
            <a:r>
              <a:rPr lang="en-US" sz="2400" b="1" dirty="0">
                <a:latin typeface="+mj-lt"/>
              </a:rPr>
              <a:t>It is the producers responsibility to determine if specific outlets will accept uninspected products. </a:t>
            </a:r>
          </a:p>
          <a:p>
            <a:pPr marL="381000" indent="-381000" eaLnBrk="1" hangingPunct="1">
              <a:lnSpc>
                <a:spcPct val="80000"/>
              </a:lnSpc>
              <a:buFont typeface="Wingdings" pitchFamily="2" charset="2"/>
              <a:buAutoNum type="arabicPeriod"/>
              <a:defRPr/>
            </a:pPr>
            <a:endParaRPr lang="en-US" sz="2400" b="1" dirty="0">
              <a:latin typeface="+mj-lt"/>
            </a:endParaRPr>
          </a:p>
          <a:p>
            <a:pPr marL="381000" indent="-381000" eaLnBrk="1" hangingPunct="1">
              <a:lnSpc>
                <a:spcPct val="80000"/>
              </a:lnSpc>
              <a:buFont typeface="Wingdings" pitchFamily="2" charset="2"/>
              <a:buAutoNum type="arabicPeriod"/>
              <a:defRPr/>
            </a:pPr>
            <a:r>
              <a:rPr lang="en-US" sz="2400" dirty="0">
                <a:latin typeface="+mj-lt"/>
              </a:rPr>
              <a:t>The producer/grower must be registered as a Meat and Poultry Handler (Call SCMPID at 803.788.8747.)</a:t>
            </a:r>
          </a:p>
          <a:p>
            <a:pPr marL="381000" indent="-381000" eaLnBrk="1" hangingPunct="1">
              <a:lnSpc>
                <a:spcPct val="80000"/>
              </a:lnSpc>
              <a:defRPr/>
            </a:pPr>
            <a:endParaRPr lang="en-US" sz="1800" dirty="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18786"/>
                                        </p:tgtEl>
                                        <p:attrNameLst>
                                          <p:attrName>style.visibility</p:attrName>
                                        </p:attrNameLst>
                                      </p:cBhvr>
                                      <p:to>
                                        <p:strVal val="visible"/>
                                      </p:to>
                                    </p:set>
                                    <p:animEffect transition="in" filter="fade">
                                      <p:cBhvr>
                                        <p:cTn id="7" dur="2000"/>
                                        <p:tgtEl>
                                          <p:spTgt spid="11878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18787">
                                            <p:txEl>
                                              <p:pRg st="0" end="0"/>
                                            </p:txEl>
                                          </p:spTgt>
                                        </p:tgtEl>
                                        <p:attrNameLst>
                                          <p:attrName>style.visibility</p:attrName>
                                        </p:attrNameLst>
                                      </p:cBhvr>
                                      <p:to>
                                        <p:strVal val="visible"/>
                                      </p:to>
                                    </p:set>
                                    <p:animEffect transition="in" filter="wipe(left)">
                                      <p:cBhvr>
                                        <p:cTn id="12" dur="500"/>
                                        <p:tgtEl>
                                          <p:spTgt spid="118787">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18787">
                                            <p:txEl>
                                              <p:pRg st="2" end="2"/>
                                            </p:txEl>
                                          </p:spTgt>
                                        </p:tgtEl>
                                        <p:attrNameLst>
                                          <p:attrName>style.visibility</p:attrName>
                                        </p:attrNameLst>
                                      </p:cBhvr>
                                      <p:to>
                                        <p:strVal val="visible"/>
                                      </p:to>
                                    </p:set>
                                    <p:animEffect transition="in" filter="wipe(left)">
                                      <p:cBhvr>
                                        <p:cTn id="17" dur="500"/>
                                        <p:tgtEl>
                                          <p:spTgt spid="11878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18787">
                                            <p:txEl>
                                              <p:pRg st="4" end="4"/>
                                            </p:txEl>
                                          </p:spTgt>
                                        </p:tgtEl>
                                        <p:attrNameLst>
                                          <p:attrName>style.visibility</p:attrName>
                                        </p:attrNameLst>
                                      </p:cBhvr>
                                      <p:to>
                                        <p:strVal val="visible"/>
                                      </p:to>
                                    </p:set>
                                    <p:animEffect transition="in" filter="wipe(left)">
                                      <p:cBhvr>
                                        <p:cTn id="22" dur="500"/>
                                        <p:tgtEl>
                                          <p:spTgt spid="118787">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18787">
                                            <p:txEl>
                                              <p:pRg st="6" end="6"/>
                                            </p:txEl>
                                          </p:spTgt>
                                        </p:tgtEl>
                                        <p:attrNameLst>
                                          <p:attrName>style.visibility</p:attrName>
                                        </p:attrNameLst>
                                      </p:cBhvr>
                                      <p:to>
                                        <p:strVal val="visible"/>
                                      </p:to>
                                    </p:set>
                                    <p:animEffect transition="in" filter="wipe(left)">
                                      <p:cBhvr>
                                        <p:cTn id="27" dur="500"/>
                                        <p:tgtEl>
                                          <p:spTgt spid="118787">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18787">
                                            <p:txEl>
                                              <p:pRg st="8" end="8"/>
                                            </p:txEl>
                                          </p:spTgt>
                                        </p:tgtEl>
                                        <p:attrNameLst>
                                          <p:attrName>style.visibility</p:attrName>
                                        </p:attrNameLst>
                                      </p:cBhvr>
                                      <p:to>
                                        <p:strVal val="visible"/>
                                      </p:to>
                                    </p:set>
                                    <p:animEffect transition="in" filter="wipe(left)">
                                      <p:cBhvr>
                                        <p:cTn id="32" dur="500"/>
                                        <p:tgtEl>
                                          <p:spTgt spid="118787">
                                            <p:txEl>
                                              <p:pRg st="8" end="8"/>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118787">
                                            <p:txEl>
                                              <p:pRg st="10" end="10"/>
                                            </p:txEl>
                                          </p:spTgt>
                                        </p:tgtEl>
                                        <p:attrNameLst>
                                          <p:attrName>style.visibility</p:attrName>
                                        </p:attrNameLst>
                                      </p:cBhvr>
                                      <p:to>
                                        <p:strVal val="visible"/>
                                      </p:to>
                                    </p:set>
                                    <p:animEffect transition="in" filter="wipe(left)">
                                      <p:cBhvr>
                                        <p:cTn id="37" dur="500"/>
                                        <p:tgtEl>
                                          <p:spTgt spid="118787">
                                            <p:txEl>
                                              <p:pRg st="10" end="1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118787">
                                            <p:txEl>
                                              <p:pRg st="12" end="12"/>
                                            </p:txEl>
                                          </p:spTgt>
                                        </p:tgtEl>
                                        <p:attrNameLst>
                                          <p:attrName>style.visibility</p:attrName>
                                        </p:attrNameLst>
                                      </p:cBhvr>
                                      <p:to>
                                        <p:strVal val="visible"/>
                                      </p:to>
                                    </p:set>
                                    <p:animEffect transition="in" filter="wipe(left)">
                                      <p:cBhvr>
                                        <p:cTn id="42" dur="500"/>
                                        <p:tgtEl>
                                          <p:spTgt spid="118787">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8786" grpId="0"/>
      <p:bldP spid="118787" grpId="0" build="p"/>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5CD67CA1-19D8-4B03-AFF8-DCAEF4EF16EC}" type="slidenum">
              <a:rPr lang="en-US"/>
              <a:pPr>
                <a:defRPr/>
              </a:pPr>
              <a:t>14</a:t>
            </a:fld>
            <a:endParaRPr lang="en-US"/>
          </a:p>
        </p:txBody>
      </p:sp>
      <p:sp>
        <p:nvSpPr>
          <p:cNvPr id="117762" name="Rectangle 2"/>
          <p:cNvSpPr>
            <a:spLocks noGrp="1" noChangeArrowheads="1"/>
          </p:cNvSpPr>
          <p:nvPr>
            <p:ph type="title"/>
          </p:nvPr>
        </p:nvSpPr>
        <p:spPr>
          <a:xfrm>
            <a:off x="457200" y="304800"/>
            <a:ext cx="8229600" cy="1676400"/>
          </a:xfrm>
        </p:spPr>
        <p:txBody>
          <a:bodyPr>
            <a:noAutofit/>
          </a:bodyPr>
          <a:lstStyle/>
          <a:p>
            <a:pPr algn="ctr">
              <a:defRPr/>
            </a:pPr>
            <a:r>
              <a:rPr lang="en-US" sz="4000" dirty="0"/>
              <a:t>What does the law say regarding </a:t>
            </a:r>
            <a:r>
              <a:rPr lang="en-US" sz="4000" b="1" dirty="0"/>
              <a:t>poultry</a:t>
            </a:r>
            <a:r>
              <a:rPr lang="en-US" sz="4000" dirty="0"/>
              <a:t> products?</a:t>
            </a:r>
            <a:br>
              <a:rPr lang="en-US" sz="4000" dirty="0"/>
            </a:br>
            <a:r>
              <a:rPr lang="en-US" sz="4000" b="1" dirty="0"/>
              <a:t>Two Exemptions</a:t>
            </a:r>
            <a:endParaRPr lang="en-US" sz="4000" b="1" dirty="0">
              <a:solidFill>
                <a:schemeClr val="tx1"/>
              </a:solidFill>
            </a:endParaRPr>
          </a:p>
        </p:txBody>
      </p:sp>
      <p:sp>
        <p:nvSpPr>
          <p:cNvPr id="117763" name="Rectangle 3"/>
          <p:cNvSpPr>
            <a:spLocks noGrp="1" noChangeArrowheads="1"/>
          </p:cNvSpPr>
          <p:nvPr>
            <p:ph type="body" idx="1"/>
          </p:nvPr>
        </p:nvSpPr>
        <p:spPr>
          <a:xfrm>
            <a:off x="457200" y="1981200"/>
            <a:ext cx="8229600" cy="4389120"/>
          </a:xfrm>
        </p:spPr>
        <p:txBody>
          <a:bodyPr>
            <a:normAutofit fontScale="92500" lnSpcReduction="20000"/>
          </a:bodyPr>
          <a:lstStyle/>
          <a:p>
            <a:pPr eaLnBrk="1" hangingPunct="1">
              <a:lnSpc>
                <a:spcPct val="90000"/>
              </a:lnSpc>
              <a:buFont typeface="Wingdings" pitchFamily="2" charset="2"/>
              <a:buNone/>
              <a:defRPr/>
            </a:pPr>
            <a:endParaRPr lang="en-US" sz="2800" dirty="0"/>
          </a:p>
          <a:p>
            <a:pPr>
              <a:lnSpc>
                <a:spcPct val="90000"/>
              </a:lnSpc>
              <a:defRPr/>
            </a:pPr>
            <a:r>
              <a:rPr lang="en-US" sz="2800" b="1" dirty="0">
                <a:latin typeface="+mj-lt"/>
              </a:rPr>
              <a:t>2.  Producer/Grower 20,000 Poultry Limit Exemption</a:t>
            </a:r>
          </a:p>
          <a:p>
            <a:pPr lvl="0"/>
            <a:r>
              <a:rPr lang="en-US" sz="2400" dirty="0">
                <a:latin typeface="+mj-lt"/>
              </a:rPr>
              <a:t>PPIA Section 464(c)(1)(C) &amp;(c)(3) “Section 15 (c)(4)”</a:t>
            </a:r>
          </a:p>
          <a:p>
            <a:pPr lvl="0"/>
            <a:r>
              <a:rPr lang="en-US" sz="2400" dirty="0">
                <a:latin typeface="+mj-lt"/>
              </a:rPr>
              <a:t>Title 9 CFR §381.10(a)(5) and (b)(1) and (2)—adopted into state regulatory requirements</a:t>
            </a:r>
          </a:p>
          <a:p>
            <a:pPr marL="0" indent="0">
              <a:lnSpc>
                <a:spcPct val="90000"/>
              </a:lnSpc>
              <a:buNone/>
              <a:defRPr/>
            </a:pPr>
            <a:r>
              <a:rPr lang="en-US" sz="2400" dirty="0">
                <a:highlight>
                  <a:srgbClr val="FFFF00"/>
                </a:highlight>
                <a:latin typeface="+mj-lt"/>
              </a:rPr>
              <a:t>https://www.apppa.org/resources/Documents/Processing/USDA-FSIS-Guide-Poultry_Slaughter_Exemption_0406.pdf</a:t>
            </a:r>
          </a:p>
          <a:p>
            <a:pPr lvl="1">
              <a:lnSpc>
                <a:spcPct val="90000"/>
              </a:lnSpc>
              <a:defRPr/>
            </a:pPr>
            <a:r>
              <a:rPr lang="en-US" dirty="0">
                <a:latin typeface="+mj-lt"/>
              </a:rPr>
              <a:t>A person may slaughter and process, on his or her own premises, poultry that s/he raised and may distribute such poultry without mandatory (daily) inspection.</a:t>
            </a:r>
          </a:p>
          <a:p>
            <a:pPr lvl="1">
              <a:lnSpc>
                <a:spcPct val="90000"/>
              </a:lnSpc>
              <a:defRPr/>
            </a:pPr>
            <a:endParaRPr lang="en-US" dirty="0">
              <a:latin typeface="+mj-lt"/>
            </a:endParaRPr>
          </a:p>
          <a:p>
            <a:pPr lvl="1">
              <a:lnSpc>
                <a:spcPct val="90000"/>
              </a:lnSpc>
              <a:defRPr/>
            </a:pPr>
            <a:r>
              <a:rPr lang="en-US" dirty="0">
                <a:latin typeface="+mj-lt"/>
              </a:rPr>
              <a:t>The limited provisions of this exemption apply to poultry growers who slaughter no more than 20,000 birds in a calendar year for use as human food.</a:t>
            </a:r>
          </a:p>
          <a:p>
            <a:pPr eaLnBrk="1" hangingPunct="1">
              <a:lnSpc>
                <a:spcPct val="90000"/>
              </a:lnSpc>
              <a:defRPr/>
            </a:pPr>
            <a:endParaRPr lang="en-US" sz="2800" dirty="0"/>
          </a:p>
        </p:txBody>
      </p:sp>
      <p:pic>
        <p:nvPicPr>
          <p:cNvPr id="2051" name="Picture 3" descr="C:\Documents and Settings\choskins\Local Settings\Temporary Internet Files\Content.IE5\R3SST0K5\MC900330282[1].wmf"/>
          <p:cNvPicPr>
            <a:picLocks noChangeAspect="1" noChangeArrowheads="1"/>
          </p:cNvPicPr>
          <p:nvPr/>
        </p:nvPicPr>
        <p:blipFill>
          <a:blip r:embed="rId2" cstate="print"/>
          <a:srcRect/>
          <a:stretch>
            <a:fillRect/>
          </a:stretch>
        </p:blipFill>
        <p:spPr bwMode="auto">
          <a:xfrm>
            <a:off x="0" y="838200"/>
            <a:ext cx="1797113" cy="15240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17762"/>
                                        </p:tgtEl>
                                        <p:attrNameLst>
                                          <p:attrName>style.visibility</p:attrName>
                                        </p:attrNameLst>
                                      </p:cBhvr>
                                      <p:to>
                                        <p:strVal val="visible"/>
                                      </p:to>
                                    </p:set>
                                    <p:animEffect transition="in" filter="fade">
                                      <p:cBhvr>
                                        <p:cTn id="7" dur="2000"/>
                                        <p:tgtEl>
                                          <p:spTgt spid="11776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17763">
                                            <p:txEl>
                                              <p:pRg st="1" end="1"/>
                                            </p:txEl>
                                          </p:spTgt>
                                        </p:tgtEl>
                                        <p:attrNameLst>
                                          <p:attrName>style.visibility</p:attrName>
                                        </p:attrNameLst>
                                      </p:cBhvr>
                                      <p:to>
                                        <p:strVal val="visible"/>
                                      </p:to>
                                    </p:set>
                                    <p:animEffect transition="in" filter="wipe(left)">
                                      <p:cBhvr>
                                        <p:cTn id="12" dur="500"/>
                                        <p:tgtEl>
                                          <p:spTgt spid="11776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17763">
                                            <p:txEl>
                                              <p:pRg st="2" end="2"/>
                                            </p:txEl>
                                          </p:spTgt>
                                        </p:tgtEl>
                                        <p:attrNameLst>
                                          <p:attrName>style.visibility</p:attrName>
                                        </p:attrNameLst>
                                      </p:cBhvr>
                                      <p:to>
                                        <p:strVal val="visible"/>
                                      </p:to>
                                    </p:set>
                                    <p:animEffect transition="in" filter="wipe(left)">
                                      <p:cBhvr>
                                        <p:cTn id="17" dur="500"/>
                                        <p:tgtEl>
                                          <p:spTgt spid="11776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17763">
                                            <p:txEl>
                                              <p:pRg st="3" end="3"/>
                                            </p:txEl>
                                          </p:spTgt>
                                        </p:tgtEl>
                                        <p:attrNameLst>
                                          <p:attrName>style.visibility</p:attrName>
                                        </p:attrNameLst>
                                      </p:cBhvr>
                                      <p:to>
                                        <p:strVal val="visible"/>
                                      </p:to>
                                    </p:set>
                                    <p:animEffect transition="in" filter="wipe(left)">
                                      <p:cBhvr>
                                        <p:cTn id="22" dur="500"/>
                                        <p:tgtEl>
                                          <p:spTgt spid="11776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17763">
                                            <p:txEl>
                                              <p:pRg st="4" end="4"/>
                                            </p:txEl>
                                          </p:spTgt>
                                        </p:tgtEl>
                                        <p:attrNameLst>
                                          <p:attrName>style.visibility</p:attrName>
                                        </p:attrNameLst>
                                      </p:cBhvr>
                                      <p:to>
                                        <p:strVal val="visible"/>
                                      </p:to>
                                    </p:set>
                                    <p:animEffect transition="in" filter="wipe(left)">
                                      <p:cBhvr>
                                        <p:cTn id="27" dur="500"/>
                                        <p:tgtEl>
                                          <p:spTgt spid="117763">
                                            <p:txEl>
                                              <p:pRg st="4" end="4"/>
                                            </p:txEl>
                                          </p:spTgt>
                                        </p:tgtEl>
                                      </p:cBhvr>
                                    </p:animEffect>
                                  </p:childTnLst>
                                </p:cTn>
                              </p:par>
                              <p:par>
                                <p:cTn id="28" presetID="22" presetClass="entr" presetSubtype="8" fill="hold" grpId="0" nodeType="withEffect">
                                  <p:stCondLst>
                                    <p:cond delay="0"/>
                                  </p:stCondLst>
                                  <p:childTnLst>
                                    <p:set>
                                      <p:cBhvr>
                                        <p:cTn id="29" dur="1" fill="hold">
                                          <p:stCondLst>
                                            <p:cond delay="0"/>
                                          </p:stCondLst>
                                        </p:cTn>
                                        <p:tgtEl>
                                          <p:spTgt spid="117763">
                                            <p:txEl>
                                              <p:pRg st="5" end="5"/>
                                            </p:txEl>
                                          </p:spTgt>
                                        </p:tgtEl>
                                        <p:attrNameLst>
                                          <p:attrName>style.visibility</p:attrName>
                                        </p:attrNameLst>
                                      </p:cBhvr>
                                      <p:to>
                                        <p:strVal val="visible"/>
                                      </p:to>
                                    </p:set>
                                    <p:animEffect transition="in" filter="wipe(left)">
                                      <p:cBhvr>
                                        <p:cTn id="30" dur="500"/>
                                        <p:tgtEl>
                                          <p:spTgt spid="117763">
                                            <p:txEl>
                                              <p:pRg st="5" end="5"/>
                                            </p:txEl>
                                          </p:spTgt>
                                        </p:tgtEl>
                                      </p:cBhvr>
                                    </p:animEffect>
                                  </p:childTnLst>
                                </p:cTn>
                              </p:par>
                              <p:par>
                                <p:cTn id="31" presetID="22" presetClass="entr" presetSubtype="8" fill="hold" grpId="0" nodeType="withEffect">
                                  <p:stCondLst>
                                    <p:cond delay="0"/>
                                  </p:stCondLst>
                                  <p:childTnLst>
                                    <p:set>
                                      <p:cBhvr>
                                        <p:cTn id="32" dur="1" fill="hold">
                                          <p:stCondLst>
                                            <p:cond delay="0"/>
                                          </p:stCondLst>
                                        </p:cTn>
                                        <p:tgtEl>
                                          <p:spTgt spid="117763">
                                            <p:txEl>
                                              <p:pRg st="7" end="7"/>
                                            </p:txEl>
                                          </p:spTgt>
                                        </p:tgtEl>
                                        <p:attrNameLst>
                                          <p:attrName>style.visibility</p:attrName>
                                        </p:attrNameLst>
                                      </p:cBhvr>
                                      <p:to>
                                        <p:strVal val="visible"/>
                                      </p:to>
                                    </p:set>
                                    <p:animEffect transition="in" filter="wipe(left)">
                                      <p:cBhvr>
                                        <p:cTn id="33" dur="500"/>
                                        <p:tgtEl>
                                          <p:spTgt spid="11776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762" grpId="0"/>
      <p:bldP spid="117763" grpId="0" build="p"/>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7FA9D94F-CDFA-4681-84DB-A8F5874067BF}" type="slidenum">
              <a:rPr lang="en-US"/>
              <a:pPr>
                <a:defRPr/>
              </a:pPr>
              <a:t>15</a:t>
            </a:fld>
            <a:endParaRPr lang="en-US"/>
          </a:p>
        </p:txBody>
      </p:sp>
      <p:sp>
        <p:nvSpPr>
          <p:cNvPr id="118786" name="Rectangle 2"/>
          <p:cNvSpPr>
            <a:spLocks noGrp="1" noChangeArrowheads="1"/>
          </p:cNvSpPr>
          <p:nvPr>
            <p:ph type="title"/>
          </p:nvPr>
        </p:nvSpPr>
        <p:spPr>
          <a:xfrm>
            <a:off x="457200" y="0"/>
            <a:ext cx="8229600" cy="990600"/>
          </a:xfrm>
        </p:spPr>
        <p:txBody>
          <a:bodyPr>
            <a:normAutofit fontScale="90000"/>
          </a:bodyPr>
          <a:lstStyle/>
          <a:p>
            <a:pPr algn="ctr" eaLnBrk="1" hangingPunct="1">
              <a:defRPr/>
            </a:pPr>
            <a:r>
              <a:rPr lang="en-US" sz="3600" b="1" dirty="0">
                <a:solidFill>
                  <a:schemeClr val="tx1"/>
                </a:solidFill>
              </a:rPr>
              <a:t>To operate under the 20,000 bird exemption, the following requirements must  be met.</a:t>
            </a:r>
            <a:endParaRPr lang="en-US" sz="4000" dirty="0">
              <a:solidFill>
                <a:schemeClr val="tx1"/>
              </a:solidFill>
            </a:endParaRPr>
          </a:p>
        </p:txBody>
      </p:sp>
      <p:sp>
        <p:nvSpPr>
          <p:cNvPr id="118787" name="Rectangle 3"/>
          <p:cNvSpPr>
            <a:spLocks noGrp="1" noChangeArrowheads="1"/>
          </p:cNvSpPr>
          <p:nvPr>
            <p:ph type="body" idx="1"/>
          </p:nvPr>
        </p:nvSpPr>
        <p:spPr>
          <a:xfrm>
            <a:off x="152400" y="1295400"/>
            <a:ext cx="8839200" cy="5257800"/>
          </a:xfrm>
        </p:spPr>
        <p:txBody>
          <a:bodyPr>
            <a:normAutofit/>
          </a:bodyPr>
          <a:lstStyle/>
          <a:p>
            <a:pPr marL="381000" indent="-381000" eaLnBrk="1" hangingPunct="1">
              <a:lnSpc>
                <a:spcPct val="80000"/>
              </a:lnSpc>
              <a:buFont typeface="Wingdings" pitchFamily="2" charset="2"/>
              <a:buAutoNum type="arabicPeriod"/>
              <a:defRPr/>
            </a:pPr>
            <a:r>
              <a:rPr lang="en-US" sz="2200" dirty="0">
                <a:latin typeface="+mj-lt"/>
              </a:rPr>
              <a:t>The producer /grower slaughters no more than 20,000 healthy birds of his/her own raising in a calendar year.</a:t>
            </a:r>
          </a:p>
          <a:p>
            <a:pPr marL="381000" indent="-381000" eaLnBrk="1" hangingPunct="1">
              <a:lnSpc>
                <a:spcPct val="80000"/>
              </a:lnSpc>
              <a:buFont typeface="Wingdings" pitchFamily="2" charset="2"/>
              <a:buAutoNum type="arabicPeriod"/>
              <a:defRPr/>
            </a:pPr>
            <a:endParaRPr lang="en-US" sz="2200" dirty="0">
              <a:latin typeface="+mj-lt"/>
            </a:endParaRPr>
          </a:p>
          <a:p>
            <a:pPr marL="381000" indent="-381000" eaLnBrk="1" hangingPunct="1">
              <a:lnSpc>
                <a:spcPct val="80000"/>
              </a:lnSpc>
              <a:buFont typeface="Wingdings" pitchFamily="2" charset="2"/>
              <a:buAutoNum type="arabicPeriod"/>
              <a:defRPr/>
            </a:pPr>
            <a:r>
              <a:rPr lang="en-US" sz="2200" dirty="0">
                <a:latin typeface="+mj-lt"/>
              </a:rPr>
              <a:t>The producer /grower does not engage in buying or selling poultry products other than those produced from poultry raised on his/her own farm.  Further, s/he may not buy or sell poultry products produced under any other exemption during the same calendar year.  </a:t>
            </a:r>
          </a:p>
          <a:p>
            <a:pPr marL="381000" indent="-381000" eaLnBrk="1" hangingPunct="1">
              <a:lnSpc>
                <a:spcPct val="80000"/>
              </a:lnSpc>
              <a:buFont typeface="Wingdings" pitchFamily="2" charset="2"/>
              <a:buAutoNum type="arabicPeriod"/>
              <a:defRPr/>
            </a:pPr>
            <a:endParaRPr lang="en-US" sz="2200" dirty="0">
              <a:latin typeface="+mj-lt"/>
            </a:endParaRPr>
          </a:p>
          <a:p>
            <a:pPr marL="381000" indent="-381000" eaLnBrk="1" hangingPunct="1">
              <a:lnSpc>
                <a:spcPct val="80000"/>
              </a:lnSpc>
              <a:buFont typeface="Wingdings" pitchFamily="2" charset="2"/>
              <a:buAutoNum type="arabicPeriod"/>
              <a:defRPr/>
            </a:pPr>
            <a:r>
              <a:rPr lang="en-US" sz="2200" dirty="0">
                <a:latin typeface="+mj-lt"/>
              </a:rPr>
              <a:t>The producer/grower may only distribute poultry products produced under this exemption.</a:t>
            </a:r>
          </a:p>
          <a:p>
            <a:pPr marL="381000" indent="-381000" eaLnBrk="1" hangingPunct="1">
              <a:lnSpc>
                <a:spcPct val="80000"/>
              </a:lnSpc>
              <a:buFont typeface="Wingdings" pitchFamily="2" charset="2"/>
              <a:buAutoNum type="arabicPeriod"/>
              <a:defRPr/>
            </a:pPr>
            <a:endParaRPr lang="en-US" sz="2200" dirty="0">
              <a:latin typeface="+mj-lt"/>
            </a:endParaRPr>
          </a:p>
          <a:p>
            <a:pPr marL="381000" indent="-381000" eaLnBrk="1" hangingPunct="1">
              <a:lnSpc>
                <a:spcPct val="80000"/>
              </a:lnSpc>
              <a:buFont typeface="Wingdings" pitchFamily="2" charset="2"/>
              <a:buAutoNum type="arabicPeriod"/>
              <a:defRPr/>
            </a:pPr>
            <a:r>
              <a:rPr lang="en-US" sz="2200" dirty="0">
                <a:latin typeface="+mj-lt"/>
              </a:rPr>
              <a:t>Slaughter and processing are conducted at the producer/ grower’s premises using sanitary standards, practices and procedures (</a:t>
            </a:r>
            <a:r>
              <a:rPr lang="en-US" sz="2200" b="1" dirty="0">
                <a:latin typeface="+mj-lt"/>
              </a:rPr>
              <a:t>Basic Sanitary Standards</a:t>
            </a:r>
            <a:r>
              <a:rPr lang="en-US" sz="2200" dirty="0">
                <a:latin typeface="+mj-lt"/>
              </a:rPr>
              <a:t>) that produce poultry products that are sound, clean and fit for use as human food (not adulterated.)</a:t>
            </a:r>
          </a:p>
          <a:p>
            <a:pPr marL="381000" indent="-381000" eaLnBrk="1" hangingPunct="1">
              <a:lnSpc>
                <a:spcPct val="80000"/>
              </a:lnSpc>
              <a:buFont typeface="Wingdings" pitchFamily="2" charset="2"/>
              <a:buAutoNum type="arabicPeriod"/>
              <a:defRPr/>
            </a:pPr>
            <a:endParaRPr lang="en-US" sz="2000" dirty="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18786"/>
                                        </p:tgtEl>
                                        <p:attrNameLst>
                                          <p:attrName>style.visibility</p:attrName>
                                        </p:attrNameLst>
                                      </p:cBhvr>
                                      <p:to>
                                        <p:strVal val="visible"/>
                                      </p:to>
                                    </p:set>
                                    <p:animEffect transition="in" filter="fade">
                                      <p:cBhvr>
                                        <p:cTn id="7" dur="2000"/>
                                        <p:tgtEl>
                                          <p:spTgt spid="11878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18787">
                                            <p:txEl>
                                              <p:pRg st="0" end="0"/>
                                            </p:txEl>
                                          </p:spTgt>
                                        </p:tgtEl>
                                        <p:attrNameLst>
                                          <p:attrName>style.visibility</p:attrName>
                                        </p:attrNameLst>
                                      </p:cBhvr>
                                      <p:to>
                                        <p:strVal val="visible"/>
                                      </p:to>
                                    </p:set>
                                    <p:animEffect transition="in" filter="wipe(left)">
                                      <p:cBhvr>
                                        <p:cTn id="12" dur="500"/>
                                        <p:tgtEl>
                                          <p:spTgt spid="118787">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18787">
                                            <p:txEl>
                                              <p:pRg st="2" end="2"/>
                                            </p:txEl>
                                          </p:spTgt>
                                        </p:tgtEl>
                                        <p:attrNameLst>
                                          <p:attrName>style.visibility</p:attrName>
                                        </p:attrNameLst>
                                      </p:cBhvr>
                                      <p:to>
                                        <p:strVal val="visible"/>
                                      </p:to>
                                    </p:set>
                                    <p:animEffect transition="in" filter="wipe(left)">
                                      <p:cBhvr>
                                        <p:cTn id="17" dur="500"/>
                                        <p:tgtEl>
                                          <p:spTgt spid="11878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18787">
                                            <p:txEl>
                                              <p:pRg st="4" end="4"/>
                                            </p:txEl>
                                          </p:spTgt>
                                        </p:tgtEl>
                                        <p:attrNameLst>
                                          <p:attrName>style.visibility</p:attrName>
                                        </p:attrNameLst>
                                      </p:cBhvr>
                                      <p:to>
                                        <p:strVal val="visible"/>
                                      </p:to>
                                    </p:set>
                                    <p:animEffect transition="in" filter="wipe(left)">
                                      <p:cBhvr>
                                        <p:cTn id="22" dur="500"/>
                                        <p:tgtEl>
                                          <p:spTgt spid="118787">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18787">
                                            <p:txEl>
                                              <p:pRg st="6" end="6"/>
                                            </p:txEl>
                                          </p:spTgt>
                                        </p:tgtEl>
                                        <p:attrNameLst>
                                          <p:attrName>style.visibility</p:attrName>
                                        </p:attrNameLst>
                                      </p:cBhvr>
                                      <p:to>
                                        <p:strVal val="visible"/>
                                      </p:to>
                                    </p:set>
                                    <p:animEffect transition="in" filter="wipe(left)">
                                      <p:cBhvr>
                                        <p:cTn id="27" dur="500"/>
                                        <p:tgtEl>
                                          <p:spTgt spid="11878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8786" grpId="0"/>
      <p:bldP spid="118787" grpId="0" build="p"/>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7FA9D94F-CDFA-4681-84DB-A8F5874067BF}" type="slidenum">
              <a:rPr lang="en-US"/>
              <a:pPr>
                <a:defRPr/>
              </a:pPr>
              <a:t>16</a:t>
            </a:fld>
            <a:endParaRPr lang="en-US"/>
          </a:p>
        </p:txBody>
      </p:sp>
      <p:sp>
        <p:nvSpPr>
          <p:cNvPr id="118786" name="Rectangle 2"/>
          <p:cNvSpPr>
            <a:spLocks noGrp="1" noChangeArrowheads="1"/>
          </p:cNvSpPr>
          <p:nvPr>
            <p:ph type="title"/>
          </p:nvPr>
        </p:nvSpPr>
        <p:spPr>
          <a:xfrm>
            <a:off x="457200" y="0"/>
            <a:ext cx="8229600" cy="990600"/>
          </a:xfrm>
        </p:spPr>
        <p:txBody>
          <a:bodyPr>
            <a:normAutofit fontScale="90000"/>
          </a:bodyPr>
          <a:lstStyle/>
          <a:p>
            <a:pPr algn="ctr" eaLnBrk="1" hangingPunct="1">
              <a:defRPr/>
            </a:pPr>
            <a:r>
              <a:rPr lang="en-US" sz="3600" b="1" dirty="0">
                <a:solidFill>
                  <a:schemeClr val="tx1"/>
                </a:solidFill>
              </a:rPr>
              <a:t>To operate under the 20,000 bird exemption, the following requirements must  be met (cont.)</a:t>
            </a:r>
            <a:endParaRPr lang="en-US" sz="4000" dirty="0">
              <a:solidFill>
                <a:schemeClr val="tx1"/>
              </a:solidFill>
            </a:endParaRPr>
          </a:p>
        </p:txBody>
      </p:sp>
      <p:sp>
        <p:nvSpPr>
          <p:cNvPr id="118787" name="Rectangle 3"/>
          <p:cNvSpPr>
            <a:spLocks noGrp="1" noChangeArrowheads="1"/>
          </p:cNvSpPr>
          <p:nvPr>
            <p:ph type="body" idx="1"/>
          </p:nvPr>
        </p:nvSpPr>
        <p:spPr>
          <a:xfrm>
            <a:off x="152400" y="1295400"/>
            <a:ext cx="8763000" cy="5181600"/>
          </a:xfrm>
        </p:spPr>
        <p:txBody>
          <a:bodyPr>
            <a:normAutofit/>
          </a:bodyPr>
          <a:lstStyle/>
          <a:p>
            <a:pPr marL="457200" indent="-457200">
              <a:lnSpc>
                <a:spcPct val="80000"/>
              </a:lnSpc>
              <a:buFont typeface="+mj-lt"/>
              <a:buAutoNum type="arabicPeriod" startAt="5"/>
              <a:defRPr/>
            </a:pPr>
            <a:r>
              <a:rPr lang="en-US" sz="2200" dirty="0">
                <a:latin typeface="+mj-lt"/>
              </a:rPr>
              <a:t>The producer/grower’s facility cannot be used to slaughter or process any other person’s poultry.  </a:t>
            </a:r>
          </a:p>
          <a:p>
            <a:pPr marL="381000" indent="-381000">
              <a:lnSpc>
                <a:spcPct val="80000"/>
              </a:lnSpc>
              <a:buFont typeface="Wingdings" pitchFamily="2" charset="2"/>
              <a:buAutoNum type="arabicPeriod" startAt="5"/>
              <a:defRPr/>
            </a:pPr>
            <a:endParaRPr lang="en-US" sz="2200" dirty="0">
              <a:latin typeface="+mj-lt"/>
            </a:endParaRPr>
          </a:p>
          <a:p>
            <a:pPr marL="381000" indent="-381000">
              <a:lnSpc>
                <a:spcPct val="80000"/>
              </a:lnSpc>
              <a:buFont typeface="Wingdings" pitchFamily="2" charset="2"/>
              <a:buAutoNum type="arabicPeriod" startAt="5"/>
              <a:defRPr/>
            </a:pPr>
            <a:r>
              <a:rPr lang="en-US" sz="2200" dirty="0">
                <a:latin typeface="+mj-lt"/>
              </a:rPr>
              <a:t>The producer or grower keeps accurate and legible records necessary for effective enforcement of the Act.  </a:t>
            </a:r>
          </a:p>
          <a:p>
            <a:pPr marL="381000" indent="-381000">
              <a:lnSpc>
                <a:spcPct val="80000"/>
              </a:lnSpc>
              <a:buFont typeface="Wingdings" pitchFamily="2" charset="2"/>
              <a:buAutoNum type="arabicPeriod" startAt="5"/>
              <a:defRPr/>
            </a:pPr>
            <a:endParaRPr lang="en-US" sz="2200" dirty="0">
              <a:latin typeface="+mj-lt"/>
            </a:endParaRPr>
          </a:p>
          <a:p>
            <a:pPr marL="381000" indent="-381000">
              <a:lnSpc>
                <a:spcPct val="80000"/>
              </a:lnSpc>
              <a:buFont typeface="Wingdings" pitchFamily="2" charset="2"/>
              <a:buAutoNum type="arabicPeriod" startAt="5"/>
              <a:defRPr/>
            </a:pPr>
            <a:r>
              <a:rPr lang="en-US" sz="2200" dirty="0">
                <a:latin typeface="+mj-lt"/>
              </a:rPr>
              <a:t>The product is properly labeled.</a:t>
            </a:r>
          </a:p>
          <a:p>
            <a:pPr marL="381000" indent="-381000">
              <a:lnSpc>
                <a:spcPct val="80000"/>
              </a:lnSpc>
              <a:buFont typeface="Wingdings" pitchFamily="2" charset="2"/>
              <a:buAutoNum type="arabicPeriod" startAt="5"/>
              <a:defRPr/>
            </a:pPr>
            <a:endParaRPr lang="en-US" sz="2200" dirty="0">
              <a:latin typeface="+mj-lt"/>
            </a:endParaRPr>
          </a:p>
          <a:p>
            <a:pPr marL="381000" indent="-381000">
              <a:lnSpc>
                <a:spcPct val="80000"/>
              </a:lnSpc>
              <a:buFont typeface="Wingdings" pitchFamily="2" charset="2"/>
              <a:buAutoNum type="arabicPeriod" startAt="5"/>
              <a:defRPr/>
            </a:pPr>
            <a:r>
              <a:rPr lang="en-US" sz="2200" dirty="0">
                <a:latin typeface="+mj-lt"/>
              </a:rPr>
              <a:t>The poultry products may be sold only within the State of South Carolina.  </a:t>
            </a:r>
            <a:r>
              <a:rPr lang="en-US" sz="2200" b="1" dirty="0">
                <a:latin typeface="+mj-lt"/>
              </a:rPr>
              <a:t>It is the producers responsibility to determine if specific outlets will accept uninspected products. </a:t>
            </a:r>
          </a:p>
          <a:p>
            <a:pPr marL="381000" indent="-381000">
              <a:lnSpc>
                <a:spcPct val="80000"/>
              </a:lnSpc>
              <a:buFont typeface="Wingdings" pitchFamily="2" charset="2"/>
              <a:buAutoNum type="arabicPeriod" startAt="5"/>
              <a:defRPr/>
            </a:pPr>
            <a:endParaRPr lang="en-US" sz="2200" b="1" dirty="0">
              <a:latin typeface="+mj-lt"/>
            </a:endParaRPr>
          </a:p>
          <a:p>
            <a:pPr marL="381000" indent="-381000">
              <a:lnSpc>
                <a:spcPct val="80000"/>
              </a:lnSpc>
              <a:buFont typeface="Wingdings" pitchFamily="2" charset="2"/>
              <a:buAutoNum type="arabicPeriod" startAt="5"/>
              <a:defRPr/>
            </a:pPr>
            <a:r>
              <a:rPr lang="en-US" sz="2200" dirty="0">
                <a:latin typeface="+mj-lt"/>
              </a:rPr>
              <a:t>The producer/grower must be registered as a Meat and Poultry Handler (Call SCMPID at 803.788.8747.)</a:t>
            </a:r>
          </a:p>
          <a:p>
            <a:pPr marL="381000" indent="-381000">
              <a:lnSpc>
                <a:spcPct val="80000"/>
              </a:lnSpc>
              <a:defRPr/>
            </a:pPr>
            <a:endParaRPr lang="en-US" sz="1600" dirty="0"/>
          </a:p>
          <a:p>
            <a:pPr marL="381000" indent="-381000" eaLnBrk="1" hangingPunct="1">
              <a:lnSpc>
                <a:spcPct val="80000"/>
              </a:lnSpc>
              <a:defRPr/>
            </a:pPr>
            <a:endParaRPr lang="en-US" sz="1800" dirty="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18786"/>
                                        </p:tgtEl>
                                        <p:attrNameLst>
                                          <p:attrName>style.visibility</p:attrName>
                                        </p:attrNameLst>
                                      </p:cBhvr>
                                      <p:to>
                                        <p:strVal val="visible"/>
                                      </p:to>
                                    </p:set>
                                    <p:animEffect transition="in" filter="fade">
                                      <p:cBhvr>
                                        <p:cTn id="7" dur="2000"/>
                                        <p:tgtEl>
                                          <p:spTgt spid="11878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18787">
                                            <p:txEl>
                                              <p:pRg st="0" end="0"/>
                                            </p:txEl>
                                          </p:spTgt>
                                        </p:tgtEl>
                                        <p:attrNameLst>
                                          <p:attrName>style.visibility</p:attrName>
                                        </p:attrNameLst>
                                      </p:cBhvr>
                                      <p:to>
                                        <p:strVal val="visible"/>
                                      </p:to>
                                    </p:set>
                                    <p:animEffect transition="in" filter="wipe(left)">
                                      <p:cBhvr>
                                        <p:cTn id="12" dur="500"/>
                                        <p:tgtEl>
                                          <p:spTgt spid="11878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18787">
                                            <p:txEl>
                                              <p:pRg st="2" end="2"/>
                                            </p:txEl>
                                          </p:spTgt>
                                        </p:tgtEl>
                                        <p:attrNameLst>
                                          <p:attrName>style.visibility</p:attrName>
                                        </p:attrNameLst>
                                      </p:cBhvr>
                                      <p:to>
                                        <p:strVal val="visible"/>
                                      </p:to>
                                    </p:set>
                                    <p:animEffect transition="in" filter="wipe(left)">
                                      <p:cBhvr>
                                        <p:cTn id="17" dur="500"/>
                                        <p:tgtEl>
                                          <p:spTgt spid="11878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18787">
                                            <p:txEl>
                                              <p:pRg st="4" end="4"/>
                                            </p:txEl>
                                          </p:spTgt>
                                        </p:tgtEl>
                                        <p:attrNameLst>
                                          <p:attrName>style.visibility</p:attrName>
                                        </p:attrNameLst>
                                      </p:cBhvr>
                                      <p:to>
                                        <p:strVal val="visible"/>
                                      </p:to>
                                    </p:set>
                                    <p:animEffect transition="in" filter="wipe(left)">
                                      <p:cBhvr>
                                        <p:cTn id="22" dur="500"/>
                                        <p:tgtEl>
                                          <p:spTgt spid="118787">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18787">
                                            <p:txEl>
                                              <p:pRg st="6" end="6"/>
                                            </p:txEl>
                                          </p:spTgt>
                                        </p:tgtEl>
                                        <p:attrNameLst>
                                          <p:attrName>style.visibility</p:attrName>
                                        </p:attrNameLst>
                                      </p:cBhvr>
                                      <p:to>
                                        <p:strVal val="visible"/>
                                      </p:to>
                                    </p:set>
                                    <p:animEffect transition="in" filter="wipe(left)">
                                      <p:cBhvr>
                                        <p:cTn id="27" dur="500"/>
                                        <p:tgtEl>
                                          <p:spTgt spid="118787">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18787">
                                            <p:txEl>
                                              <p:pRg st="8" end="8"/>
                                            </p:txEl>
                                          </p:spTgt>
                                        </p:tgtEl>
                                        <p:attrNameLst>
                                          <p:attrName>style.visibility</p:attrName>
                                        </p:attrNameLst>
                                      </p:cBhvr>
                                      <p:to>
                                        <p:strVal val="visible"/>
                                      </p:to>
                                    </p:set>
                                    <p:animEffect transition="in" filter="wipe(left)">
                                      <p:cBhvr>
                                        <p:cTn id="32" dur="500"/>
                                        <p:tgtEl>
                                          <p:spTgt spid="11878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8786" grpId="0"/>
      <p:bldP spid="118787"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DE51B72F-5505-42F2-A5C3-E2A176EB33E9}" type="slidenum">
              <a:rPr lang="en-US"/>
              <a:pPr>
                <a:defRPr/>
              </a:pPr>
              <a:t>17</a:t>
            </a:fld>
            <a:endParaRPr lang="en-US"/>
          </a:p>
        </p:txBody>
      </p:sp>
      <p:sp>
        <p:nvSpPr>
          <p:cNvPr id="154626" name="Rectangle 2"/>
          <p:cNvSpPr>
            <a:spLocks noGrp="1" noChangeArrowheads="1"/>
          </p:cNvSpPr>
          <p:nvPr>
            <p:ph type="title"/>
          </p:nvPr>
        </p:nvSpPr>
        <p:spPr>
          <a:xfrm>
            <a:off x="457200" y="0"/>
            <a:ext cx="8229600" cy="855663"/>
          </a:xfrm>
        </p:spPr>
        <p:txBody>
          <a:bodyPr/>
          <a:lstStyle/>
          <a:p>
            <a:pPr algn="ctr" eaLnBrk="1" hangingPunct="1">
              <a:defRPr/>
            </a:pPr>
            <a:r>
              <a:rPr lang="en-US" dirty="0"/>
              <a:t>Basic Sanitary Standards</a:t>
            </a:r>
          </a:p>
        </p:txBody>
      </p:sp>
      <p:sp>
        <p:nvSpPr>
          <p:cNvPr id="154627" name="Rectangle 3"/>
          <p:cNvSpPr>
            <a:spLocks noGrp="1" noChangeArrowheads="1"/>
          </p:cNvSpPr>
          <p:nvPr>
            <p:ph type="body" idx="1"/>
          </p:nvPr>
        </p:nvSpPr>
        <p:spPr>
          <a:xfrm>
            <a:off x="457200" y="1066800"/>
            <a:ext cx="8229600" cy="5638800"/>
          </a:xfrm>
        </p:spPr>
        <p:txBody>
          <a:bodyPr>
            <a:normAutofit fontScale="77500" lnSpcReduction="20000"/>
          </a:bodyPr>
          <a:lstStyle/>
          <a:p>
            <a:pPr eaLnBrk="1" hangingPunct="1">
              <a:lnSpc>
                <a:spcPct val="80000"/>
              </a:lnSpc>
              <a:buFont typeface="Wingdings" pitchFamily="2" charset="2"/>
              <a:buNone/>
              <a:defRPr/>
            </a:pPr>
            <a:endParaRPr lang="en-US" sz="1200" dirty="0"/>
          </a:p>
          <a:p>
            <a:pPr eaLnBrk="1" hangingPunct="1">
              <a:lnSpc>
                <a:spcPct val="80000"/>
              </a:lnSpc>
              <a:defRPr/>
            </a:pPr>
            <a:r>
              <a:rPr lang="en-US" sz="2400" dirty="0">
                <a:latin typeface="+mj-lt"/>
              </a:rPr>
              <a:t>Following are general basic sanitary standards, practices, and procedures [</a:t>
            </a:r>
            <a:r>
              <a:rPr lang="en-US" sz="2400" b="1" dirty="0">
                <a:latin typeface="+mj-lt"/>
              </a:rPr>
              <a:t>9 CFR 416.2-416.5</a:t>
            </a:r>
            <a:r>
              <a:rPr lang="en-US" sz="2400" dirty="0">
                <a:latin typeface="+mj-lt"/>
              </a:rPr>
              <a:t>]. The list is a summary of the regulatory requirements for sanitation procedures and practices that are required for a poultry business receiving full U.S. Department of Agriculture inspection </a:t>
            </a:r>
            <a:r>
              <a:rPr lang="en-US" sz="2400" b="1" dirty="0">
                <a:latin typeface="+mj-lt"/>
              </a:rPr>
              <a:t>and are applicable to poultry exempt operations </a:t>
            </a:r>
            <a:r>
              <a:rPr lang="en-US" sz="2400" dirty="0">
                <a:latin typeface="+mj-lt"/>
              </a:rPr>
              <a:t>{</a:t>
            </a:r>
            <a:r>
              <a:rPr lang="en-US" sz="2400" b="1" dirty="0">
                <a:latin typeface="+mj-lt"/>
              </a:rPr>
              <a:t>Title 9 CFR Part 416</a:t>
            </a:r>
            <a:r>
              <a:rPr lang="en-US" sz="2400" dirty="0">
                <a:latin typeface="+mj-lt"/>
              </a:rPr>
              <a:t>}. </a:t>
            </a:r>
          </a:p>
          <a:p>
            <a:pPr eaLnBrk="1" hangingPunct="1">
              <a:lnSpc>
                <a:spcPct val="80000"/>
              </a:lnSpc>
              <a:defRPr/>
            </a:pPr>
            <a:endParaRPr lang="en-US" sz="2400" dirty="0">
              <a:latin typeface="+mj-lt"/>
            </a:endParaRPr>
          </a:p>
          <a:p>
            <a:pPr eaLnBrk="1" hangingPunct="1">
              <a:lnSpc>
                <a:spcPct val="80000"/>
              </a:lnSpc>
              <a:buFont typeface="Wingdings" pitchFamily="2" charset="2"/>
              <a:buNone/>
              <a:defRPr/>
            </a:pPr>
            <a:r>
              <a:rPr lang="en-US" sz="2400" dirty="0">
                <a:latin typeface="+mj-lt"/>
              </a:rPr>
              <a:t>	A. </a:t>
            </a:r>
            <a:r>
              <a:rPr lang="en-US" sz="2400" i="1" u="sng" dirty="0">
                <a:latin typeface="+mj-lt"/>
              </a:rPr>
              <a:t>Sanitary operating conditions</a:t>
            </a:r>
            <a:r>
              <a:rPr lang="en-US" sz="2400" dirty="0">
                <a:latin typeface="+mj-lt"/>
              </a:rPr>
              <a:t>:</a:t>
            </a:r>
          </a:p>
          <a:p>
            <a:pPr eaLnBrk="1" hangingPunct="1">
              <a:lnSpc>
                <a:spcPct val="80000"/>
              </a:lnSpc>
              <a:buFont typeface="Wingdings" pitchFamily="2" charset="2"/>
              <a:buNone/>
              <a:defRPr/>
            </a:pPr>
            <a:endParaRPr lang="en-US" sz="2400" dirty="0">
              <a:latin typeface="+mj-lt"/>
            </a:endParaRPr>
          </a:p>
          <a:p>
            <a:pPr>
              <a:lnSpc>
                <a:spcPct val="80000"/>
              </a:lnSpc>
              <a:defRPr/>
            </a:pPr>
            <a:r>
              <a:rPr lang="en-US" sz="2400" dirty="0">
                <a:latin typeface="+mj-lt"/>
              </a:rPr>
              <a:t>All food-contact surfaces and non-food-contact surfaces of an exempt facility are cleaned and sanitized as frequently as necessary to prevent the creation of insanitary conditions and the adulteration of product.</a:t>
            </a:r>
          </a:p>
          <a:p>
            <a:pPr>
              <a:lnSpc>
                <a:spcPct val="80000"/>
              </a:lnSpc>
              <a:defRPr/>
            </a:pPr>
            <a:endParaRPr lang="en-US" sz="2400" dirty="0">
              <a:latin typeface="+mj-lt"/>
            </a:endParaRPr>
          </a:p>
          <a:p>
            <a:pPr>
              <a:lnSpc>
                <a:spcPct val="80000"/>
              </a:lnSpc>
              <a:defRPr/>
            </a:pPr>
            <a:r>
              <a:rPr lang="en-US" sz="2400" dirty="0">
                <a:latin typeface="+mj-lt"/>
              </a:rPr>
              <a:t>Cleaning compounds, sanitizing agents, processing aids, and other chemicals used by an exempt facility are safe and effective under the conditions of use.</a:t>
            </a:r>
          </a:p>
          <a:p>
            <a:pPr>
              <a:lnSpc>
                <a:spcPct val="80000"/>
              </a:lnSpc>
              <a:defRPr/>
            </a:pPr>
            <a:endParaRPr lang="en-US" sz="2400" dirty="0">
              <a:latin typeface="+mj-lt"/>
            </a:endParaRPr>
          </a:p>
          <a:p>
            <a:pPr>
              <a:lnSpc>
                <a:spcPct val="80000"/>
              </a:lnSpc>
              <a:defRPr/>
            </a:pPr>
            <a:r>
              <a:rPr lang="en-US" sz="2400" dirty="0">
                <a:latin typeface="+mj-lt"/>
              </a:rPr>
              <a:t>Such chemicals are used, handled, and stored in a manner that will not adulterate product or create insanitary conditions.</a:t>
            </a:r>
          </a:p>
          <a:p>
            <a:pPr>
              <a:lnSpc>
                <a:spcPct val="80000"/>
              </a:lnSpc>
              <a:defRPr/>
            </a:pPr>
            <a:endParaRPr lang="en-US" sz="2400" dirty="0">
              <a:latin typeface="+mj-lt"/>
            </a:endParaRPr>
          </a:p>
          <a:p>
            <a:pPr>
              <a:lnSpc>
                <a:spcPct val="80000"/>
              </a:lnSpc>
              <a:defRPr/>
            </a:pPr>
            <a:r>
              <a:rPr lang="en-US" sz="2400" dirty="0">
                <a:latin typeface="+mj-lt"/>
              </a:rPr>
              <a:t>Documentation substantiating the safety of a chemical's use in a food processing environment are available to inspection program employees for review.</a:t>
            </a:r>
          </a:p>
          <a:p>
            <a:pPr>
              <a:lnSpc>
                <a:spcPct val="80000"/>
              </a:lnSpc>
              <a:defRPr/>
            </a:pPr>
            <a:endParaRPr lang="en-US" sz="2400" dirty="0">
              <a:latin typeface="+mj-lt"/>
            </a:endParaRPr>
          </a:p>
          <a:p>
            <a:pPr>
              <a:lnSpc>
                <a:spcPct val="80000"/>
              </a:lnSpc>
              <a:defRPr/>
            </a:pPr>
            <a:r>
              <a:rPr lang="en-US" sz="2400" dirty="0">
                <a:latin typeface="+mj-lt"/>
              </a:rPr>
              <a:t>Product is protected from adulteration during processing, handling, storage, loading, and unloading and during transportation from official establishments.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7199B603-DA54-4F71-A49D-407455FE7EE0}" type="slidenum">
              <a:rPr lang="en-US"/>
              <a:pPr>
                <a:defRPr/>
              </a:pPr>
              <a:t>18</a:t>
            </a:fld>
            <a:endParaRPr lang="en-US"/>
          </a:p>
        </p:txBody>
      </p:sp>
      <p:sp>
        <p:nvSpPr>
          <p:cNvPr id="156674" name="Rectangle 2"/>
          <p:cNvSpPr>
            <a:spLocks noGrp="1" noChangeArrowheads="1"/>
          </p:cNvSpPr>
          <p:nvPr>
            <p:ph type="title"/>
          </p:nvPr>
        </p:nvSpPr>
        <p:spPr>
          <a:xfrm>
            <a:off x="533400" y="228600"/>
            <a:ext cx="8229600" cy="838200"/>
          </a:xfrm>
        </p:spPr>
        <p:txBody>
          <a:bodyPr/>
          <a:lstStyle/>
          <a:p>
            <a:pPr algn="ctr" eaLnBrk="1" hangingPunct="1">
              <a:defRPr/>
            </a:pPr>
            <a:r>
              <a:rPr lang="en-US" dirty="0"/>
              <a:t>Basic Sanitary Standards </a:t>
            </a:r>
          </a:p>
        </p:txBody>
      </p:sp>
      <p:sp>
        <p:nvSpPr>
          <p:cNvPr id="156675" name="Rectangle 3"/>
          <p:cNvSpPr>
            <a:spLocks noGrp="1" noChangeArrowheads="1"/>
          </p:cNvSpPr>
          <p:nvPr>
            <p:ph type="body" idx="1"/>
          </p:nvPr>
        </p:nvSpPr>
        <p:spPr>
          <a:xfrm>
            <a:off x="457200" y="1600200"/>
            <a:ext cx="8229600" cy="5029200"/>
          </a:xfrm>
        </p:spPr>
        <p:txBody>
          <a:bodyPr>
            <a:normAutofit fontScale="77500" lnSpcReduction="20000"/>
          </a:bodyPr>
          <a:lstStyle/>
          <a:p>
            <a:pPr eaLnBrk="1" hangingPunct="1">
              <a:lnSpc>
                <a:spcPct val="80000"/>
              </a:lnSpc>
              <a:buFont typeface="Wingdings" pitchFamily="2" charset="2"/>
              <a:buNone/>
              <a:defRPr/>
            </a:pPr>
            <a:r>
              <a:rPr lang="en-US" sz="2400" dirty="0"/>
              <a:t>	</a:t>
            </a:r>
            <a:r>
              <a:rPr lang="en-US" dirty="0">
                <a:latin typeface="+mj-lt"/>
              </a:rPr>
              <a:t>B. </a:t>
            </a:r>
            <a:r>
              <a:rPr lang="en-US" i="1" u="sng" dirty="0">
                <a:latin typeface="+mj-lt"/>
              </a:rPr>
              <a:t>Grounds and pest control</a:t>
            </a:r>
            <a:r>
              <a:rPr lang="en-US" dirty="0">
                <a:latin typeface="+mj-lt"/>
              </a:rPr>
              <a:t>:</a:t>
            </a:r>
          </a:p>
          <a:p>
            <a:pPr eaLnBrk="1" hangingPunct="1">
              <a:lnSpc>
                <a:spcPct val="80000"/>
              </a:lnSpc>
              <a:buFont typeface="Wingdings" pitchFamily="2" charset="2"/>
              <a:buNone/>
              <a:defRPr/>
            </a:pPr>
            <a:endParaRPr lang="en-US" i="1" dirty="0">
              <a:latin typeface="+mj-lt"/>
            </a:endParaRPr>
          </a:p>
          <a:p>
            <a:pPr>
              <a:lnSpc>
                <a:spcPct val="80000"/>
              </a:lnSpc>
              <a:defRPr/>
            </a:pPr>
            <a:r>
              <a:rPr lang="en-US" sz="2300" dirty="0">
                <a:latin typeface="+mj-lt"/>
              </a:rPr>
              <a:t>The grounds of exempt operation are maintained to prevent conditions that could lead to insanitary conditions or adulteration of product.</a:t>
            </a:r>
          </a:p>
          <a:p>
            <a:pPr>
              <a:lnSpc>
                <a:spcPct val="80000"/>
              </a:lnSpc>
              <a:defRPr/>
            </a:pPr>
            <a:endParaRPr lang="en-US" sz="2300" dirty="0">
              <a:latin typeface="+mj-lt"/>
            </a:endParaRPr>
          </a:p>
          <a:p>
            <a:pPr>
              <a:lnSpc>
                <a:spcPct val="80000"/>
              </a:lnSpc>
              <a:defRPr/>
            </a:pPr>
            <a:r>
              <a:rPr lang="en-US" sz="2300" dirty="0">
                <a:latin typeface="+mj-lt"/>
              </a:rPr>
              <a:t>Plant operators have in place a pest management program to prevent the harborage and breeding of pests on the grounds and within the facilities.</a:t>
            </a:r>
          </a:p>
          <a:p>
            <a:pPr>
              <a:lnSpc>
                <a:spcPct val="80000"/>
              </a:lnSpc>
              <a:defRPr/>
            </a:pPr>
            <a:endParaRPr lang="en-US" sz="2300" dirty="0">
              <a:latin typeface="+mj-lt"/>
            </a:endParaRPr>
          </a:p>
          <a:p>
            <a:pPr>
              <a:lnSpc>
                <a:spcPct val="80000"/>
              </a:lnSpc>
              <a:defRPr/>
            </a:pPr>
            <a:r>
              <a:rPr lang="en-US" sz="2300" dirty="0">
                <a:latin typeface="+mj-lt"/>
              </a:rPr>
              <a:t>The operator's pest control operation is capable of preventing product adulteration.</a:t>
            </a:r>
          </a:p>
          <a:p>
            <a:pPr>
              <a:lnSpc>
                <a:spcPct val="80000"/>
              </a:lnSpc>
              <a:defRPr/>
            </a:pPr>
            <a:endParaRPr lang="en-US" sz="2300" dirty="0">
              <a:latin typeface="+mj-lt"/>
            </a:endParaRPr>
          </a:p>
          <a:p>
            <a:pPr>
              <a:lnSpc>
                <a:spcPct val="80000"/>
              </a:lnSpc>
              <a:defRPr/>
            </a:pPr>
            <a:r>
              <a:rPr lang="en-US" sz="2300" dirty="0">
                <a:latin typeface="+mj-lt"/>
              </a:rPr>
              <a:t>Management makes every effort to prevent entry of rodents, insects, or animals into areas where products are handled, processed, or stored.</a:t>
            </a:r>
          </a:p>
          <a:p>
            <a:pPr>
              <a:lnSpc>
                <a:spcPct val="80000"/>
              </a:lnSpc>
              <a:defRPr/>
            </a:pPr>
            <a:endParaRPr lang="en-US" sz="2300" dirty="0">
              <a:latin typeface="+mj-lt"/>
            </a:endParaRPr>
          </a:p>
          <a:p>
            <a:pPr>
              <a:lnSpc>
                <a:spcPct val="80000"/>
              </a:lnSpc>
              <a:defRPr/>
            </a:pPr>
            <a:r>
              <a:rPr lang="en-US" sz="2300" dirty="0">
                <a:latin typeface="+mj-lt"/>
              </a:rPr>
              <a:t>Openings (doors and windows) leading to the outside or to areas holding inedible product have effective closures and completely fill the openings.</a:t>
            </a:r>
          </a:p>
          <a:p>
            <a:pPr>
              <a:lnSpc>
                <a:spcPct val="80000"/>
              </a:lnSpc>
              <a:defRPr/>
            </a:pPr>
            <a:endParaRPr lang="en-US" sz="2300" dirty="0">
              <a:latin typeface="+mj-lt"/>
            </a:endParaRPr>
          </a:p>
          <a:p>
            <a:pPr>
              <a:lnSpc>
                <a:spcPct val="80000"/>
              </a:lnSpc>
              <a:defRPr/>
            </a:pPr>
            <a:r>
              <a:rPr lang="en-US" sz="2300" dirty="0">
                <a:latin typeface="+mj-lt"/>
              </a:rPr>
              <a:t>Areas inside and outside the facility are maintained to prevent harborage of rodents and insects.</a:t>
            </a:r>
          </a:p>
          <a:p>
            <a:pPr>
              <a:lnSpc>
                <a:spcPct val="80000"/>
              </a:lnSpc>
              <a:defRPr/>
            </a:pPr>
            <a:endParaRPr lang="en-US" sz="2300" dirty="0">
              <a:latin typeface="+mj-lt"/>
            </a:endParaRPr>
          </a:p>
          <a:p>
            <a:pPr>
              <a:lnSpc>
                <a:spcPct val="80000"/>
              </a:lnSpc>
              <a:defRPr/>
            </a:pPr>
            <a:r>
              <a:rPr lang="en-US" sz="2300" dirty="0">
                <a:latin typeface="+mj-lt"/>
              </a:rPr>
              <a:t>The pest control substances used are safe and effective under the conditions of use and are not applied or stored in a manner that will result in the adulteration of product or the creation of insanitary conditions.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E9CFB7B4-85FD-44FE-A8C3-2C5A43B14A25}" type="slidenum">
              <a:rPr lang="en-US"/>
              <a:pPr>
                <a:defRPr/>
              </a:pPr>
              <a:t>19</a:t>
            </a:fld>
            <a:endParaRPr lang="en-US"/>
          </a:p>
        </p:txBody>
      </p:sp>
      <p:sp>
        <p:nvSpPr>
          <p:cNvPr id="155650" name="Rectangle 2"/>
          <p:cNvSpPr>
            <a:spLocks noGrp="1" noChangeArrowheads="1"/>
          </p:cNvSpPr>
          <p:nvPr>
            <p:ph type="title"/>
          </p:nvPr>
        </p:nvSpPr>
        <p:spPr>
          <a:xfrm>
            <a:off x="457200" y="0"/>
            <a:ext cx="8229600" cy="838200"/>
          </a:xfrm>
        </p:spPr>
        <p:txBody>
          <a:bodyPr/>
          <a:lstStyle/>
          <a:p>
            <a:pPr algn="ctr" eaLnBrk="1" hangingPunct="1">
              <a:defRPr/>
            </a:pPr>
            <a:r>
              <a:rPr lang="en-US" dirty="0"/>
              <a:t>Basic Sanitary Standards</a:t>
            </a:r>
          </a:p>
        </p:txBody>
      </p:sp>
      <p:sp>
        <p:nvSpPr>
          <p:cNvPr id="155651" name="Rectangle 3"/>
          <p:cNvSpPr>
            <a:spLocks noGrp="1" noChangeArrowheads="1"/>
          </p:cNvSpPr>
          <p:nvPr>
            <p:ph type="body" idx="1"/>
          </p:nvPr>
        </p:nvSpPr>
        <p:spPr>
          <a:xfrm>
            <a:off x="457200" y="762000"/>
            <a:ext cx="8229600" cy="5943600"/>
          </a:xfrm>
        </p:spPr>
        <p:txBody>
          <a:bodyPr>
            <a:normAutofit fontScale="70000" lnSpcReduction="20000"/>
          </a:bodyPr>
          <a:lstStyle/>
          <a:p>
            <a:pPr eaLnBrk="1" hangingPunct="1">
              <a:lnSpc>
                <a:spcPct val="80000"/>
              </a:lnSpc>
              <a:buFont typeface="Wingdings" pitchFamily="2" charset="2"/>
              <a:buNone/>
              <a:defRPr/>
            </a:pPr>
            <a:r>
              <a:rPr lang="en-US" sz="1600" dirty="0"/>
              <a:t> 	</a:t>
            </a:r>
            <a:endParaRPr lang="en-US" sz="2400" dirty="0">
              <a:latin typeface="+mj-lt"/>
            </a:endParaRPr>
          </a:p>
          <a:p>
            <a:pPr eaLnBrk="1" hangingPunct="1">
              <a:lnSpc>
                <a:spcPct val="80000"/>
              </a:lnSpc>
              <a:buFont typeface="Wingdings" pitchFamily="2" charset="2"/>
              <a:buNone/>
              <a:defRPr/>
            </a:pPr>
            <a:r>
              <a:rPr lang="en-US" sz="2400" dirty="0">
                <a:latin typeface="+mj-lt"/>
              </a:rPr>
              <a:t>	</a:t>
            </a:r>
            <a:r>
              <a:rPr lang="en-US" dirty="0">
                <a:latin typeface="+mj-lt"/>
              </a:rPr>
              <a:t>C. </a:t>
            </a:r>
            <a:r>
              <a:rPr lang="en-US" i="1" u="sng" dirty="0">
                <a:latin typeface="+mj-lt"/>
              </a:rPr>
              <a:t>Sewage and waste disposal</a:t>
            </a:r>
            <a:r>
              <a:rPr lang="en-US" dirty="0">
                <a:latin typeface="+mj-lt"/>
              </a:rPr>
              <a:t>:</a:t>
            </a:r>
            <a:endParaRPr lang="en-US" i="1" dirty="0">
              <a:latin typeface="+mj-lt"/>
            </a:endParaRPr>
          </a:p>
          <a:p>
            <a:pPr eaLnBrk="1" hangingPunct="1">
              <a:lnSpc>
                <a:spcPct val="80000"/>
              </a:lnSpc>
              <a:buFont typeface="Wingdings" pitchFamily="2" charset="2"/>
              <a:buNone/>
              <a:defRPr/>
            </a:pPr>
            <a:endParaRPr lang="en-US" i="1" dirty="0">
              <a:latin typeface="+mj-lt"/>
            </a:endParaRPr>
          </a:p>
          <a:p>
            <a:pPr>
              <a:lnSpc>
                <a:spcPct val="80000"/>
              </a:lnSpc>
              <a:defRPr/>
            </a:pPr>
            <a:r>
              <a:rPr lang="en-US" dirty="0">
                <a:latin typeface="+mj-lt"/>
              </a:rPr>
              <a:t>Sewage and waste disposal systems properly remove sewage and waste materials—feces, feathers, trash, garbage, and paper—from the facility.</a:t>
            </a:r>
          </a:p>
          <a:p>
            <a:pPr>
              <a:lnSpc>
                <a:spcPct val="80000"/>
              </a:lnSpc>
              <a:defRPr/>
            </a:pPr>
            <a:endParaRPr lang="en-US" dirty="0">
              <a:latin typeface="+mj-lt"/>
            </a:endParaRPr>
          </a:p>
          <a:p>
            <a:pPr>
              <a:lnSpc>
                <a:spcPct val="80000"/>
              </a:lnSpc>
              <a:defRPr/>
            </a:pPr>
            <a:r>
              <a:rPr lang="en-US" dirty="0">
                <a:latin typeface="+mj-lt"/>
              </a:rPr>
              <a:t>Sewage is disposed of into a sewage system separate from all other drainage lines or disposed of through other means sufficient to prevent backup of sewage into areas where product is processed, handled, or stored.</a:t>
            </a:r>
          </a:p>
          <a:p>
            <a:pPr>
              <a:lnSpc>
                <a:spcPct val="80000"/>
              </a:lnSpc>
              <a:defRPr/>
            </a:pPr>
            <a:endParaRPr lang="en-US" dirty="0">
              <a:latin typeface="+mj-lt"/>
            </a:endParaRPr>
          </a:p>
          <a:p>
            <a:pPr>
              <a:lnSpc>
                <a:spcPct val="80000"/>
              </a:lnSpc>
              <a:defRPr/>
            </a:pPr>
            <a:r>
              <a:rPr lang="en-US" dirty="0">
                <a:latin typeface="+mj-lt"/>
              </a:rPr>
              <a:t>When the sewage disposal system is a private system requiring approval by a State or local health authority, upon request, the management must furnish to the inspector a letter of approval from that authority. </a:t>
            </a:r>
          </a:p>
          <a:p>
            <a:pPr eaLnBrk="1" hangingPunct="1">
              <a:lnSpc>
                <a:spcPct val="80000"/>
              </a:lnSpc>
              <a:buFont typeface="Wingdings" pitchFamily="2" charset="2"/>
              <a:buNone/>
              <a:defRPr/>
            </a:pPr>
            <a:br>
              <a:rPr lang="en-US" dirty="0">
                <a:latin typeface="+mj-lt"/>
              </a:rPr>
            </a:br>
            <a:r>
              <a:rPr lang="en-US" dirty="0">
                <a:latin typeface="+mj-lt"/>
              </a:rPr>
              <a:t>D. </a:t>
            </a:r>
            <a:r>
              <a:rPr lang="en-US" i="1" u="sng" dirty="0">
                <a:latin typeface="+mj-lt"/>
              </a:rPr>
              <a:t>Water supply and water, ice, and solution reuse</a:t>
            </a:r>
            <a:r>
              <a:rPr lang="en-US" dirty="0">
                <a:latin typeface="+mj-lt"/>
              </a:rPr>
              <a:t>:</a:t>
            </a:r>
          </a:p>
          <a:p>
            <a:pPr eaLnBrk="1" hangingPunct="1">
              <a:lnSpc>
                <a:spcPct val="80000"/>
              </a:lnSpc>
              <a:buFont typeface="Wingdings" pitchFamily="2" charset="2"/>
              <a:buNone/>
              <a:defRPr/>
            </a:pPr>
            <a:endParaRPr lang="en-US" dirty="0">
              <a:latin typeface="+mj-lt"/>
            </a:endParaRPr>
          </a:p>
          <a:p>
            <a:pPr>
              <a:lnSpc>
                <a:spcPct val="80000"/>
              </a:lnSpc>
              <a:defRPr/>
            </a:pPr>
            <a:r>
              <a:rPr lang="en-US" dirty="0">
                <a:latin typeface="+mj-lt"/>
              </a:rPr>
              <a:t>A supply of running water that complies with the National Primary Drinking Water regulations (40 CFR part 141) at a suitable temperature and under pressure as needed, is provided in all areas where required (for processing product; for cleaning rooms and equipment, utensils, and packaging materials; for employee sanitary facilities, etc.).</a:t>
            </a:r>
          </a:p>
          <a:p>
            <a:pPr>
              <a:lnSpc>
                <a:spcPct val="80000"/>
              </a:lnSpc>
              <a:defRPr/>
            </a:pPr>
            <a:endParaRPr lang="en-US" dirty="0">
              <a:latin typeface="+mj-lt"/>
            </a:endParaRPr>
          </a:p>
          <a:p>
            <a:pPr>
              <a:lnSpc>
                <a:spcPct val="80000"/>
              </a:lnSpc>
              <a:defRPr/>
            </a:pPr>
            <a:r>
              <a:rPr lang="en-US" dirty="0">
                <a:latin typeface="+mj-lt"/>
              </a:rPr>
              <a:t>If a facility uses a municipal water supply, it must make available to the inspector, upon request, a water report, issued under the authority of the State or local health agency, certifying or attesting to the potability of the water supply.</a:t>
            </a:r>
          </a:p>
          <a:p>
            <a:pPr>
              <a:lnSpc>
                <a:spcPct val="80000"/>
              </a:lnSpc>
              <a:defRPr/>
            </a:pPr>
            <a:endParaRPr lang="en-US" dirty="0">
              <a:latin typeface="+mj-lt"/>
            </a:endParaRPr>
          </a:p>
          <a:p>
            <a:pPr>
              <a:lnSpc>
                <a:spcPct val="80000"/>
              </a:lnSpc>
              <a:defRPr/>
            </a:pPr>
            <a:r>
              <a:rPr lang="en-US" dirty="0">
                <a:latin typeface="+mj-lt"/>
              </a:rPr>
              <a:t>If a facility uses a private well for its water supply, it must make available to the inspector, upon request, documentation certifying the potability of the water supply that has been renewed at least semi-annually.</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85800" y="609600"/>
            <a:ext cx="7772400" cy="914400"/>
          </a:xfrm>
        </p:spPr>
        <p:txBody>
          <a:bodyPr>
            <a:normAutofit/>
          </a:bodyPr>
          <a:lstStyle/>
          <a:p>
            <a:pPr algn="ctr" eaLnBrk="1" hangingPunct="1"/>
            <a:r>
              <a:rPr lang="en-US" dirty="0"/>
              <a:t>Agenda</a:t>
            </a:r>
          </a:p>
        </p:txBody>
      </p:sp>
      <p:sp>
        <p:nvSpPr>
          <p:cNvPr id="4099" name="Rectangle 3"/>
          <p:cNvSpPr>
            <a:spLocks noGrp="1" noChangeArrowheads="1"/>
          </p:cNvSpPr>
          <p:nvPr>
            <p:ph idx="1"/>
          </p:nvPr>
        </p:nvSpPr>
        <p:spPr>
          <a:xfrm>
            <a:off x="304800" y="2057400"/>
            <a:ext cx="8686800" cy="4114800"/>
          </a:xfrm>
        </p:spPr>
        <p:txBody>
          <a:bodyPr>
            <a:normAutofit/>
          </a:bodyPr>
          <a:lstStyle/>
          <a:p>
            <a:pPr eaLnBrk="1" hangingPunct="1"/>
            <a:r>
              <a:rPr lang="en-US" sz="3600" dirty="0">
                <a:latin typeface="+mj-lt"/>
              </a:rPr>
              <a:t>Background - Inspection Laws</a:t>
            </a:r>
          </a:p>
          <a:p>
            <a:pPr eaLnBrk="1" hangingPunct="1"/>
            <a:r>
              <a:rPr lang="en-US" sz="3600" dirty="0">
                <a:latin typeface="+mj-lt"/>
              </a:rPr>
              <a:t>Options for selling</a:t>
            </a:r>
          </a:p>
          <a:p>
            <a:r>
              <a:rPr lang="en-US" sz="3600" dirty="0">
                <a:latin typeface="+mj-lt"/>
              </a:rPr>
              <a:t>Compliance</a:t>
            </a:r>
          </a:p>
          <a:p>
            <a:r>
              <a:rPr lang="en-US" sz="3600" dirty="0">
                <a:latin typeface="+mj-lt"/>
              </a:rPr>
              <a:t>SC Meat –Poultry Inspection Department</a:t>
            </a:r>
          </a:p>
          <a:p>
            <a:pPr eaLnBrk="1" hangingPunct="1"/>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B0CAD520-76BF-474E-A893-9BDB986AE927}" type="slidenum">
              <a:rPr lang="en-US"/>
              <a:pPr>
                <a:defRPr/>
              </a:pPr>
              <a:t>20</a:t>
            </a:fld>
            <a:endParaRPr lang="en-US"/>
          </a:p>
        </p:txBody>
      </p:sp>
      <p:sp>
        <p:nvSpPr>
          <p:cNvPr id="157698" name="Rectangle 2"/>
          <p:cNvSpPr>
            <a:spLocks noGrp="1" noChangeArrowheads="1"/>
          </p:cNvSpPr>
          <p:nvPr>
            <p:ph type="title"/>
          </p:nvPr>
        </p:nvSpPr>
        <p:spPr>
          <a:xfrm>
            <a:off x="457200" y="4763"/>
            <a:ext cx="8229600" cy="833437"/>
          </a:xfrm>
        </p:spPr>
        <p:txBody>
          <a:bodyPr/>
          <a:lstStyle/>
          <a:p>
            <a:pPr algn="ctr" eaLnBrk="1" hangingPunct="1">
              <a:defRPr/>
            </a:pPr>
            <a:r>
              <a:rPr lang="en-US" dirty="0"/>
              <a:t>Basic Sanitary Standards </a:t>
            </a:r>
          </a:p>
        </p:txBody>
      </p:sp>
      <p:sp>
        <p:nvSpPr>
          <p:cNvPr id="157699" name="Rectangle 3"/>
          <p:cNvSpPr>
            <a:spLocks noGrp="1" noChangeArrowheads="1"/>
          </p:cNvSpPr>
          <p:nvPr>
            <p:ph type="body" idx="1"/>
          </p:nvPr>
        </p:nvSpPr>
        <p:spPr>
          <a:xfrm>
            <a:off x="457200" y="1295400"/>
            <a:ext cx="8229600" cy="4800600"/>
          </a:xfrm>
        </p:spPr>
        <p:txBody>
          <a:bodyPr>
            <a:normAutofit fontScale="92500" lnSpcReduction="20000"/>
          </a:bodyPr>
          <a:lstStyle/>
          <a:p>
            <a:pPr eaLnBrk="1" hangingPunct="1">
              <a:lnSpc>
                <a:spcPct val="80000"/>
              </a:lnSpc>
              <a:buFont typeface="Wingdings" pitchFamily="2" charset="2"/>
              <a:buNone/>
              <a:defRPr/>
            </a:pPr>
            <a:r>
              <a:rPr lang="en-US" sz="2000" dirty="0"/>
              <a:t>	</a:t>
            </a:r>
            <a:r>
              <a:rPr lang="en-US" sz="2200" dirty="0">
                <a:latin typeface="+mj-lt"/>
              </a:rPr>
              <a:t>E. </a:t>
            </a:r>
            <a:r>
              <a:rPr lang="en-US" sz="2200" i="1" u="sng" dirty="0">
                <a:latin typeface="+mj-lt"/>
              </a:rPr>
              <a:t>Facilities</a:t>
            </a:r>
            <a:r>
              <a:rPr lang="en-US" sz="2200" dirty="0">
                <a:latin typeface="+mj-lt"/>
              </a:rPr>
              <a:t>:</a:t>
            </a:r>
          </a:p>
          <a:p>
            <a:pPr eaLnBrk="1" hangingPunct="1">
              <a:lnSpc>
                <a:spcPct val="80000"/>
              </a:lnSpc>
              <a:buFont typeface="Wingdings" pitchFamily="2" charset="2"/>
              <a:buNone/>
              <a:defRPr/>
            </a:pPr>
            <a:endParaRPr lang="en-US" sz="2200" dirty="0">
              <a:latin typeface="+mj-lt"/>
            </a:endParaRPr>
          </a:p>
          <a:p>
            <a:pPr>
              <a:lnSpc>
                <a:spcPct val="80000"/>
              </a:lnSpc>
              <a:defRPr/>
            </a:pPr>
            <a:r>
              <a:rPr lang="en-US" sz="2200" dirty="0">
                <a:latin typeface="+mj-lt"/>
              </a:rPr>
              <a:t>Maintenance of facilities during slaughtering and processing is accomplished in a manner to ensure the production of wholesome, unadulterated product. </a:t>
            </a:r>
          </a:p>
          <a:p>
            <a:pPr eaLnBrk="1" hangingPunct="1">
              <a:lnSpc>
                <a:spcPct val="80000"/>
              </a:lnSpc>
              <a:buFont typeface="Wingdings" pitchFamily="2" charset="2"/>
              <a:buNone/>
              <a:defRPr/>
            </a:pPr>
            <a:endParaRPr lang="en-US" sz="2200" dirty="0">
              <a:latin typeface="+mj-lt"/>
            </a:endParaRPr>
          </a:p>
          <a:p>
            <a:pPr eaLnBrk="1" hangingPunct="1">
              <a:lnSpc>
                <a:spcPct val="80000"/>
              </a:lnSpc>
              <a:buFont typeface="Wingdings" pitchFamily="2" charset="2"/>
              <a:buNone/>
              <a:defRPr/>
            </a:pPr>
            <a:r>
              <a:rPr lang="en-US" sz="2200" dirty="0">
                <a:latin typeface="+mj-lt"/>
              </a:rPr>
              <a:t>	F. </a:t>
            </a:r>
            <a:r>
              <a:rPr lang="en-US" sz="2200" i="1" u="sng" dirty="0">
                <a:latin typeface="+mj-lt"/>
              </a:rPr>
              <a:t>Dressing rooms, lavatories, and toilets</a:t>
            </a:r>
            <a:r>
              <a:rPr lang="en-US" sz="2200" dirty="0">
                <a:latin typeface="+mj-lt"/>
              </a:rPr>
              <a:t>:</a:t>
            </a:r>
            <a:endParaRPr lang="en-US" sz="2200" i="1" u="sng" dirty="0">
              <a:latin typeface="+mj-lt"/>
            </a:endParaRPr>
          </a:p>
          <a:p>
            <a:pPr eaLnBrk="1" hangingPunct="1">
              <a:lnSpc>
                <a:spcPct val="80000"/>
              </a:lnSpc>
              <a:buFont typeface="Wingdings" pitchFamily="2" charset="2"/>
              <a:buNone/>
              <a:defRPr/>
            </a:pPr>
            <a:endParaRPr lang="en-US" sz="2200" i="1" u="sng" dirty="0">
              <a:latin typeface="+mj-lt"/>
            </a:endParaRPr>
          </a:p>
          <a:p>
            <a:pPr>
              <a:lnSpc>
                <a:spcPct val="80000"/>
              </a:lnSpc>
              <a:defRPr/>
            </a:pPr>
            <a:r>
              <a:rPr lang="en-US" sz="2200" dirty="0">
                <a:latin typeface="+mj-lt"/>
              </a:rPr>
              <a:t>Dressing rooms, toilet rooms, and urinals are sufficient in number ample in size, conveniently located, and maintained in a sanitary condition and in good repair at all times to ensure cleanliness of all persons handling any product. Dressing rooms, lavatories, and toilets are separate from the rooms and compartments in which products are processed, stored, or handled.</a:t>
            </a:r>
          </a:p>
          <a:p>
            <a:pPr eaLnBrk="1" hangingPunct="1">
              <a:lnSpc>
                <a:spcPct val="80000"/>
              </a:lnSpc>
              <a:buFont typeface="Wingdings" pitchFamily="2" charset="2"/>
              <a:buNone/>
              <a:defRPr/>
            </a:pPr>
            <a:r>
              <a:rPr lang="en-US" sz="2200" dirty="0">
                <a:latin typeface="+mj-lt"/>
              </a:rPr>
              <a:t> </a:t>
            </a:r>
          </a:p>
          <a:p>
            <a:pPr eaLnBrk="1" hangingPunct="1">
              <a:lnSpc>
                <a:spcPct val="80000"/>
              </a:lnSpc>
              <a:buFont typeface="Wingdings" pitchFamily="2" charset="2"/>
              <a:buNone/>
              <a:defRPr/>
            </a:pPr>
            <a:r>
              <a:rPr lang="en-US" sz="2200" dirty="0">
                <a:latin typeface="+mj-lt"/>
              </a:rPr>
              <a:t>	G. </a:t>
            </a:r>
            <a:r>
              <a:rPr lang="en-US" sz="2200" i="1" u="sng" dirty="0">
                <a:latin typeface="+mj-lt"/>
              </a:rPr>
              <a:t>Inedible Material Control</a:t>
            </a:r>
            <a:r>
              <a:rPr lang="en-US" sz="2200" dirty="0">
                <a:latin typeface="+mj-lt"/>
              </a:rPr>
              <a:t>:</a:t>
            </a:r>
          </a:p>
          <a:p>
            <a:pPr eaLnBrk="1" hangingPunct="1">
              <a:lnSpc>
                <a:spcPct val="80000"/>
              </a:lnSpc>
              <a:buFont typeface="Wingdings" pitchFamily="2" charset="2"/>
              <a:buNone/>
              <a:defRPr/>
            </a:pPr>
            <a:endParaRPr lang="en-US" sz="2200" dirty="0">
              <a:latin typeface="+mj-lt"/>
            </a:endParaRPr>
          </a:p>
          <a:p>
            <a:pPr>
              <a:lnSpc>
                <a:spcPct val="80000"/>
              </a:lnSpc>
              <a:defRPr/>
            </a:pPr>
            <a:r>
              <a:rPr lang="en-US" sz="2200" dirty="0">
                <a:latin typeface="+mj-lt"/>
              </a:rPr>
              <a:t>The operator handles and maintains inedible material in a manner that prevents the diversion of inedible animal products into human food channels and prevents the adulteration of human food.</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AFCCB72A-2AF6-4B37-9FAF-FF815357D867}" type="slidenum">
              <a:rPr lang="en-US"/>
              <a:pPr>
                <a:defRPr/>
              </a:pPr>
              <a:t>21</a:t>
            </a:fld>
            <a:endParaRPr lang="en-US"/>
          </a:p>
        </p:txBody>
      </p:sp>
      <p:sp>
        <p:nvSpPr>
          <p:cNvPr id="119810" name="Rectangle 2"/>
          <p:cNvSpPr>
            <a:spLocks noGrp="1" noChangeArrowheads="1"/>
          </p:cNvSpPr>
          <p:nvPr>
            <p:ph type="title"/>
          </p:nvPr>
        </p:nvSpPr>
        <p:spPr>
          <a:xfrm>
            <a:off x="457200" y="152400"/>
            <a:ext cx="8229600" cy="990600"/>
          </a:xfrm>
        </p:spPr>
        <p:txBody>
          <a:bodyPr>
            <a:normAutofit fontScale="90000"/>
          </a:bodyPr>
          <a:lstStyle/>
          <a:p>
            <a:pPr algn="ctr" eaLnBrk="1" hangingPunct="1">
              <a:defRPr/>
            </a:pPr>
            <a:r>
              <a:rPr lang="en-US" sz="4400" dirty="0">
                <a:solidFill>
                  <a:schemeClr val="tx1"/>
                </a:solidFill>
              </a:rPr>
              <a:t>Record Keeping Requirements</a:t>
            </a:r>
            <a:br>
              <a:rPr lang="en-US" sz="4000" dirty="0">
                <a:solidFill>
                  <a:schemeClr val="tx1"/>
                </a:solidFill>
              </a:rPr>
            </a:br>
            <a:r>
              <a:rPr lang="en-US" sz="3600" dirty="0">
                <a:solidFill>
                  <a:schemeClr val="tx1"/>
                </a:solidFill>
              </a:rPr>
              <a:t>(Applicable to either Exception)</a:t>
            </a:r>
          </a:p>
        </p:txBody>
      </p:sp>
      <p:sp>
        <p:nvSpPr>
          <p:cNvPr id="119811" name="Rectangle 3"/>
          <p:cNvSpPr>
            <a:spLocks noGrp="1" noChangeArrowheads="1"/>
          </p:cNvSpPr>
          <p:nvPr>
            <p:ph type="body" idx="1"/>
          </p:nvPr>
        </p:nvSpPr>
        <p:spPr>
          <a:xfrm>
            <a:off x="457200" y="1371600"/>
            <a:ext cx="8229600" cy="4530725"/>
          </a:xfrm>
        </p:spPr>
        <p:txBody>
          <a:bodyPr>
            <a:normAutofit lnSpcReduction="10000"/>
          </a:bodyPr>
          <a:lstStyle/>
          <a:p>
            <a:pPr eaLnBrk="1" hangingPunct="1">
              <a:lnSpc>
                <a:spcPct val="80000"/>
              </a:lnSpc>
              <a:defRPr/>
            </a:pPr>
            <a:r>
              <a:rPr lang="en-US" sz="2400" dirty="0">
                <a:latin typeface="+mj-lt"/>
              </a:rPr>
              <a:t>The number of birds, by date slaughtered, that are slaughtered in a calendar year.</a:t>
            </a:r>
          </a:p>
          <a:p>
            <a:pPr eaLnBrk="1" hangingPunct="1">
              <a:lnSpc>
                <a:spcPct val="80000"/>
              </a:lnSpc>
              <a:defRPr/>
            </a:pPr>
            <a:endParaRPr lang="en-US" sz="2400" dirty="0">
              <a:latin typeface="+mj-lt"/>
            </a:endParaRPr>
          </a:p>
          <a:p>
            <a:pPr eaLnBrk="1" hangingPunct="1">
              <a:lnSpc>
                <a:spcPct val="80000"/>
              </a:lnSpc>
              <a:defRPr/>
            </a:pPr>
            <a:r>
              <a:rPr lang="en-US" sz="2400" dirty="0">
                <a:latin typeface="+mj-lt"/>
              </a:rPr>
              <a:t>The </a:t>
            </a:r>
            <a:r>
              <a:rPr lang="en-US" sz="2400" dirty="0">
                <a:highlight>
                  <a:srgbClr val="FFFF00"/>
                </a:highlight>
                <a:latin typeface="+mj-lt"/>
              </a:rPr>
              <a:t>number of birds</a:t>
            </a:r>
            <a:r>
              <a:rPr lang="en-US" sz="2400" dirty="0">
                <a:latin typeface="+mj-lt"/>
              </a:rPr>
              <a:t>, by sale date, that are sold to customers in a calendar year.</a:t>
            </a:r>
          </a:p>
          <a:p>
            <a:pPr eaLnBrk="1" hangingPunct="1">
              <a:lnSpc>
                <a:spcPct val="80000"/>
              </a:lnSpc>
              <a:defRPr/>
            </a:pPr>
            <a:endParaRPr lang="en-US" sz="2400" dirty="0">
              <a:latin typeface="+mj-lt"/>
            </a:endParaRPr>
          </a:p>
          <a:p>
            <a:pPr eaLnBrk="1" hangingPunct="1">
              <a:lnSpc>
                <a:spcPct val="80000"/>
              </a:lnSpc>
              <a:defRPr/>
            </a:pPr>
            <a:r>
              <a:rPr lang="en-US" sz="2400" dirty="0">
                <a:latin typeface="+mj-lt"/>
              </a:rPr>
              <a:t>Current (within one year) laboratory </a:t>
            </a:r>
            <a:r>
              <a:rPr lang="en-US" sz="2400" dirty="0">
                <a:highlight>
                  <a:srgbClr val="FFFF00"/>
                </a:highlight>
                <a:latin typeface="+mj-lt"/>
              </a:rPr>
              <a:t>test for water potability</a:t>
            </a:r>
            <a:r>
              <a:rPr lang="en-US" sz="2400" dirty="0">
                <a:latin typeface="+mj-lt"/>
              </a:rPr>
              <a:t>.</a:t>
            </a:r>
          </a:p>
          <a:p>
            <a:pPr eaLnBrk="1" hangingPunct="1">
              <a:lnSpc>
                <a:spcPct val="80000"/>
              </a:lnSpc>
              <a:defRPr/>
            </a:pPr>
            <a:endParaRPr lang="en-US" sz="2400" dirty="0">
              <a:latin typeface="+mj-lt"/>
            </a:endParaRPr>
          </a:p>
          <a:p>
            <a:pPr eaLnBrk="1" hangingPunct="1">
              <a:lnSpc>
                <a:spcPct val="80000"/>
              </a:lnSpc>
              <a:defRPr/>
            </a:pPr>
            <a:r>
              <a:rPr lang="en-US" sz="2400" dirty="0">
                <a:latin typeface="+mj-lt"/>
              </a:rPr>
              <a:t>Records are subject to review by FSIS or SCMPID employees to determine compliance with the requirement for sales not to exceed 1,000 (or 20,000) poultry in a calendar year.</a:t>
            </a:r>
          </a:p>
          <a:p>
            <a:pPr eaLnBrk="1" hangingPunct="1">
              <a:lnSpc>
                <a:spcPct val="80000"/>
              </a:lnSpc>
              <a:defRPr/>
            </a:pPr>
            <a:endParaRPr lang="en-US" sz="2400" dirty="0">
              <a:latin typeface="+mj-lt"/>
            </a:endParaRPr>
          </a:p>
          <a:p>
            <a:pPr eaLnBrk="1" hangingPunct="1">
              <a:lnSpc>
                <a:spcPct val="80000"/>
              </a:lnSpc>
              <a:defRPr/>
            </a:pPr>
            <a:r>
              <a:rPr lang="en-US" sz="2400" dirty="0">
                <a:highlight>
                  <a:srgbClr val="FFFF00"/>
                </a:highlight>
                <a:latin typeface="+mj-lt"/>
              </a:rPr>
              <a:t>Maintain all records for the slaughtering and sale of poultry products to customers for two (2) years.</a:t>
            </a:r>
          </a:p>
          <a:p>
            <a:pPr eaLnBrk="1" hangingPunct="1">
              <a:lnSpc>
                <a:spcPct val="80000"/>
              </a:lnSpc>
              <a:defRPr/>
            </a:pPr>
            <a:endParaRPr lang="en-US" sz="2400" b="1" dirty="0"/>
          </a:p>
          <a:p>
            <a:pPr eaLnBrk="1" hangingPunct="1">
              <a:lnSpc>
                <a:spcPct val="80000"/>
              </a:lnSpc>
              <a:defRPr/>
            </a:pPr>
            <a:endParaRPr lang="en-US" sz="2400" dirty="0"/>
          </a:p>
        </p:txBody>
      </p:sp>
      <p:pic>
        <p:nvPicPr>
          <p:cNvPr id="4099" name="Picture 3" descr="C:\Documents and Settings\choskins\Local Settings\Temporary Internet Files\Content.IE5\Y8LX1P4A\MC900391016[1].wmf"/>
          <p:cNvPicPr>
            <a:picLocks noChangeAspect="1" noChangeArrowheads="1"/>
          </p:cNvPicPr>
          <p:nvPr/>
        </p:nvPicPr>
        <p:blipFill>
          <a:blip r:embed="rId2" cstate="print"/>
          <a:srcRect/>
          <a:stretch>
            <a:fillRect/>
          </a:stretch>
        </p:blipFill>
        <p:spPr bwMode="auto">
          <a:xfrm>
            <a:off x="304800" y="5638800"/>
            <a:ext cx="922202" cy="1034796"/>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9811">
                                            <p:txEl>
                                              <p:pRg st="0" end="0"/>
                                            </p:txEl>
                                          </p:spTgt>
                                        </p:tgtEl>
                                        <p:attrNameLst>
                                          <p:attrName>style.visibility</p:attrName>
                                        </p:attrNameLst>
                                      </p:cBhvr>
                                      <p:to>
                                        <p:strVal val="visible"/>
                                      </p:to>
                                    </p:set>
                                    <p:animEffect transition="in" filter="fade">
                                      <p:cBhvr>
                                        <p:cTn id="7" dur="1000"/>
                                        <p:tgtEl>
                                          <p:spTgt spid="119811">
                                            <p:txEl>
                                              <p:pRg st="0" end="0"/>
                                            </p:txEl>
                                          </p:spTgt>
                                        </p:tgtEl>
                                      </p:cBhvr>
                                    </p:animEffect>
                                    <p:anim calcmode="lin" valueType="num">
                                      <p:cBhvr>
                                        <p:cTn id="8" dur="1000" fill="hold"/>
                                        <p:tgtEl>
                                          <p:spTgt spid="11981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981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19811">
                                            <p:txEl>
                                              <p:pRg st="2" end="2"/>
                                            </p:txEl>
                                          </p:spTgt>
                                        </p:tgtEl>
                                        <p:attrNameLst>
                                          <p:attrName>style.visibility</p:attrName>
                                        </p:attrNameLst>
                                      </p:cBhvr>
                                      <p:to>
                                        <p:strVal val="visible"/>
                                      </p:to>
                                    </p:set>
                                    <p:animEffect transition="in" filter="fade">
                                      <p:cBhvr>
                                        <p:cTn id="14" dur="1000"/>
                                        <p:tgtEl>
                                          <p:spTgt spid="119811">
                                            <p:txEl>
                                              <p:pRg st="2" end="2"/>
                                            </p:txEl>
                                          </p:spTgt>
                                        </p:tgtEl>
                                      </p:cBhvr>
                                    </p:animEffect>
                                    <p:anim calcmode="lin" valueType="num">
                                      <p:cBhvr>
                                        <p:cTn id="15" dur="1000" fill="hold"/>
                                        <p:tgtEl>
                                          <p:spTgt spid="119811">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1981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19811">
                                            <p:txEl>
                                              <p:pRg st="4" end="4"/>
                                            </p:txEl>
                                          </p:spTgt>
                                        </p:tgtEl>
                                        <p:attrNameLst>
                                          <p:attrName>style.visibility</p:attrName>
                                        </p:attrNameLst>
                                      </p:cBhvr>
                                      <p:to>
                                        <p:strVal val="visible"/>
                                      </p:to>
                                    </p:set>
                                    <p:animEffect transition="in" filter="fade">
                                      <p:cBhvr>
                                        <p:cTn id="21" dur="1000"/>
                                        <p:tgtEl>
                                          <p:spTgt spid="119811">
                                            <p:txEl>
                                              <p:pRg st="4" end="4"/>
                                            </p:txEl>
                                          </p:spTgt>
                                        </p:tgtEl>
                                      </p:cBhvr>
                                    </p:animEffect>
                                    <p:anim calcmode="lin" valueType="num">
                                      <p:cBhvr>
                                        <p:cTn id="22" dur="1000" fill="hold"/>
                                        <p:tgtEl>
                                          <p:spTgt spid="119811">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119811">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19811">
                                            <p:txEl>
                                              <p:pRg st="6" end="6"/>
                                            </p:txEl>
                                          </p:spTgt>
                                        </p:tgtEl>
                                        <p:attrNameLst>
                                          <p:attrName>style.visibility</p:attrName>
                                        </p:attrNameLst>
                                      </p:cBhvr>
                                      <p:to>
                                        <p:strVal val="visible"/>
                                      </p:to>
                                    </p:set>
                                    <p:animEffect transition="in" filter="fade">
                                      <p:cBhvr>
                                        <p:cTn id="28" dur="1000"/>
                                        <p:tgtEl>
                                          <p:spTgt spid="119811">
                                            <p:txEl>
                                              <p:pRg st="6" end="6"/>
                                            </p:txEl>
                                          </p:spTgt>
                                        </p:tgtEl>
                                      </p:cBhvr>
                                    </p:animEffect>
                                    <p:anim calcmode="lin" valueType="num">
                                      <p:cBhvr>
                                        <p:cTn id="29" dur="1000" fill="hold"/>
                                        <p:tgtEl>
                                          <p:spTgt spid="119811">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119811">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19811">
                                            <p:txEl>
                                              <p:pRg st="8" end="8"/>
                                            </p:txEl>
                                          </p:spTgt>
                                        </p:tgtEl>
                                        <p:attrNameLst>
                                          <p:attrName>style.visibility</p:attrName>
                                        </p:attrNameLst>
                                      </p:cBhvr>
                                      <p:to>
                                        <p:strVal val="visible"/>
                                      </p:to>
                                    </p:set>
                                    <p:animEffect transition="in" filter="fade">
                                      <p:cBhvr>
                                        <p:cTn id="35" dur="1000"/>
                                        <p:tgtEl>
                                          <p:spTgt spid="119811">
                                            <p:txEl>
                                              <p:pRg st="8" end="8"/>
                                            </p:txEl>
                                          </p:spTgt>
                                        </p:tgtEl>
                                      </p:cBhvr>
                                    </p:animEffect>
                                    <p:anim calcmode="lin" valueType="num">
                                      <p:cBhvr>
                                        <p:cTn id="36" dur="1000" fill="hold"/>
                                        <p:tgtEl>
                                          <p:spTgt spid="119811">
                                            <p:txEl>
                                              <p:pRg st="8" end="8"/>
                                            </p:txEl>
                                          </p:spTgt>
                                        </p:tgtEl>
                                        <p:attrNameLst>
                                          <p:attrName>ppt_x</p:attrName>
                                        </p:attrNameLst>
                                      </p:cBhvr>
                                      <p:tavLst>
                                        <p:tav tm="0">
                                          <p:val>
                                            <p:strVal val="#ppt_x"/>
                                          </p:val>
                                        </p:tav>
                                        <p:tav tm="100000">
                                          <p:val>
                                            <p:strVal val="#ppt_x"/>
                                          </p:val>
                                        </p:tav>
                                      </p:tavLst>
                                    </p:anim>
                                    <p:anim calcmode="lin" valueType="num">
                                      <p:cBhvr>
                                        <p:cTn id="37" dur="1000" fill="hold"/>
                                        <p:tgtEl>
                                          <p:spTgt spid="119811">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811"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2"/>
          </p:nvPr>
        </p:nvSpPr>
        <p:spPr/>
        <p:txBody>
          <a:bodyPr/>
          <a:lstStyle/>
          <a:p>
            <a:pPr>
              <a:defRPr/>
            </a:pPr>
            <a:fld id="{198A13D5-59D1-4A16-8FB2-80A8B5CB3569}" type="slidenum">
              <a:rPr lang="en-US"/>
              <a:pPr>
                <a:defRPr/>
              </a:pPr>
              <a:t>22</a:t>
            </a:fld>
            <a:endParaRPr lang="en-US"/>
          </a:p>
        </p:txBody>
      </p:sp>
      <p:sp>
        <p:nvSpPr>
          <p:cNvPr id="6" name="Slide Number Placeholder 5"/>
          <p:cNvSpPr txBox="1">
            <a:spLocks noGrp="1"/>
          </p:cNvSpPr>
          <p:nvPr/>
        </p:nvSpPr>
        <p:spPr bwMode="auto">
          <a:xfrm>
            <a:off x="6553200" y="6245225"/>
            <a:ext cx="2133600" cy="476250"/>
          </a:xfrm>
          <a:prstGeom prst="rect">
            <a:avLst/>
          </a:prstGeom>
          <a:noFill/>
          <a:ln>
            <a:miter lim="800000"/>
            <a:headEnd/>
            <a:tailEnd/>
          </a:ln>
        </p:spPr>
        <p:txBody>
          <a:bodyPr anchor="b"/>
          <a:lstStyle/>
          <a:p>
            <a:pPr algn="r" eaLnBrk="1" hangingPunct="1">
              <a:defRPr/>
            </a:pPr>
            <a:fld id="{6E968695-DA4E-4252-AD14-BA162A9B8507}" type="slidenum">
              <a:rPr lang="en-US" sz="1400">
                <a:effectLst>
                  <a:outerShdw blurRad="38100" dist="38100" dir="2700000" algn="tl">
                    <a:srgbClr val="000000"/>
                  </a:outerShdw>
                </a:effectLst>
                <a:ea typeface="ＭＳ Ｐゴシック" pitchFamily="-106" charset="-128"/>
              </a:rPr>
              <a:pPr algn="r" eaLnBrk="1" hangingPunct="1">
                <a:defRPr/>
              </a:pPr>
              <a:t>22</a:t>
            </a:fld>
            <a:endParaRPr lang="en-US" sz="1400">
              <a:effectLst>
                <a:outerShdw blurRad="38100" dist="38100" dir="2700000" algn="tl">
                  <a:srgbClr val="000000"/>
                </a:outerShdw>
              </a:effectLst>
              <a:ea typeface="ＭＳ Ｐゴシック" pitchFamily="-106" charset="-128"/>
            </a:endParaRPr>
          </a:p>
        </p:txBody>
      </p:sp>
      <p:sp>
        <p:nvSpPr>
          <p:cNvPr id="452610" name="Rectangle 2"/>
          <p:cNvSpPr>
            <a:spLocks noGrp="1" noChangeArrowheads="1"/>
          </p:cNvSpPr>
          <p:nvPr>
            <p:ph type="title" idx="4294967295"/>
          </p:nvPr>
        </p:nvSpPr>
        <p:spPr>
          <a:xfrm>
            <a:off x="304800" y="152400"/>
            <a:ext cx="8229600" cy="1295400"/>
          </a:xfrm>
        </p:spPr>
        <p:txBody>
          <a:bodyPr>
            <a:normAutofit fontScale="90000"/>
          </a:bodyPr>
          <a:lstStyle/>
          <a:p>
            <a:pPr algn="ctr" eaLnBrk="1" hangingPunct="1">
              <a:defRPr/>
            </a:pPr>
            <a:r>
              <a:rPr lang="en-US" sz="4000" dirty="0">
                <a:solidFill>
                  <a:schemeClr val="bg1"/>
                </a:solidFill>
              </a:rPr>
              <a:t> </a:t>
            </a:r>
            <a:br>
              <a:rPr lang="en-US" sz="4000" dirty="0">
                <a:solidFill>
                  <a:schemeClr val="bg1"/>
                </a:solidFill>
              </a:rPr>
            </a:br>
            <a:br>
              <a:rPr lang="en-US" sz="4000" dirty="0">
                <a:solidFill>
                  <a:schemeClr val="bg1"/>
                </a:solidFill>
              </a:rPr>
            </a:br>
            <a:br>
              <a:rPr lang="en-US" sz="4000" dirty="0">
                <a:solidFill>
                  <a:schemeClr val="bg1"/>
                </a:solidFill>
              </a:rPr>
            </a:br>
            <a:br>
              <a:rPr lang="en-US" sz="4000" dirty="0">
                <a:solidFill>
                  <a:schemeClr val="bg1"/>
                </a:solidFill>
              </a:rPr>
            </a:br>
            <a:br>
              <a:rPr lang="en-US" sz="4000" dirty="0">
                <a:solidFill>
                  <a:schemeClr val="bg1"/>
                </a:solidFill>
              </a:rPr>
            </a:br>
            <a:br>
              <a:rPr lang="en-US" sz="3600" b="1" dirty="0">
                <a:solidFill>
                  <a:srgbClr val="FFFF00"/>
                </a:solidFill>
              </a:rPr>
            </a:br>
            <a:r>
              <a:rPr lang="en-US" sz="6700" dirty="0">
                <a:solidFill>
                  <a:schemeClr val="tx1"/>
                </a:solidFill>
              </a:rPr>
              <a:t>LABELING</a:t>
            </a:r>
            <a:br>
              <a:rPr lang="en-US" sz="6700" b="1" dirty="0">
                <a:solidFill>
                  <a:schemeClr val="tx1"/>
                </a:solidFill>
              </a:rPr>
            </a:br>
            <a:r>
              <a:rPr lang="en-US" sz="4000" dirty="0">
                <a:solidFill>
                  <a:schemeClr val="tx1"/>
                </a:solidFill>
              </a:rPr>
              <a:t>(Applicable to Either Exception)</a:t>
            </a:r>
            <a:endParaRPr lang="en-US" sz="4000" dirty="0">
              <a:solidFill>
                <a:srgbClr val="FFFF00"/>
              </a:solidFill>
            </a:endParaRPr>
          </a:p>
        </p:txBody>
      </p:sp>
      <p:sp>
        <p:nvSpPr>
          <p:cNvPr id="11268" name="Rectangle 3"/>
          <p:cNvSpPr>
            <a:spLocks noGrp="1" noChangeArrowheads="1"/>
          </p:cNvSpPr>
          <p:nvPr>
            <p:ph type="body" idx="4294967295"/>
          </p:nvPr>
        </p:nvSpPr>
        <p:spPr>
          <a:xfrm>
            <a:off x="381000" y="1905000"/>
            <a:ext cx="8229600" cy="3429000"/>
          </a:xfrm>
        </p:spPr>
        <p:txBody>
          <a:bodyPr>
            <a:normAutofit lnSpcReduction="10000"/>
          </a:bodyPr>
          <a:lstStyle/>
          <a:p>
            <a:pPr>
              <a:buNone/>
              <a:defRPr/>
            </a:pPr>
            <a:r>
              <a:rPr lang="en-US" dirty="0">
                <a:solidFill>
                  <a:schemeClr val="bg1"/>
                </a:solidFill>
              </a:rPr>
              <a:t>   </a:t>
            </a:r>
            <a:r>
              <a:rPr lang="en-US" sz="2800" dirty="0">
                <a:latin typeface="+mj-lt"/>
              </a:rPr>
              <a:t>All poultry or poultry products produced under either exemption must be labeled with the following:</a:t>
            </a:r>
          </a:p>
          <a:p>
            <a:pPr>
              <a:buNone/>
              <a:defRPr/>
            </a:pPr>
            <a:r>
              <a:rPr lang="en-US" sz="2800" dirty="0">
                <a:latin typeface="+mj-lt"/>
              </a:rPr>
              <a:t> *Keep Label BASIC!  (No special claims!)  </a:t>
            </a:r>
          </a:p>
          <a:p>
            <a:pPr>
              <a:defRPr/>
            </a:pPr>
            <a:r>
              <a:rPr lang="en-US" sz="2800" dirty="0">
                <a:latin typeface="+mj-lt"/>
              </a:rPr>
              <a:t>Processor’s Name </a:t>
            </a:r>
          </a:p>
          <a:p>
            <a:pPr>
              <a:defRPr/>
            </a:pPr>
            <a:r>
              <a:rPr lang="en-US" sz="2800" dirty="0">
                <a:latin typeface="+mj-lt"/>
              </a:rPr>
              <a:t>Processor’s Address,  </a:t>
            </a:r>
          </a:p>
          <a:p>
            <a:pPr>
              <a:defRPr/>
            </a:pPr>
            <a:r>
              <a:rPr lang="en-US" sz="2800" dirty="0">
                <a:latin typeface="+mj-lt"/>
              </a:rPr>
              <a:t>Exempt – P.L. 90-492 Statement</a:t>
            </a:r>
          </a:p>
          <a:p>
            <a:pPr>
              <a:defRPr/>
            </a:pPr>
            <a:r>
              <a:rPr lang="en-US" sz="2800" dirty="0">
                <a:latin typeface="+mj-lt"/>
              </a:rPr>
              <a:t>Safe Handling Instructions</a:t>
            </a: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cid:image001.jpg@01C95EA7.ADFA9640"/>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1585913" y="0"/>
            <a:ext cx="58197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523190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fontScale="90000"/>
          </a:bodyPr>
          <a:lstStyle/>
          <a:p>
            <a:pPr algn="ctr"/>
            <a:r>
              <a:rPr lang="en-US" sz="5300" dirty="0">
                <a:solidFill>
                  <a:schemeClr val="tx1"/>
                </a:solidFill>
              </a:rPr>
              <a:t>Poultry Exemptions </a:t>
            </a:r>
            <a:br>
              <a:rPr lang="en-US" sz="5300" dirty="0">
                <a:solidFill>
                  <a:schemeClr val="tx1"/>
                </a:solidFill>
              </a:rPr>
            </a:br>
            <a:r>
              <a:rPr lang="en-US" sz="4000" dirty="0">
                <a:solidFill>
                  <a:schemeClr val="tx1"/>
                </a:solidFill>
              </a:rPr>
              <a:t>(Example Enforcement Criteria)</a:t>
            </a:r>
          </a:p>
        </p:txBody>
      </p:sp>
      <p:sp>
        <p:nvSpPr>
          <p:cNvPr id="3" name="Content Placeholder 2"/>
          <p:cNvSpPr>
            <a:spLocks noGrp="1"/>
          </p:cNvSpPr>
          <p:nvPr>
            <p:ph idx="1"/>
          </p:nvPr>
        </p:nvSpPr>
        <p:spPr>
          <a:xfrm>
            <a:off x="457200" y="1600200"/>
            <a:ext cx="8229600" cy="4389120"/>
          </a:xfrm>
        </p:spPr>
        <p:txBody>
          <a:bodyPr/>
          <a:lstStyle/>
          <a:p>
            <a:r>
              <a:rPr lang="en-US" sz="3200" dirty="0">
                <a:latin typeface="+mj-lt"/>
              </a:rPr>
              <a:t>End product</a:t>
            </a:r>
          </a:p>
          <a:p>
            <a:pPr lvl="1"/>
            <a:r>
              <a:rPr lang="en-US" sz="3200" dirty="0">
                <a:latin typeface="+mj-lt"/>
              </a:rPr>
              <a:t>Must be clean and fit for human consumption – free from adulteration</a:t>
            </a:r>
          </a:p>
          <a:p>
            <a:pPr lvl="1"/>
            <a:r>
              <a:rPr lang="en-US" sz="3200" dirty="0">
                <a:latin typeface="+mj-lt"/>
              </a:rPr>
              <a:t>Must be properly labeled</a:t>
            </a:r>
          </a:p>
          <a:p>
            <a:r>
              <a:rPr lang="en-US" sz="3200" dirty="0">
                <a:latin typeface="+mj-lt"/>
              </a:rPr>
              <a:t>Record Keeping – Must be accurate, legible and contain sufficient detail necessary for effective enforcement of the law.</a:t>
            </a:r>
          </a:p>
          <a:p>
            <a:r>
              <a:rPr lang="en-US" sz="3200" dirty="0">
                <a:latin typeface="+mj-lt"/>
              </a:rPr>
              <a:t>Current water potability certificate.  </a:t>
            </a:r>
            <a:endParaRPr lang="en-US" dirty="0">
              <a:latin typeface="+mj-lt"/>
            </a:endParaRPr>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pPr algn="ctr"/>
            <a:r>
              <a:rPr lang="en-US" dirty="0"/>
              <a:t>So, what if I don’t comply?</a:t>
            </a:r>
          </a:p>
        </p:txBody>
      </p:sp>
      <p:sp>
        <p:nvSpPr>
          <p:cNvPr id="3" name="Content Placeholder 2"/>
          <p:cNvSpPr>
            <a:spLocks noGrp="1"/>
          </p:cNvSpPr>
          <p:nvPr>
            <p:ph idx="1"/>
          </p:nvPr>
        </p:nvSpPr>
        <p:spPr>
          <a:xfrm>
            <a:off x="457200" y="2057400"/>
            <a:ext cx="8229600" cy="3703320"/>
          </a:xfrm>
        </p:spPr>
        <p:txBody>
          <a:bodyPr/>
          <a:lstStyle/>
          <a:p>
            <a:r>
              <a:rPr lang="en-US" dirty="0">
                <a:latin typeface="+mj-lt"/>
              </a:rPr>
              <a:t>“A person violating a section of Title 47 {…} is guilty of a misdemeanor and, upon conviction, must be </a:t>
            </a:r>
            <a:r>
              <a:rPr lang="en-US" dirty="0">
                <a:solidFill>
                  <a:srgbClr val="FF0000"/>
                </a:solidFill>
                <a:latin typeface="+mj-lt"/>
              </a:rPr>
              <a:t>fined </a:t>
            </a:r>
            <a:r>
              <a:rPr lang="en-US" dirty="0">
                <a:latin typeface="+mj-lt"/>
              </a:rPr>
              <a:t>not more than the amount authorized as the jurisdictional maximum for a summary court ($1000) or </a:t>
            </a:r>
            <a:r>
              <a:rPr lang="en-US" dirty="0">
                <a:solidFill>
                  <a:srgbClr val="FF0000"/>
                </a:solidFill>
                <a:latin typeface="+mj-lt"/>
              </a:rPr>
              <a:t>imprisoned</a:t>
            </a:r>
            <a:r>
              <a:rPr lang="en-US" dirty="0">
                <a:latin typeface="+mj-lt"/>
              </a:rPr>
              <a:t> not more than that period of time authorized as the jurisdictional maximum for a summary court , or both, for a first offense and </a:t>
            </a:r>
            <a:r>
              <a:rPr lang="en-US" b="1" dirty="0">
                <a:latin typeface="+mj-lt"/>
              </a:rPr>
              <a:t>in the discretion of the court for a second offense.”</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304800"/>
            <a:ext cx="8229600" cy="1143000"/>
          </a:xfrm>
        </p:spPr>
        <p:txBody>
          <a:bodyPr>
            <a:normAutofit fontScale="90000"/>
          </a:bodyPr>
          <a:lstStyle/>
          <a:p>
            <a:pPr algn="ctr" eaLnBrk="1" hangingPunct="1"/>
            <a:r>
              <a:rPr lang="en-US" sz="4000" dirty="0"/>
              <a:t>South Carolina Meat &amp; Poultry Inspection Department (SCMPID)</a:t>
            </a:r>
          </a:p>
        </p:txBody>
      </p:sp>
      <p:sp>
        <p:nvSpPr>
          <p:cNvPr id="7171" name="Rectangle 3"/>
          <p:cNvSpPr>
            <a:spLocks noGrp="1" noChangeArrowheads="1"/>
          </p:cNvSpPr>
          <p:nvPr>
            <p:ph idx="1"/>
          </p:nvPr>
        </p:nvSpPr>
        <p:spPr>
          <a:xfrm>
            <a:off x="228600" y="1676400"/>
            <a:ext cx="8610600" cy="4724400"/>
          </a:xfrm>
        </p:spPr>
        <p:txBody>
          <a:bodyPr>
            <a:normAutofit/>
          </a:bodyPr>
          <a:lstStyle/>
          <a:p>
            <a:pPr eaLnBrk="1" hangingPunct="1"/>
            <a:r>
              <a:rPr lang="en-US" dirty="0">
                <a:latin typeface="+mj-lt"/>
              </a:rPr>
              <a:t>Established as a part of Clemson University - Public Service Activities (PSA)</a:t>
            </a:r>
          </a:p>
          <a:p>
            <a:pPr lvl="1"/>
            <a:r>
              <a:rPr lang="en-US" dirty="0">
                <a:latin typeface="+mj-lt"/>
              </a:rPr>
              <a:t>Unique among state inspection programs – most under Department of Agriculture or Health</a:t>
            </a:r>
          </a:p>
          <a:p>
            <a:pPr lvl="1"/>
            <a:r>
              <a:rPr lang="en-US" dirty="0">
                <a:latin typeface="+mj-lt"/>
              </a:rPr>
              <a:t>“</a:t>
            </a:r>
            <a:r>
              <a:rPr lang="en-US" sz="2000" dirty="0"/>
              <a:t>Regulation </a:t>
            </a:r>
            <a:r>
              <a:rPr lang="en-US" dirty="0">
                <a:latin typeface="+mj-lt"/>
              </a:rPr>
              <a:t>through </a:t>
            </a:r>
            <a:r>
              <a:rPr lang="en-US" sz="2000" dirty="0"/>
              <a:t>Education</a:t>
            </a:r>
            <a:r>
              <a:rPr lang="en-US" dirty="0">
                <a:latin typeface="+mj-lt"/>
              </a:rPr>
              <a:t>”</a:t>
            </a:r>
          </a:p>
          <a:p>
            <a:pPr eaLnBrk="1" hangingPunct="1"/>
            <a:r>
              <a:rPr lang="en-US" dirty="0">
                <a:latin typeface="+mj-lt"/>
              </a:rPr>
              <a:t>Headquartered in Columbia within the Livestock Poultry Health Division, </a:t>
            </a:r>
            <a:r>
              <a:rPr lang="en-US" b="1" dirty="0">
                <a:latin typeface="+mj-lt"/>
              </a:rPr>
              <a:t>803.788.8747</a:t>
            </a:r>
          </a:p>
          <a:p>
            <a:r>
              <a:rPr lang="en-US" b="1" dirty="0">
                <a:latin typeface="+mj-lt"/>
              </a:rPr>
              <a:t>Director:</a:t>
            </a:r>
            <a:r>
              <a:rPr lang="en-US" dirty="0">
                <a:latin typeface="+mj-lt"/>
              </a:rPr>
              <a:t> Dr. </a:t>
            </a:r>
            <a:r>
              <a:rPr lang="en-US">
                <a:latin typeface="+mj-lt"/>
              </a:rPr>
              <a:t>James Hollis, hollis@</a:t>
            </a:r>
            <a:r>
              <a:rPr lang="en-US" dirty="0">
                <a:latin typeface="+mj-lt"/>
              </a:rPr>
              <a:t>clemson.edu</a:t>
            </a:r>
          </a:p>
          <a:p>
            <a:pPr eaLnBrk="1" hangingPunct="1"/>
            <a:r>
              <a:rPr lang="en-US" b="1" dirty="0">
                <a:latin typeface="+mj-lt"/>
              </a:rPr>
              <a:t>Compliance Officer: </a:t>
            </a:r>
            <a:r>
              <a:rPr lang="en-US" dirty="0">
                <a:latin typeface="+mj-lt"/>
              </a:rPr>
              <a:t>Chris Helm chelm@clemson.edu </a:t>
            </a:r>
          </a:p>
          <a:p>
            <a:pPr eaLnBrk="1" hangingPunct="1"/>
            <a:r>
              <a:rPr lang="en-US" b="1" dirty="0">
                <a:latin typeface="+mj-lt"/>
              </a:rPr>
              <a:t>Safety Officer:</a:t>
            </a:r>
            <a:r>
              <a:rPr lang="en-US" dirty="0">
                <a:latin typeface="+mj-lt"/>
              </a:rPr>
              <a:t> Chad Martin, cmarti7@Clemson.edu</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lue hills.jpg"/>
          <p:cNvPicPr>
            <a:picLocks noChangeAspect="1"/>
          </p:cNvPicPr>
          <p:nvPr/>
        </p:nvPicPr>
        <p:blipFill>
          <a:blip r:embed="rId2" cstate="print"/>
          <a:stretch>
            <a:fillRect/>
          </a:stretch>
        </p:blipFill>
        <p:spPr>
          <a:xfrm>
            <a:off x="0" y="0"/>
            <a:ext cx="9144000" cy="6858000"/>
          </a:xfrm>
          <a:prstGeom prst="rect">
            <a:avLst/>
          </a:prstGeom>
        </p:spPr>
      </p:pic>
      <p:sp>
        <p:nvSpPr>
          <p:cNvPr id="2" name="Rectangle 1"/>
          <p:cNvSpPr/>
          <p:nvPr/>
        </p:nvSpPr>
        <p:spPr>
          <a:xfrm>
            <a:off x="685800" y="1143000"/>
            <a:ext cx="8153400" cy="1446550"/>
          </a:xfrm>
          <a:prstGeom prst="rect">
            <a:avLst/>
          </a:prstGeom>
          <a:noFill/>
        </p:spPr>
        <p:txBody>
          <a:bodyPr wrap="square" lIns="91440" tIns="45720" rIns="91440" bIns="45720">
            <a:spAutoFit/>
          </a:bodyPr>
          <a:lstStyle/>
          <a:p>
            <a:pPr algn="ctr"/>
            <a:r>
              <a:rPr lang="en-US" sz="8800" b="1" cap="all" spc="0" dirty="0">
                <a:ln w="9000" cmpd="sng">
                  <a:solidFill>
                    <a:schemeClr val="accent4">
                      <a:shade val="50000"/>
                      <a:satMod val="120000"/>
                    </a:schemeClr>
                  </a:solidFill>
                  <a:prstDash val="solid"/>
                </a:ln>
                <a:solidFill>
                  <a:srgbClr val="FFFF00"/>
                </a:solidFill>
                <a:effectLst>
                  <a:reflection blurRad="12700" stA="28000" endPos="45000" dist="1000" dir="5400000" sy="-100000" algn="bl" rotWithShape="0"/>
                </a:effectLst>
              </a:rPr>
              <a:t>QUESTIONS?</a:t>
            </a:r>
          </a:p>
        </p:txBody>
      </p:sp>
      <p:sp>
        <p:nvSpPr>
          <p:cNvPr id="5" name="TextBox 4">
            <a:extLst>
              <a:ext uri="{FF2B5EF4-FFF2-40B4-BE49-F238E27FC236}">
                <a16:creationId xmlns:a16="http://schemas.microsoft.com/office/drawing/2014/main" id="{44B9EEFD-1A1A-4EB6-834E-DB5EECF63E59}"/>
              </a:ext>
            </a:extLst>
          </p:cNvPr>
          <p:cNvSpPr txBox="1"/>
          <p:nvPr/>
        </p:nvSpPr>
        <p:spPr>
          <a:xfrm>
            <a:off x="1066800" y="5867400"/>
            <a:ext cx="7086599" cy="715645"/>
          </a:xfrm>
          <a:prstGeom prst="rect">
            <a:avLst/>
          </a:prstGeom>
          <a:noFill/>
        </p:spPr>
        <p:txBody>
          <a:bodyPr wrap="square">
            <a:spAutoFit/>
          </a:bodyPr>
          <a:lstStyle/>
          <a:p>
            <a:pPr marL="0" marR="0">
              <a:lnSpc>
                <a:spcPct val="115000"/>
              </a:lnSpc>
              <a:spcBef>
                <a:spcPts val="0"/>
              </a:spcBef>
              <a:spcAft>
                <a:spcPts val="0"/>
              </a:spcAft>
            </a:pPr>
            <a:r>
              <a:rPr lang="en-US" sz="1200" dirty="0">
                <a:solidFill>
                  <a:srgbClr val="FFC000"/>
                </a:solidFill>
                <a:effectLst/>
                <a:latin typeface="Arial Narrow" panose="020B0606020202030204" pitchFamily="34" charset="0"/>
                <a:ea typeface="Times New Roman" panose="02020603050405020304" pitchFamily="18" charset="0"/>
                <a:cs typeface="Arial" panose="020B0604020202020204" pitchFamily="34" charset="0"/>
              </a:rPr>
              <a:t>Clemson® University Livestock Poultry Health offers its programs to people of all ages, regardless of race, color, gender, religion, national origin, disability, political beliefs, sexual orientation, gender identity, marital or family status and is an equal opportunity employer.</a:t>
            </a:r>
            <a:endParaRPr lang="en-US" sz="12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85800" y="457200"/>
            <a:ext cx="7772400" cy="1295400"/>
          </a:xfrm>
        </p:spPr>
        <p:txBody>
          <a:bodyPr>
            <a:normAutofit fontScale="90000"/>
          </a:bodyPr>
          <a:lstStyle/>
          <a:p>
            <a:pPr algn="ctr" eaLnBrk="1" hangingPunct="1"/>
            <a:r>
              <a:rPr lang="en-US" dirty="0"/>
              <a:t>Federal Meat &amp; Poultry Inspection Laws</a:t>
            </a:r>
          </a:p>
        </p:txBody>
      </p:sp>
      <p:sp>
        <p:nvSpPr>
          <p:cNvPr id="4099" name="Rectangle 3"/>
          <p:cNvSpPr>
            <a:spLocks noGrp="1" noChangeArrowheads="1"/>
          </p:cNvSpPr>
          <p:nvPr>
            <p:ph idx="1"/>
          </p:nvPr>
        </p:nvSpPr>
        <p:spPr>
          <a:xfrm>
            <a:off x="685800" y="2209800"/>
            <a:ext cx="7772400" cy="4114800"/>
          </a:xfrm>
        </p:spPr>
        <p:txBody>
          <a:bodyPr>
            <a:normAutofit/>
          </a:bodyPr>
          <a:lstStyle/>
          <a:p>
            <a:pPr eaLnBrk="1" hangingPunct="1"/>
            <a:r>
              <a:rPr lang="en-US" dirty="0">
                <a:latin typeface="+mj-lt"/>
              </a:rPr>
              <a:t>Federal Laws:</a:t>
            </a:r>
          </a:p>
          <a:p>
            <a:pPr lvl="1" eaLnBrk="1" hangingPunct="1"/>
            <a:r>
              <a:rPr lang="en-US" sz="2600" dirty="0">
                <a:latin typeface="+mj-lt"/>
              </a:rPr>
              <a:t>Federal Meat Inspection Act, as amended (originally enacted in 1906)</a:t>
            </a:r>
          </a:p>
          <a:p>
            <a:pPr lvl="1" eaLnBrk="1" hangingPunct="1"/>
            <a:r>
              <a:rPr lang="en-US" sz="2600" dirty="0">
                <a:latin typeface="+mj-lt"/>
              </a:rPr>
              <a:t>The Poultry Products Inspection Act, as amended</a:t>
            </a:r>
          </a:p>
          <a:p>
            <a:pPr lvl="1" eaLnBrk="1" hangingPunct="1"/>
            <a:r>
              <a:rPr lang="en-US" sz="2600" dirty="0">
                <a:latin typeface="+mj-lt"/>
              </a:rPr>
              <a:t>Humane Methods of Slaughter Act, 1978</a:t>
            </a:r>
          </a:p>
          <a:p>
            <a:pPr eaLnBrk="1" hangingPunct="1"/>
            <a:r>
              <a:rPr lang="en-US" dirty="0">
                <a:latin typeface="+mj-lt"/>
              </a:rPr>
              <a:t>Collectively require that all livestock and poultry slaughtered in the U.S. be slaughtered IAW these Acts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762000" y="228600"/>
            <a:ext cx="7772400" cy="1143000"/>
          </a:xfrm>
        </p:spPr>
        <p:txBody>
          <a:bodyPr>
            <a:normAutofit fontScale="90000"/>
          </a:bodyPr>
          <a:lstStyle/>
          <a:p>
            <a:pPr algn="ctr" eaLnBrk="1" hangingPunct="1"/>
            <a:r>
              <a:rPr lang="en-US" dirty="0"/>
              <a:t>Meat &amp; Poultry Inspection Laws</a:t>
            </a:r>
            <a:br>
              <a:rPr lang="en-US" dirty="0"/>
            </a:br>
            <a:r>
              <a:rPr lang="en-US" dirty="0"/>
              <a:t>Federal/State Interface</a:t>
            </a:r>
          </a:p>
        </p:txBody>
      </p:sp>
      <p:sp>
        <p:nvSpPr>
          <p:cNvPr id="5123" name="Rectangle 3"/>
          <p:cNvSpPr>
            <a:spLocks noGrp="1" noChangeArrowheads="1"/>
          </p:cNvSpPr>
          <p:nvPr>
            <p:ph idx="1"/>
          </p:nvPr>
        </p:nvSpPr>
        <p:spPr>
          <a:xfrm>
            <a:off x="685800" y="1524000"/>
            <a:ext cx="7772400" cy="4876800"/>
          </a:xfrm>
        </p:spPr>
        <p:txBody>
          <a:bodyPr>
            <a:normAutofit fontScale="92500" lnSpcReduction="10000"/>
          </a:bodyPr>
          <a:lstStyle/>
          <a:p>
            <a:pPr eaLnBrk="1" hangingPunct="1">
              <a:lnSpc>
                <a:spcPct val="90000"/>
              </a:lnSpc>
            </a:pPr>
            <a:r>
              <a:rPr lang="en-US" sz="2800" dirty="0">
                <a:latin typeface="+mj-lt"/>
              </a:rPr>
              <a:t>Federal Laws in 1960s Authorized Establishment of State Inspection Programs </a:t>
            </a:r>
          </a:p>
          <a:p>
            <a:pPr lvl="1" eaLnBrk="1" hangingPunct="1">
              <a:lnSpc>
                <a:spcPct val="90000"/>
              </a:lnSpc>
            </a:pPr>
            <a:r>
              <a:rPr lang="en-US" sz="2800" dirty="0">
                <a:latin typeface="+mj-lt"/>
              </a:rPr>
              <a:t>Must be “Equal To” federal program</a:t>
            </a:r>
          </a:p>
          <a:p>
            <a:pPr lvl="1" eaLnBrk="1" hangingPunct="1">
              <a:lnSpc>
                <a:spcPct val="90000"/>
              </a:lnSpc>
            </a:pPr>
            <a:r>
              <a:rPr lang="en-US" sz="2800" dirty="0">
                <a:latin typeface="+mj-lt"/>
              </a:rPr>
              <a:t>But, products are prohibited from </a:t>
            </a:r>
            <a:r>
              <a:rPr lang="en-US" sz="2800" b="1" u="sng" dirty="0">
                <a:latin typeface="+mj-lt"/>
              </a:rPr>
              <a:t>inter</a:t>
            </a:r>
            <a:r>
              <a:rPr lang="en-US" sz="2800" dirty="0">
                <a:latin typeface="+mj-lt"/>
              </a:rPr>
              <a:t>state shipment</a:t>
            </a:r>
          </a:p>
          <a:p>
            <a:pPr eaLnBrk="1" hangingPunct="1">
              <a:lnSpc>
                <a:spcPct val="90000"/>
              </a:lnSpc>
            </a:pPr>
            <a:r>
              <a:rPr lang="en-US" sz="2800" dirty="0">
                <a:latin typeface="+mj-lt"/>
              </a:rPr>
              <a:t>If there is no State inspection program, all official establishments are inspected by USDA/FSIS</a:t>
            </a:r>
          </a:p>
          <a:p>
            <a:pPr eaLnBrk="1" hangingPunct="1">
              <a:lnSpc>
                <a:spcPct val="90000"/>
              </a:lnSpc>
            </a:pPr>
            <a:r>
              <a:rPr lang="en-US" sz="2800" dirty="0">
                <a:latin typeface="+mj-lt"/>
              </a:rPr>
              <a:t>South Carolina is one of 27 states with a state inspection program</a:t>
            </a:r>
          </a:p>
          <a:p>
            <a:pPr eaLnBrk="1" hangingPunct="1">
              <a:lnSpc>
                <a:spcPct val="90000"/>
              </a:lnSpc>
            </a:pPr>
            <a:r>
              <a:rPr lang="en-US" sz="2800" dirty="0">
                <a:latin typeface="+mj-lt"/>
              </a:rPr>
              <a:t>South Carolina State Laws (In Title 47):</a:t>
            </a:r>
          </a:p>
          <a:p>
            <a:pPr lvl="1" eaLnBrk="1" hangingPunct="1">
              <a:lnSpc>
                <a:spcPct val="90000"/>
              </a:lnSpc>
            </a:pPr>
            <a:r>
              <a:rPr lang="en-US" sz="2800" dirty="0">
                <a:latin typeface="+mj-lt"/>
              </a:rPr>
              <a:t>Meat and Meat Food Regulations Inspection Law, 1967</a:t>
            </a:r>
          </a:p>
          <a:p>
            <a:pPr lvl="1" eaLnBrk="1" hangingPunct="1">
              <a:lnSpc>
                <a:spcPct val="90000"/>
              </a:lnSpc>
            </a:pPr>
            <a:r>
              <a:rPr lang="en-US" sz="2800" dirty="0">
                <a:latin typeface="+mj-lt"/>
              </a:rPr>
              <a:t>Poultry Products Inspection Law, 1969</a:t>
            </a:r>
          </a:p>
          <a:p>
            <a:pPr lvl="1" eaLnBrk="1" hangingPunct="1">
              <a:lnSpc>
                <a:spcPct val="90000"/>
              </a:lnSpc>
            </a:pPr>
            <a:endParaRPr lang="en-US" dirty="0"/>
          </a:p>
          <a:p>
            <a:pPr eaLnBrk="1" hangingPunct="1">
              <a:lnSpc>
                <a:spcPct val="90000"/>
              </a:lnSpc>
            </a:pPr>
            <a:endParaRPr lang="en-US" dirty="0"/>
          </a:p>
          <a:p>
            <a:pPr eaLnBrk="1" hangingPunct="1">
              <a:lnSpc>
                <a:spcPct val="90000"/>
              </a:lnSpc>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85800" y="228600"/>
            <a:ext cx="7772400" cy="1143000"/>
          </a:xfrm>
        </p:spPr>
        <p:txBody>
          <a:bodyPr>
            <a:normAutofit fontScale="90000"/>
          </a:bodyPr>
          <a:lstStyle/>
          <a:p>
            <a:pPr algn="ctr" eaLnBrk="1" hangingPunct="1"/>
            <a:r>
              <a:rPr lang="en-US" dirty="0"/>
              <a:t>Meat &amp; Poultry Inspection Regulations</a:t>
            </a:r>
          </a:p>
        </p:txBody>
      </p:sp>
      <p:sp>
        <p:nvSpPr>
          <p:cNvPr id="6147" name="Rectangle 3"/>
          <p:cNvSpPr>
            <a:spLocks noGrp="1" noChangeArrowheads="1"/>
          </p:cNvSpPr>
          <p:nvPr>
            <p:ph idx="1"/>
          </p:nvPr>
        </p:nvSpPr>
        <p:spPr/>
        <p:txBody>
          <a:bodyPr/>
          <a:lstStyle/>
          <a:p>
            <a:pPr eaLnBrk="1" hangingPunct="1">
              <a:lnSpc>
                <a:spcPct val="90000"/>
              </a:lnSpc>
            </a:pPr>
            <a:r>
              <a:rPr lang="en-US" dirty="0">
                <a:latin typeface="+mj-lt"/>
              </a:rPr>
              <a:t>Federal Regulations: </a:t>
            </a:r>
          </a:p>
          <a:p>
            <a:pPr lvl="1" eaLnBrk="1" hangingPunct="1">
              <a:lnSpc>
                <a:spcPct val="90000"/>
              </a:lnSpc>
            </a:pPr>
            <a:r>
              <a:rPr lang="en-US" sz="2600" dirty="0">
                <a:latin typeface="+mj-lt"/>
              </a:rPr>
              <a:t>Title 9, Code of Federal Regulations, </a:t>
            </a:r>
          </a:p>
          <a:p>
            <a:pPr lvl="1" eaLnBrk="1" hangingPunct="1">
              <a:lnSpc>
                <a:spcPct val="90000"/>
              </a:lnSpc>
              <a:buFontTx/>
              <a:buNone/>
            </a:pPr>
            <a:r>
              <a:rPr lang="en-US" sz="2600" dirty="0">
                <a:latin typeface="+mj-lt"/>
              </a:rPr>
              <a:t>	Parts 300-500</a:t>
            </a:r>
          </a:p>
          <a:p>
            <a:pPr lvl="1" eaLnBrk="1" hangingPunct="1">
              <a:lnSpc>
                <a:spcPct val="90000"/>
              </a:lnSpc>
              <a:buFontTx/>
              <a:buNone/>
            </a:pPr>
            <a:endParaRPr lang="en-US" sz="2600" dirty="0">
              <a:latin typeface="+mj-lt"/>
            </a:endParaRPr>
          </a:p>
          <a:p>
            <a:pPr eaLnBrk="1" hangingPunct="1">
              <a:lnSpc>
                <a:spcPct val="90000"/>
              </a:lnSpc>
            </a:pPr>
            <a:r>
              <a:rPr lang="en-US" dirty="0">
                <a:latin typeface="+mj-lt"/>
              </a:rPr>
              <a:t>State Regulations: </a:t>
            </a:r>
          </a:p>
          <a:p>
            <a:pPr lvl="1" eaLnBrk="1" hangingPunct="1">
              <a:lnSpc>
                <a:spcPct val="90000"/>
              </a:lnSpc>
            </a:pPr>
            <a:r>
              <a:rPr lang="en-US" sz="2600" dirty="0">
                <a:latin typeface="+mj-lt"/>
              </a:rPr>
              <a:t>27-1022, State Poultry Inspection Regulation</a:t>
            </a:r>
          </a:p>
          <a:p>
            <a:pPr lvl="1" eaLnBrk="1" hangingPunct="1">
              <a:lnSpc>
                <a:spcPct val="90000"/>
              </a:lnSpc>
            </a:pPr>
            <a:r>
              <a:rPr lang="en-US" sz="2600" dirty="0">
                <a:latin typeface="+mj-lt"/>
              </a:rPr>
              <a:t>27-1023, State Meat Inspection Regulation</a:t>
            </a:r>
          </a:p>
          <a:p>
            <a:pPr lvl="1" eaLnBrk="1" hangingPunct="1">
              <a:lnSpc>
                <a:spcPct val="90000"/>
              </a:lnSpc>
            </a:pPr>
            <a:r>
              <a:rPr lang="en-US" sz="2600" dirty="0">
                <a:latin typeface="+mj-lt"/>
              </a:rPr>
              <a:t>Include State specific provisions and adopt applicable Federal Regulations by reference</a:t>
            </a:r>
          </a:p>
          <a:p>
            <a:pPr eaLnBrk="1" hangingPunct="1">
              <a:lnSpc>
                <a:spcPct val="90000"/>
              </a:lnSpc>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229600" cy="1371600"/>
          </a:xfrm>
        </p:spPr>
        <p:txBody>
          <a:bodyPr>
            <a:normAutofit fontScale="90000"/>
          </a:bodyPr>
          <a:lstStyle/>
          <a:p>
            <a:pPr algn="ctr"/>
            <a:r>
              <a:rPr lang="en-US" dirty="0"/>
              <a:t>What does the law say regarding </a:t>
            </a:r>
            <a:r>
              <a:rPr lang="en-US" b="1" dirty="0"/>
              <a:t>meat</a:t>
            </a:r>
            <a:r>
              <a:rPr lang="en-US" dirty="0"/>
              <a:t> products?</a:t>
            </a:r>
          </a:p>
        </p:txBody>
      </p:sp>
      <p:sp>
        <p:nvSpPr>
          <p:cNvPr id="3" name="Content Placeholder 2"/>
          <p:cNvSpPr>
            <a:spLocks noGrp="1"/>
          </p:cNvSpPr>
          <p:nvPr>
            <p:ph idx="1"/>
          </p:nvPr>
        </p:nvSpPr>
        <p:spPr>
          <a:xfrm>
            <a:off x="228600" y="1935480"/>
            <a:ext cx="8763000" cy="4389120"/>
          </a:xfrm>
        </p:spPr>
        <p:txBody>
          <a:bodyPr>
            <a:noAutofit/>
          </a:bodyPr>
          <a:lstStyle/>
          <a:p>
            <a:r>
              <a:rPr lang="en-US" dirty="0">
                <a:latin typeface="+mj-lt"/>
              </a:rPr>
              <a:t>No person, firm or corporation shall, with respect to any cattle, sheep, swine, goats, horses, mules, and other equines, or any carcasses, parts of carcasses, meat or meat food products of any such animals – </a:t>
            </a:r>
          </a:p>
          <a:p>
            <a:pPr lvl="1"/>
            <a:r>
              <a:rPr lang="en-US" sz="2600" dirty="0">
                <a:latin typeface="+mj-lt"/>
              </a:rPr>
              <a:t>Slaughter any such animal or prepare any such articles {…} for commerce, except in compliance with the requirements of this act</a:t>
            </a:r>
          </a:p>
          <a:p>
            <a:pPr lvl="1"/>
            <a:r>
              <a:rPr lang="en-US" sz="2600" dirty="0">
                <a:latin typeface="+mj-lt"/>
              </a:rPr>
              <a:t>Sell, transport, offer for sale or transport or receive for transport {…} any articles required to be inspected under this title unless they have been so inspected and passed.  </a:t>
            </a:r>
          </a:p>
        </p:txBody>
      </p:sp>
      <p:pic>
        <p:nvPicPr>
          <p:cNvPr id="1028" name="Picture 4" descr="C:\Documents and Settings\choskins\Local Settings\Temporary Internet Files\Content.IE5\ZO0GX9GE\MC900329565[1].wmf"/>
          <p:cNvPicPr>
            <a:picLocks noChangeAspect="1" noChangeArrowheads="1"/>
          </p:cNvPicPr>
          <p:nvPr/>
        </p:nvPicPr>
        <p:blipFill>
          <a:blip r:embed="rId2" cstate="print"/>
          <a:srcRect/>
          <a:stretch>
            <a:fillRect/>
          </a:stretch>
        </p:blipFill>
        <p:spPr bwMode="auto">
          <a:xfrm>
            <a:off x="0" y="762000"/>
            <a:ext cx="1804657" cy="1250887"/>
          </a:xfrm>
          <a:prstGeom prst="rect">
            <a:avLst/>
          </a:prstGeom>
          <a:noFill/>
        </p:spPr>
      </p:pic>
      <p:pic>
        <p:nvPicPr>
          <p:cNvPr id="1030" name="Picture 6" descr="C:\Documents and Settings\choskins\Local Settings\Temporary Internet Files\Content.IE5\GFXFARXA\MC900330283[1].wmf"/>
          <p:cNvPicPr>
            <a:picLocks noChangeAspect="1" noChangeArrowheads="1"/>
          </p:cNvPicPr>
          <p:nvPr/>
        </p:nvPicPr>
        <p:blipFill>
          <a:blip r:embed="rId3" cstate="print"/>
          <a:srcRect/>
          <a:stretch>
            <a:fillRect/>
          </a:stretch>
        </p:blipFill>
        <p:spPr bwMode="auto">
          <a:xfrm>
            <a:off x="7343869" y="762000"/>
            <a:ext cx="1800131" cy="1068309"/>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pPr algn="ctr"/>
            <a:r>
              <a:rPr lang="en-US" dirty="0"/>
              <a:t>Put that in English please!</a:t>
            </a:r>
          </a:p>
        </p:txBody>
      </p:sp>
      <p:sp>
        <p:nvSpPr>
          <p:cNvPr id="3" name="Content Placeholder 2"/>
          <p:cNvSpPr>
            <a:spLocks noGrp="1"/>
          </p:cNvSpPr>
          <p:nvPr>
            <p:ph idx="1"/>
          </p:nvPr>
        </p:nvSpPr>
        <p:spPr>
          <a:xfrm>
            <a:off x="304800" y="1981200"/>
            <a:ext cx="8458200" cy="3931920"/>
          </a:xfrm>
        </p:spPr>
        <p:txBody>
          <a:bodyPr>
            <a:normAutofit/>
          </a:bodyPr>
          <a:lstStyle/>
          <a:p>
            <a:endParaRPr lang="en-US" sz="3600" dirty="0"/>
          </a:p>
          <a:p>
            <a:pPr marL="0" indent="0" algn="ctr">
              <a:buNone/>
            </a:pPr>
            <a:r>
              <a:rPr lang="en-US" sz="3600" dirty="0">
                <a:solidFill>
                  <a:srgbClr val="FF0000"/>
                </a:solidFill>
                <a:latin typeface="+mj-lt"/>
              </a:rPr>
              <a:t>TO SELL MEAT, IT MUST BE SLAUGHTERED, INSPECTED, PASSED, PROCESSED, PACKAGED AND LABELED IN AN OFFICIAL FACILITY.</a:t>
            </a:r>
          </a:p>
          <a:p>
            <a:pPr marL="0" indent="0" algn="ctr">
              <a:buNone/>
            </a:pPr>
            <a:r>
              <a:rPr lang="en-US" sz="3600" dirty="0">
                <a:solidFill>
                  <a:srgbClr val="FF0000"/>
                </a:solidFill>
                <a:latin typeface="+mj-lt"/>
              </a:rPr>
              <a:t>MEANING A FULLY INSPECTED ESTABLISHMENT!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pPr algn="ctr"/>
            <a:r>
              <a:rPr lang="en-US" dirty="0"/>
              <a:t>OK, so how do I do that?</a:t>
            </a:r>
          </a:p>
        </p:txBody>
      </p:sp>
      <p:sp>
        <p:nvSpPr>
          <p:cNvPr id="3" name="Content Placeholder 2"/>
          <p:cNvSpPr>
            <a:spLocks noGrp="1"/>
          </p:cNvSpPr>
          <p:nvPr>
            <p:ph idx="1"/>
          </p:nvPr>
        </p:nvSpPr>
        <p:spPr>
          <a:xfrm>
            <a:off x="457200" y="1524000"/>
            <a:ext cx="8229600" cy="4572000"/>
          </a:xfrm>
        </p:spPr>
        <p:txBody>
          <a:bodyPr>
            <a:normAutofit/>
          </a:bodyPr>
          <a:lstStyle/>
          <a:p>
            <a:r>
              <a:rPr lang="en-US" b="1" dirty="0">
                <a:latin typeface="+mj-lt"/>
              </a:rPr>
              <a:t>Option 1:  </a:t>
            </a:r>
            <a:r>
              <a:rPr lang="en-US" dirty="0">
                <a:latin typeface="+mj-lt"/>
              </a:rPr>
              <a:t>Build a facility that meets all requirements to become approved as an official federal or state-permitted meat slaughter and processing facility. Contact SCMPID.</a:t>
            </a:r>
          </a:p>
          <a:p>
            <a:pPr lvl="1"/>
            <a:r>
              <a:rPr lang="en-US" sz="2600" dirty="0">
                <a:latin typeface="+mj-lt"/>
              </a:rPr>
              <a:t>Very expensive</a:t>
            </a:r>
          </a:p>
          <a:p>
            <a:pPr lvl="1"/>
            <a:r>
              <a:rPr lang="en-US" sz="2600" dirty="0">
                <a:latin typeface="+mj-lt"/>
              </a:rPr>
              <a:t>Time consuming</a:t>
            </a:r>
          </a:p>
          <a:p>
            <a:pPr lvl="1"/>
            <a:r>
              <a:rPr lang="en-US" sz="2600" dirty="0">
                <a:latin typeface="+mj-lt"/>
              </a:rPr>
              <a:t>HACCP Plan, Sanitation SOPs, approved labels, pest control program, food grade equipment, water and wastewater certification, microbial testing &amp; control programs, etc, etc, etc.</a:t>
            </a:r>
          </a:p>
          <a:p>
            <a:pPr lvl="1"/>
            <a:r>
              <a:rPr lang="en-US" sz="2600" dirty="0">
                <a:latin typeface="+mj-lt"/>
              </a:rPr>
              <a:t>Daily regulatory inspection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pPr algn="ctr"/>
            <a:r>
              <a:rPr lang="en-US" dirty="0"/>
              <a:t>OK, so how do I do that?</a:t>
            </a:r>
          </a:p>
        </p:txBody>
      </p:sp>
      <p:sp>
        <p:nvSpPr>
          <p:cNvPr id="3" name="Content Placeholder 2"/>
          <p:cNvSpPr>
            <a:spLocks noGrp="1"/>
          </p:cNvSpPr>
          <p:nvPr>
            <p:ph idx="1"/>
          </p:nvPr>
        </p:nvSpPr>
        <p:spPr>
          <a:xfrm>
            <a:off x="457200" y="1447800"/>
            <a:ext cx="8229600" cy="5029200"/>
          </a:xfrm>
        </p:spPr>
        <p:txBody>
          <a:bodyPr>
            <a:normAutofit/>
          </a:bodyPr>
          <a:lstStyle/>
          <a:p>
            <a:r>
              <a:rPr lang="en-US" b="1" dirty="0">
                <a:latin typeface="+mj-lt"/>
              </a:rPr>
              <a:t>Option 2:  </a:t>
            </a:r>
            <a:r>
              <a:rPr lang="en-US" dirty="0">
                <a:latin typeface="+mj-lt"/>
              </a:rPr>
              <a:t>Contact an existing federal or state-permitted facility to slaughter, process and package your product.</a:t>
            </a:r>
          </a:p>
          <a:p>
            <a:pPr lvl="1"/>
            <a:r>
              <a:rPr lang="en-US" sz="2600" dirty="0">
                <a:latin typeface="+mj-lt"/>
              </a:rPr>
              <a:t>You must have an approved “Distributed by” label</a:t>
            </a:r>
          </a:p>
          <a:p>
            <a:pPr lvl="1"/>
            <a:r>
              <a:rPr lang="en-US" sz="2600" dirty="0">
                <a:latin typeface="+mj-lt"/>
              </a:rPr>
              <a:t>Product can be sold from the farm, at farmer’s markets, in retail stores,  etc.  </a:t>
            </a:r>
          </a:p>
          <a:p>
            <a:pPr lvl="1"/>
            <a:r>
              <a:rPr lang="en-US" sz="2600" dirty="0">
                <a:latin typeface="+mj-lt"/>
              </a:rPr>
              <a:t>You must be registered as a Meat and Poultry Handler (Call SCMPID at 803-788-8747) </a:t>
            </a:r>
          </a:p>
          <a:p>
            <a:pPr lvl="1"/>
            <a:r>
              <a:rPr lang="en-US" sz="2600" dirty="0">
                <a:latin typeface="+mj-lt"/>
              </a:rPr>
              <a:t>Product must be stored and transported in a sanitary manner</a:t>
            </a:r>
          </a:p>
          <a:p>
            <a:pPr lvl="1"/>
            <a:r>
              <a:rPr lang="en-US" sz="2600" dirty="0">
                <a:latin typeface="+mj-lt"/>
              </a:rPr>
              <a:t>Packaging and labeling must remain intact</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2001</TotalTime>
  <Words>2566</Words>
  <Application>Microsoft Office PowerPoint</Application>
  <PresentationFormat>On-screen Show (4:3)</PresentationFormat>
  <Paragraphs>224</Paragraphs>
  <Slides>27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27</vt:i4>
      </vt:variant>
    </vt:vector>
  </HeadingPairs>
  <TitlesOfParts>
    <vt:vector size="34" baseType="lpstr">
      <vt:lpstr>Arial Narrow</vt:lpstr>
      <vt:lpstr>Calibri</vt:lpstr>
      <vt:lpstr>Constantia</vt:lpstr>
      <vt:lpstr>Times New Roman</vt:lpstr>
      <vt:lpstr>Wingdings</vt:lpstr>
      <vt:lpstr>Wingdings 2</vt:lpstr>
      <vt:lpstr>Flow</vt:lpstr>
      <vt:lpstr>Selling Meat and Poultry in South Carolina</vt:lpstr>
      <vt:lpstr>Agenda</vt:lpstr>
      <vt:lpstr>Federal Meat &amp; Poultry Inspection Laws</vt:lpstr>
      <vt:lpstr>Meat &amp; Poultry Inspection Laws Federal/State Interface</vt:lpstr>
      <vt:lpstr>Meat &amp; Poultry Inspection Regulations</vt:lpstr>
      <vt:lpstr>What does the law say regarding meat products?</vt:lpstr>
      <vt:lpstr>Put that in English please!</vt:lpstr>
      <vt:lpstr>OK, so how do I do that?</vt:lpstr>
      <vt:lpstr>OK, so how do I do that?</vt:lpstr>
      <vt:lpstr>OK, so how do I do that?</vt:lpstr>
      <vt:lpstr>How do I find an establishment?</vt:lpstr>
      <vt:lpstr>What does the law say regarding poultry products? Two Exemptions</vt:lpstr>
      <vt:lpstr>To operate under the 1,000 bird exemption, the following requirements must  be met.</vt:lpstr>
      <vt:lpstr>What does the law say regarding poultry products? Two Exemptions</vt:lpstr>
      <vt:lpstr>To operate under the 20,000 bird exemption, the following requirements must  be met.</vt:lpstr>
      <vt:lpstr>To operate under the 20,000 bird exemption, the following requirements must  be met (cont.)</vt:lpstr>
      <vt:lpstr>Basic Sanitary Standards</vt:lpstr>
      <vt:lpstr>Basic Sanitary Standards </vt:lpstr>
      <vt:lpstr>Basic Sanitary Standards</vt:lpstr>
      <vt:lpstr>Basic Sanitary Standards </vt:lpstr>
      <vt:lpstr>Record Keeping Requirements (Applicable to either Exception)</vt:lpstr>
      <vt:lpstr>       LABELING (Applicable to Either Exception)</vt:lpstr>
      <vt:lpstr>PowerPoint Presentation</vt:lpstr>
      <vt:lpstr>Poultry Exemptions  (Example Enforcement Criteria)</vt:lpstr>
      <vt:lpstr>So, what if I don’t comply?</vt:lpstr>
      <vt:lpstr>South Carolina Meat &amp; Poultry Inspection Department (SCMPID)</vt:lpstr>
      <vt:lpstr>PowerPoint Presentation</vt:lpstr>
    </vt:vector>
  </TitlesOfParts>
  <Company>CU-SCMI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REGULATORY ASPECTS OF FOOD SAFETY</dc:title>
  <dc:creator>Diane McCoy</dc:creator>
  <cp:lastModifiedBy>James H Hollis</cp:lastModifiedBy>
  <cp:revision>258</cp:revision>
  <dcterms:created xsi:type="dcterms:W3CDTF">2003-03-18T00:05:36Z</dcterms:created>
  <dcterms:modified xsi:type="dcterms:W3CDTF">2022-08-01T15:54:05Z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ies>
</file>